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108" d="100"/>
          <a:sy n="108" d="100"/>
        </p:scale>
        <p:origin x="-104" y="-13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2869445115"/>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Shape 3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5" name="Shape 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At Home in Encinitas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solidFill>
                  <a:schemeClr val="dk1"/>
                </a:solidFill>
              </a:rPr>
              <a:t>At Home in Encinitas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National City SMART Foundation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solidFill>
                  <a:schemeClr val="dk1"/>
                </a:solidFill>
              </a:rPr>
              <a:t>National City SMART Foundation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City of SD Bicycle Master Plan Update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solidFill>
                  <a:schemeClr val="dk1"/>
                </a:solidFill>
              </a:rPr>
              <a:t>City of SD Bicycle Master Plan Update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4" name="Shape 1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Mid-city CAN youth council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1" name="Shape 1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solidFill>
                  <a:schemeClr val="dk1"/>
                </a:solidFill>
              </a:rPr>
              <a:t>Mid-city CAN youth council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Otay Mesa Community Plan Update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Shape 41"/>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2" name="Shape 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solidFill>
                  <a:schemeClr val="dk1"/>
                </a:solidFill>
              </a:rPr>
              <a:t>Otay Mesa Community Plan Update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6" name="Shape 2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City Heights Urban Greening Plan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4" name="Shape 2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solidFill>
                  <a:schemeClr val="dk1"/>
                </a:solidFill>
              </a:rPr>
              <a:t>City Heights Urban Greening Plan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3" name="Shape 2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Otay Ranch Village Two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solidFill>
                  <a:schemeClr val="dk1"/>
                </a:solidFill>
              </a:rPr>
              <a:t>Otay Ranch Village Two</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6" name="Shape 2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45" name="Shape 2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County of SD PACE program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53" name="Shape 2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solidFill>
                  <a:schemeClr val="dk1"/>
                </a:solidFill>
              </a:rPr>
              <a:t>County of SD PACE program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North Coast Corridor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68" name="Shape 2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solidFill>
                  <a:schemeClr val="dk1"/>
                </a:solidFill>
              </a:rPr>
              <a:t>North Coast Corridor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9" name="Shape 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77" name="Shape 2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National Avenue &amp; Euclid Ave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85" name="Shape 2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solidFill>
                  <a:schemeClr val="dk1"/>
                </a:solidFill>
              </a:rPr>
              <a:t>National Avenue &amp; Euclid Ave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94" name="Shape 2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Barrio Logan Gateway Sign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01" name="Shape 3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solidFill>
                  <a:schemeClr val="dk1"/>
                </a:solidFill>
              </a:rPr>
              <a:t>Barrio Logan Gateway Sign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16" name="Shape 3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National Avenue &amp; Euclid Ave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23" name="Shape 3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National Avenue &amp; Euclid Ave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29" name="Shape 3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8" name="Shape 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685800" y="1583342"/>
            <a:ext cx="7772400" cy="1159856"/>
          </a:xfrm>
          <a:prstGeom prst="rect">
            <a:avLst/>
          </a:prstGeom>
        </p:spPr>
        <p:txBody>
          <a:bodyPr lIns="91425" tIns="91425" rIns="91425" bIns="91425" anchor="b"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10" name="Shape 10"/>
          <p:cNvSpPr txBox="1">
            <a:spLocks noGrp="1"/>
          </p:cNvSpPr>
          <p:nvPr>
            <p:ph type="subTitle" idx="1"/>
          </p:nvPr>
        </p:nvSpPr>
        <p:spPr>
          <a:xfrm>
            <a:off x="685800" y="2840053"/>
            <a:ext cx="7772400" cy="784737"/>
          </a:xfrm>
          <a:prstGeom prst="rect">
            <a:avLst/>
          </a:prstGeom>
        </p:spPr>
        <p:txBody>
          <a:bodyPr lIns="91425" tIns="91425" rIns="91425" bIns="91425" anchor="t" anchorCtr="0"/>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a:endParaRPr/>
          </a:p>
        </p:txBody>
      </p:sp>
      <p:sp>
        <p:nvSpPr>
          <p:cNvPr id="11" name="Shape 11"/>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25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200150"/>
            <a:ext cx="8229600" cy="372568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05978"/>
            <a:ext cx="8229600" cy="85725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1"/>
          </p:nvPr>
        </p:nvSpPr>
        <p:spPr>
          <a:xfrm>
            <a:off x="457200" y="1200150"/>
            <a:ext cx="3994525" cy="372568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9" name="Shape 19"/>
          <p:cNvSpPr txBox="1">
            <a:spLocks noGrp="1"/>
          </p:cNvSpPr>
          <p:nvPr>
            <p:ph type="body" idx="2"/>
          </p:nvPr>
        </p:nvSpPr>
        <p:spPr>
          <a:xfrm>
            <a:off x="4692273" y="1200150"/>
            <a:ext cx="3994525" cy="372568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05978"/>
            <a:ext cx="8229600" cy="85725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3" name="Shape 23"/>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457200" y="4406309"/>
            <a:ext cx="8229600" cy="519520"/>
          </a:xfrm>
          <a:prstGeom prst="rect">
            <a:avLst/>
          </a:prstGeom>
        </p:spPr>
        <p:txBody>
          <a:bodyPr lIns="91425" tIns="91425" rIns="91425" bIns="91425" anchor="t" anchorCtr="0"/>
          <a:lstStyle>
            <a:lvl1pPr algn="ctr">
              <a:spcBef>
                <a:spcPts val="360"/>
              </a:spcBef>
              <a:buSzPct val="100000"/>
              <a:buNone/>
              <a:defRPr sz="1800"/>
            </a:lvl1pPr>
          </a:lstStyle>
          <a:p>
            <a:endParaRPr/>
          </a:p>
        </p:txBody>
      </p:sp>
      <p:sp>
        <p:nvSpPr>
          <p:cNvPr id="26" name="Shape 26"/>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
        <p:cNvGrpSpPr/>
        <p:nvPr/>
      </p:nvGrpSpPr>
      <p:grpSpPr>
        <a:xfrm>
          <a:off x="0" y="0"/>
          <a:ext cx="0" cy="0"/>
          <a:chOff x="0" y="0"/>
          <a:chExt cx="0" cy="0"/>
        </a:xfrm>
      </p:grpSpPr>
      <p:sp>
        <p:nvSpPr>
          <p:cNvPr id="28" name="Shape 28"/>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8229600" cy="857250"/>
          </a:xfrm>
          <a:prstGeom prst="rect">
            <a:avLst/>
          </a:prstGeom>
          <a:noFill/>
          <a:ln>
            <a:noFill/>
          </a:ln>
        </p:spPr>
        <p:txBody>
          <a:bodyPr lIns="91425" tIns="91425" rIns="91425" bIns="91425" anchor="b" anchorCtr="0"/>
          <a:lstStyle>
            <a:lvl1pPr>
              <a:spcBef>
                <a:spcPts val="0"/>
              </a:spcBef>
              <a:buClr>
                <a:schemeClr val="dk1"/>
              </a:buClr>
              <a:buSzPct val="100000"/>
              <a:buNone/>
              <a:defRPr sz="3600" b="1">
                <a:solidFill>
                  <a:schemeClr val="dk1"/>
                </a:solidFill>
              </a:defRPr>
            </a:lvl1pPr>
            <a:lvl2pPr>
              <a:spcBef>
                <a:spcPts val="0"/>
              </a:spcBef>
              <a:buClr>
                <a:schemeClr val="dk1"/>
              </a:buClr>
              <a:buSzPct val="100000"/>
              <a:buNone/>
              <a:defRPr sz="3600" b="1">
                <a:solidFill>
                  <a:schemeClr val="dk1"/>
                </a:solidFill>
              </a:defRPr>
            </a:lvl2pPr>
            <a:lvl3pPr>
              <a:spcBef>
                <a:spcPts val="0"/>
              </a:spcBef>
              <a:buClr>
                <a:schemeClr val="dk1"/>
              </a:buClr>
              <a:buSzPct val="100000"/>
              <a:buNone/>
              <a:defRPr sz="3600" b="1">
                <a:solidFill>
                  <a:schemeClr val="dk1"/>
                </a:solidFill>
              </a:defRPr>
            </a:lvl3pPr>
            <a:lvl4pPr>
              <a:spcBef>
                <a:spcPts val="0"/>
              </a:spcBef>
              <a:buClr>
                <a:schemeClr val="dk1"/>
              </a:buClr>
              <a:buSzPct val="100000"/>
              <a:buNone/>
              <a:defRPr sz="3600" b="1">
                <a:solidFill>
                  <a:schemeClr val="dk1"/>
                </a:solidFill>
              </a:defRPr>
            </a:lvl4pPr>
            <a:lvl5pPr>
              <a:spcBef>
                <a:spcPts val="0"/>
              </a:spcBef>
              <a:buClr>
                <a:schemeClr val="dk1"/>
              </a:buClr>
              <a:buSzPct val="100000"/>
              <a:buNone/>
              <a:defRPr sz="3600" b="1">
                <a:solidFill>
                  <a:schemeClr val="dk1"/>
                </a:solidFill>
              </a:defRPr>
            </a:lvl5pPr>
            <a:lvl6pPr>
              <a:spcBef>
                <a:spcPts val="0"/>
              </a:spcBef>
              <a:buClr>
                <a:schemeClr val="dk1"/>
              </a:buClr>
              <a:buSzPct val="100000"/>
              <a:buNone/>
              <a:defRPr sz="3600" b="1">
                <a:solidFill>
                  <a:schemeClr val="dk1"/>
                </a:solidFill>
              </a:defRPr>
            </a:lvl6pPr>
            <a:lvl7pPr>
              <a:spcBef>
                <a:spcPts val="0"/>
              </a:spcBef>
              <a:buClr>
                <a:schemeClr val="dk1"/>
              </a:buClr>
              <a:buSzPct val="100000"/>
              <a:buNone/>
              <a:defRPr sz="3600" b="1">
                <a:solidFill>
                  <a:schemeClr val="dk1"/>
                </a:solidFill>
              </a:defRPr>
            </a:lvl7pPr>
            <a:lvl8pPr>
              <a:spcBef>
                <a:spcPts val="0"/>
              </a:spcBef>
              <a:buClr>
                <a:schemeClr val="dk1"/>
              </a:buClr>
              <a:buSzPct val="100000"/>
              <a:buNone/>
              <a:defRPr sz="3600" b="1">
                <a:solidFill>
                  <a:schemeClr val="dk1"/>
                </a:solidFill>
              </a:defRPr>
            </a:lvl8pPr>
            <a:lvl9pPr>
              <a:spcBef>
                <a:spcPts val="0"/>
              </a:spcBef>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200150"/>
            <a:ext cx="8229600" cy="3725680"/>
          </a:xfrm>
          <a:prstGeom prst="rect">
            <a:avLst/>
          </a:prstGeom>
          <a:noFill/>
          <a:ln>
            <a:noFill/>
          </a:ln>
        </p:spPr>
        <p:txBody>
          <a:bodyPr lIns="91425" tIns="91425" rIns="91425" bIns="91425" anchor="t" anchorCtr="0"/>
          <a:lstStyle>
            <a:lvl1pPr>
              <a:spcBef>
                <a:spcPts val="600"/>
              </a:spcBef>
              <a:buClr>
                <a:schemeClr val="dk1"/>
              </a:buClr>
              <a:buSzPct val="100000"/>
              <a:defRPr sz="3000">
                <a:solidFill>
                  <a:schemeClr val="dk1"/>
                </a:solidFill>
              </a:defRPr>
            </a:lvl1pPr>
            <a:lvl2pPr>
              <a:spcBef>
                <a:spcPts val="480"/>
              </a:spcBef>
              <a:buClr>
                <a:schemeClr val="dk1"/>
              </a:buClr>
              <a:buSzPct val="100000"/>
              <a:defRPr sz="2400">
                <a:solidFill>
                  <a:schemeClr val="dk1"/>
                </a:solidFill>
              </a:defRPr>
            </a:lvl2pPr>
            <a:lvl3pPr>
              <a:spcBef>
                <a:spcPts val="480"/>
              </a:spcBef>
              <a:buClr>
                <a:schemeClr val="dk1"/>
              </a:buClr>
              <a:buSzPct val="100000"/>
              <a:defRPr sz="2400">
                <a:solidFill>
                  <a:schemeClr val="dk1"/>
                </a:solidFill>
              </a:defRPr>
            </a:lvl3pPr>
            <a:lvl4pPr>
              <a:spcBef>
                <a:spcPts val="360"/>
              </a:spcBef>
              <a:buClr>
                <a:schemeClr val="dk1"/>
              </a:buClr>
              <a:buSzPct val="100000"/>
              <a:defRPr sz="1800">
                <a:solidFill>
                  <a:schemeClr val="dk1"/>
                </a:solidFill>
              </a:defRPr>
            </a:lvl4pPr>
            <a:lvl5pPr>
              <a:spcBef>
                <a:spcPts val="360"/>
              </a:spcBef>
              <a:buClr>
                <a:schemeClr val="dk1"/>
              </a:buClr>
              <a:buSzPct val="100000"/>
              <a:defRPr sz="1800">
                <a:solidFill>
                  <a:schemeClr val="dk1"/>
                </a:solidFill>
              </a:defRPr>
            </a:lvl5pPr>
            <a:lvl6pPr>
              <a:spcBef>
                <a:spcPts val="360"/>
              </a:spcBef>
              <a:buClr>
                <a:schemeClr val="dk1"/>
              </a:buClr>
              <a:buSzPct val="100000"/>
              <a:defRPr sz="1800">
                <a:solidFill>
                  <a:schemeClr val="dk1"/>
                </a:solidFill>
              </a:defRPr>
            </a:lvl6pPr>
            <a:lvl7pPr>
              <a:spcBef>
                <a:spcPts val="360"/>
              </a:spcBef>
              <a:buClr>
                <a:schemeClr val="dk1"/>
              </a:buClr>
              <a:buSzPct val="100000"/>
              <a:defRPr sz="1800">
                <a:solidFill>
                  <a:schemeClr val="dk1"/>
                </a:solidFill>
              </a:defRPr>
            </a:lvl7pPr>
            <a:lvl8pPr>
              <a:spcBef>
                <a:spcPts val="360"/>
              </a:spcBef>
              <a:buClr>
                <a:schemeClr val="dk1"/>
              </a:buClr>
              <a:buSzPct val="100000"/>
              <a:defRPr sz="1800">
                <a:solidFill>
                  <a:schemeClr val="dk1"/>
                </a:solidFill>
              </a:defRPr>
            </a:lvl8pPr>
            <a:lvl9pPr>
              <a:spcBef>
                <a:spcPts val="360"/>
              </a:spcBef>
              <a:buClr>
                <a:schemeClr val="dk1"/>
              </a:buClr>
              <a:buSzPct val="100000"/>
              <a:defRPr sz="1800">
                <a:solidFill>
                  <a:schemeClr val="dk1"/>
                </a:solidFill>
              </a:defRPr>
            </a:lvl9pPr>
          </a:lstStyle>
          <a:p>
            <a:endParaRPr/>
          </a:p>
        </p:txBody>
      </p:sp>
      <p:sp>
        <p:nvSpPr>
          <p:cNvPr id="7" name="Shape 7"/>
          <p:cNvSpPr txBox="1">
            <a:spLocks noGrp="1"/>
          </p:cNvSpPr>
          <p:nvPr>
            <p:ph type="sldNum" idx="12"/>
          </p:nvPr>
        </p:nvSpPr>
        <p:spPr>
          <a:xfrm>
            <a:off x="8556791" y="4749850"/>
            <a:ext cx="548699" cy="393524"/>
          </a:xfrm>
          <a:prstGeom prst="rect">
            <a:avLst/>
          </a:prstGeom>
          <a:noFill/>
          <a:ln>
            <a:noFill/>
          </a:ln>
        </p:spPr>
        <p:txBody>
          <a:bodyPr lIns="91425" tIns="91425" rIns="91425" bIns="91425" anchor="ctr" anchorCtr="0">
            <a:noAutofit/>
          </a:bodyPr>
          <a:lstStyle>
            <a:lvl1pPr algn="r">
              <a:spcBef>
                <a:spcPts val="0"/>
              </a:spcBef>
              <a:buNone/>
              <a:defRPr sz="1300">
                <a:solidFill>
                  <a:schemeClr val="dk1"/>
                </a:solidFill>
              </a:defRPr>
            </a:lvl1pPr>
          </a:lstStyle>
          <a:p>
            <a:pPr>
              <a:spcBef>
                <a:spcPts val="0"/>
              </a:spcBef>
              <a:buNone/>
            </a:pPr>
            <a:fld id="{00000000-1234-1234-1234-123412341234}" type="slidenum">
              <a:rPr lang="en"/>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2.jp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9.jpg"/></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52.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jpg"/><Relationship Id="rId5"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7.jpg"/></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jp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jp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8.gif"/><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gif"/><Relationship Id="rId5" Type="http://schemas.openxmlformats.org/officeDocument/2006/relationships/image" Target="../media/image5.png"/><Relationship Id="rId6"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0.jpg"/><Relationship Id="rId7" Type="http://schemas.openxmlformats.org/officeDocument/2006/relationships/image" Target="../media/image11.jpg"/><Relationship Id="rId8" Type="http://schemas.openxmlformats.org/officeDocument/2006/relationships/image" Target="../media/image12.jpg"/><Relationship Id="rId9" Type="http://schemas.openxmlformats.org/officeDocument/2006/relationships/image" Target="../media/image13.jpg"/><Relationship Id="rId10"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1" Type="http://schemas.openxmlformats.org/officeDocument/2006/relationships/image" Target="../media/image23.jpg"/><Relationship Id="rId12"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png"/><Relationship Id="rId7" Type="http://schemas.openxmlformats.org/officeDocument/2006/relationships/image" Target="../media/image19.jpg"/><Relationship Id="rId8" Type="http://schemas.openxmlformats.org/officeDocument/2006/relationships/image" Target="../media/image20.jpg"/><Relationship Id="rId9" Type="http://schemas.openxmlformats.org/officeDocument/2006/relationships/image" Target="../media/image21.jpg"/><Relationship Id="rId10"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Shape 30"/>
          <p:cNvSpPr txBox="1">
            <a:spLocks noGrp="1"/>
          </p:cNvSpPr>
          <p:nvPr>
            <p:ph type="ctrTitle"/>
          </p:nvPr>
        </p:nvSpPr>
        <p:spPr>
          <a:xfrm>
            <a:off x="685800" y="1583342"/>
            <a:ext cx="7772400" cy="1159856"/>
          </a:xfrm>
          <a:prstGeom prst="rect">
            <a:avLst/>
          </a:prstGeom>
        </p:spPr>
        <p:txBody>
          <a:bodyPr lIns="91425" tIns="91425" rIns="91425" bIns="91425" anchor="b" anchorCtr="0">
            <a:noAutofit/>
          </a:bodyPr>
          <a:lstStyle/>
          <a:p>
            <a:pPr>
              <a:spcBef>
                <a:spcPts val="0"/>
              </a:spcBef>
              <a:buNone/>
            </a:pPr>
            <a:r>
              <a:rPr lang="en">
                <a:solidFill>
                  <a:srgbClr val="980000"/>
                </a:solidFill>
              </a:rPr>
              <a:t>2015 Planning Awards</a:t>
            </a:r>
          </a:p>
        </p:txBody>
      </p:sp>
      <p:sp>
        <p:nvSpPr>
          <p:cNvPr id="31" name="Shape 31"/>
          <p:cNvSpPr txBox="1">
            <a:spLocks noGrp="1"/>
          </p:cNvSpPr>
          <p:nvPr>
            <p:ph type="subTitle" idx="1"/>
          </p:nvPr>
        </p:nvSpPr>
        <p:spPr>
          <a:xfrm>
            <a:off x="685800" y="2840053"/>
            <a:ext cx="7772400" cy="784737"/>
          </a:xfrm>
          <a:prstGeom prst="rect">
            <a:avLst/>
          </a:prstGeom>
        </p:spPr>
        <p:txBody>
          <a:bodyPr lIns="91425" tIns="91425" rIns="91425" bIns="91425" anchor="t" anchorCtr="0">
            <a:noAutofit/>
          </a:bodyPr>
          <a:lstStyle/>
          <a:p>
            <a:pPr>
              <a:spcBef>
                <a:spcPts val="0"/>
              </a:spcBef>
              <a:buNone/>
            </a:pPr>
            <a:r>
              <a:rPr lang="en">
                <a:solidFill>
                  <a:srgbClr val="980000"/>
                </a:solidFill>
              </a:rPr>
              <a:t>San Diego Section</a:t>
            </a:r>
          </a:p>
        </p:txBody>
      </p:sp>
      <p:pic>
        <p:nvPicPr>
          <p:cNvPr id="32" name="Shape 32"/>
          <p:cNvPicPr preferRelativeResize="0"/>
          <p:nvPr/>
        </p:nvPicPr>
        <p:blipFill>
          <a:blip r:embed="rId3">
            <a:alphaModFix/>
          </a:blip>
          <a:stretch>
            <a:fillRect/>
          </a:stretch>
        </p:blipFill>
        <p:spPr>
          <a:xfrm>
            <a:off x="235650" y="238325"/>
            <a:ext cx="5397500" cy="1562100"/>
          </a:xfrm>
          <a:prstGeom prst="rect">
            <a:avLst/>
          </a:prstGeom>
          <a:noFill/>
          <a:ln>
            <a:noFill/>
          </a:ln>
        </p:spPr>
      </p:pic>
    </p:spTree>
  </p:cSld>
  <p:clrMapOvr>
    <a:masterClrMapping/>
  </p:clrMapOvr>
  <p:transition xmlns:p14="http://schemas.microsoft.com/office/powerpoint/2010/mai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0" y="339100"/>
            <a:ext cx="9144000" cy="857400"/>
          </a:xfrm>
          <a:prstGeom prst="rect">
            <a:avLst/>
          </a:prstGeom>
        </p:spPr>
        <p:txBody>
          <a:bodyPr lIns="91425" tIns="91425" rIns="91425" bIns="91425" anchor="b" anchorCtr="0">
            <a:noAutofit/>
          </a:bodyPr>
          <a:lstStyle/>
          <a:p>
            <a:pPr lvl="0" algn="ctr" rtl="0">
              <a:spcBef>
                <a:spcPts val="0"/>
              </a:spcBef>
              <a:buNone/>
            </a:pPr>
            <a:r>
              <a:rPr lang="en" sz="4800">
                <a:solidFill>
                  <a:srgbClr val="980000"/>
                </a:solidFill>
              </a:rPr>
              <a:t>Welcome...</a:t>
            </a:r>
          </a:p>
        </p:txBody>
      </p:sp>
      <p:pic>
        <p:nvPicPr>
          <p:cNvPr id="111" name="Shape 111"/>
          <p:cNvPicPr preferRelativeResize="0"/>
          <p:nvPr/>
        </p:nvPicPr>
        <p:blipFill>
          <a:blip r:embed="rId3">
            <a:alphaModFix/>
          </a:blip>
          <a:stretch>
            <a:fillRect/>
          </a:stretch>
        </p:blipFill>
        <p:spPr>
          <a:xfrm>
            <a:off x="3714750" y="1512050"/>
            <a:ext cx="1714500" cy="1714500"/>
          </a:xfrm>
          <a:prstGeom prst="rect">
            <a:avLst/>
          </a:prstGeom>
          <a:noFill/>
          <a:ln>
            <a:noFill/>
          </a:ln>
        </p:spPr>
      </p:pic>
      <p:sp>
        <p:nvSpPr>
          <p:cNvPr id="112" name="Shape 112"/>
          <p:cNvSpPr txBox="1">
            <a:spLocks noGrp="1"/>
          </p:cNvSpPr>
          <p:nvPr>
            <p:ph type="title" idx="2"/>
          </p:nvPr>
        </p:nvSpPr>
        <p:spPr>
          <a:xfrm>
            <a:off x="0" y="3542100"/>
            <a:ext cx="9144000" cy="857400"/>
          </a:xfrm>
          <a:prstGeom prst="rect">
            <a:avLst/>
          </a:prstGeom>
        </p:spPr>
        <p:txBody>
          <a:bodyPr lIns="91425" tIns="91425" rIns="91425" bIns="91425" anchor="b" anchorCtr="0">
            <a:noAutofit/>
          </a:bodyPr>
          <a:lstStyle/>
          <a:p>
            <a:pPr lvl="0" algn="ctr" rtl="0">
              <a:spcBef>
                <a:spcPts val="0"/>
              </a:spcBef>
              <a:buNone/>
            </a:pPr>
            <a:r>
              <a:rPr lang="en">
                <a:solidFill>
                  <a:srgbClr val="000000"/>
                </a:solidFill>
              </a:rPr>
              <a:t>Tom Fudge, KPBS News Editor</a:t>
            </a:r>
          </a:p>
        </p:txBody>
      </p:sp>
    </p:spTree>
  </p:cSld>
  <p:clrMapOvr>
    <a:masterClrMapping/>
  </p:clrMapOvr>
  <p:transition xmlns:p14="http://schemas.microsoft.com/office/powerpoint/2010/mai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457200" y="205975"/>
            <a:ext cx="8229600" cy="506099"/>
          </a:xfrm>
          <a:prstGeom prst="rect">
            <a:avLst/>
          </a:prstGeom>
        </p:spPr>
        <p:txBody>
          <a:bodyPr lIns="91425" tIns="91425" rIns="91425" bIns="91425" anchor="b" anchorCtr="0">
            <a:noAutofit/>
          </a:bodyPr>
          <a:lstStyle/>
          <a:p>
            <a:pPr lvl="0" algn="ctr" rtl="0">
              <a:spcBef>
                <a:spcPts val="600"/>
              </a:spcBef>
              <a:buNone/>
            </a:pPr>
            <a:r>
              <a:rPr lang="en" sz="3800"/>
              <a:t>At Home in Encinitas</a:t>
            </a:r>
          </a:p>
        </p:txBody>
      </p:sp>
      <p:sp>
        <p:nvSpPr>
          <p:cNvPr id="118" name="Shape 118"/>
          <p:cNvSpPr txBox="1">
            <a:spLocks noGrp="1"/>
          </p:cNvSpPr>
          <p:nvPr>
            <p:ph type="body" idx="1"/>
          </p:nvPr>
        </p:nvSpPr>
        <p:spPr>
          <a:xfrm>
            <a:off x="457200" y="394825"/>
            <a:ext cx="8229600" cy="581700"/>
          </a:xfrm>
          <a:prstGeom prst="rect">
            <a:avLst/>
          </a:prstGeom>
        </p:spPr>
        <p:txBody>
          <a:bodyPr lIns="91425" tIns="91425" rIns="91425" bIns="91425" anchor="t" anchorCtr="0">
            <a:noAutofit/>
          </a:bodyPr>
          <a:lstStyle/>
          <a:p>
            <a:pPr algn="ctr">
              <a:spcBef>
                <a:spcPts val="0"/>
              </a:spcBef>
              <a:buNone/>
            </a:pPr>
            <a:r>
              <a:rPr lang="en"/>
              <a:t>Public Outreach</a:t>
            </a:r>
          </a:p>
        </p:txBody>
      </p:sp>
      <p:pic>
        <p:nvPicPr>
          <p:cNvPr id="119" name="Shape 119"/>
          <p:cNvPicPr preferRelativeResize="0"/>
          <p:nvPr/>
        </p:nvPicPr>
        <p:blipFill rotWithShape="1">
          <a:blip r:embed="rId3">
            <a:alphaModFix/>
          </a:blip>
          <a:srcRect l="4159" t="22474"/>
          <a:stretch/>
        </p:blipFill>
        <p:spPr>
          <a:xfrm>
            <a:off x="5673350" y="1917346"/>
            <a:ext cx="3470650" cy="1871152"/>
          </a:xfrm>
          <a:prstGeom prst="rect">
            <a:avLst/>
          </a:prstGeom>
          <a:noFill/>
          <a:ln>
            <a:noFill/>
          </a:ln>
        </p:spPr>
      </p:pic>
      <p:pic>
        <p:nvPicPr>
          <p:cNvPr id="120" name="Shape 120"/>
          <p:cNvPicPr preferRelativeResize="0"/>
          <p:nvPr/>
        </p:nvPicPr>
        <p:blipFill rotWithShape="1">
          <a:blip r:embed="rId4">
            <a:alphaModFix/>
          </a:blip>
          <a:srcRect l="9664" r="13204"/>
          <a:stretch/>
        </p:blipFill>
        <p:spPr>
          <a:xfrm>
            <a:off x="0" y="1490850"/>
            <a:ext cx="2896156" cy="2503228"/>
          </a:xfrm>
          <a:prstGeom prst="rect">
            <a:avLst/>
          </a:prstGeom>
          <a:noFill/>
          <a:ln>
            <a:noFill/>
          </a:ln>
        </p:spPr>
      </p:pic>
      <p:pic>
        <p:nvPicPr>
          <p:cNvPr id="121" name="Shape 121"/>
          <p:cNvPicPr preferRelativeResize="0"/>
          <p:nvPr/>
        </p:nvPicPr>
        <p:blipFill>
          <a:blip r:embed="rId5">
            <a:alphaModFix/>
          </a:blip>
          <a:stretch>
            <a:fillRect/>
          </a:stretch>
        </p:blipFill>
        <p:spPr>
          <a:xfrm>
            <a:off x="2896150" y="1115025"/>
            <a:ext cx="2777200" cy="3592381"/>
          </a:xfrm>
          <a:prstGeom prst="rect">
            <a:avLst/>
          </a:prstGeom>
          <a:noFill/>
          <a:ln>
            <a:noFill/>
          </a:ln>
        </p:spPr>
      </p:pic>
    </p:spTree>
  </p:cSld>
  <p:clrMapOvr>
    <a:masterClrMapping/>
  </p:clrMapOvr>
  <p:transition xmlns:p14="http://schemas.microsoft.com/office/powerpoint/2010/mai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5069850" y="388950"/>
            <a:ext cx="4074000" cy="4365599"/>
          </a:xfrm>
          <a:prstGeom prst="rect">
            <a:avLst/>
          </a:prstGeom>
        </p:spPr>
        <p:txBody>
          <a:bodyPr lIns="91425" tIns="91425" rIns="91425" bIns="91425" anchor="t" anchorCtr="0">
            <a:noAutofit/>
          </a:bodyPr>
          <a:lstStyle/>
          <a:p>
            <a:pPr>
              <a:spcBef>
                <a:spcPts val="0"/>
              </a:spcBef>
              <a:buNone/>
            </a:pPr>
            <a:r>
              <a:rPr lang="en" sz="2200" i="1"/>
              <a:t>The goal [was] to hear from the public early in the process and to use … input to develop an updated Housing Element that includes community-supported solutions.  …  Visual materials, infographics and provocative plans were used to promote understanding and engagement.  Technology was deployed to enable broader participation.”</a:t>
            </a:r>
          </a:p>
        </p:txBody>
      </p:sp>
      <p:pic>
        <p:nvPicPr>
          <p:cNvPr id="127" name="Shape 127"/>
          <p:cNvPicPr preferRelativeResize="0"/>
          <p:nvPr/>
        </p:nvPicPr>
        <p:blipFill rotWithShape="1">
          <a:blip r:embed="rId3">
            <a:alphaModFix/>
          </a:blip>
          <a:srcRect t="18126"/>
          <a:stretch/>
        </p:blipFill>
        <p:spPr>
          <a:xfrm>
            <a:off x="83275" y="643600"/>
            <a:ext cx="4716524" cy="3856305"/>
          </a:xfrm>
          <a:prstGeom prst="rect">
            <a:avLst/>
          </a:prstGeom>
          <a:noFill/>
          <a:ln>
            <a:noFill/>
          </a:ln>
        </p:spPr>
      </p:pic>
      <p:sp>
        <p:nvSpPr>
          <p:cNvPr id="128" name="Shape 128"/>
          <p:cNvSpPr txBox="1"/>
          <p:nvPr/>
        </p:nvSpPr>
        <p:spPr>
          <a:xfrm>
            <a:off x="4684925" y="155425"/>
            <a:ext cx="491099" cy="1068000"/>
          </a:xfrm>
          <a:prstGeom prst="rect">
            <a:avLst/>
          </a:prstGeom>
          <a:noFill/>
          <a:ln>
            <a:noFill/>
          </a:ln>
        </p:spPr>
        <p:txBody>
          <a:bodyPr lIns="91425" tIns="91425" rIns="91425" bIns="91425" anchor="t" anchorCtr="0">
            <a:noAutofit/>
          </a:bodyPr>
          <a:lstStyle/>
          <a:p>
            <a:pPr lvl="0" rtl="0">
              <a:spcBef>
                <a:spcPts val="0"/>
              </a:spcBef>
              <a:buNone/>
            </a:pPr>
            <a:r>
              <a:rPr lang="en" sz="9000"/>
              <a:t>“</a:t>
            </a:r>
          </a:p>
        </p:txBody>
      </p:sp>
    </p:spTree>
  </p:cSld>
  <p:clrMapOvr>
    <a:masterClrMapping/>
  </p:clrMapOvr>
  <p:transition xmlns:p14="http://schemas.microsoft.com/office/powerpoint/2010/mai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0" y="647850"/>
            <a:ext cx="9144000" cy="1123199"/>
          </a:xfrm>
          <a:prstGeom prst="rect">
            <a:avLst/>
          </a:prstGeom>
        </p:spPr>
        <p:txBody>
          <a:bodyPr lIns="91425" tIns="91425" rIns="91425" bIns="91425" anchor="t" anchorCtr="0">
            <a:noAutofit/>
          </a:bodyPr>
          <a:lstStyle/>
          <a:p>
            <a:pPr algn="ctr">
              <a:spcBef>
                <a:spcPts val="0"/>
              </a:spcBef>
              <a:buNone/>
            </a:pPr>
            <a:r>
              <a:rPr lang="en"/>
              <a:t>Comprehensive Planning Award - Small Jurisdiction</a:t>
            </a:r>
          </a:p>
        </p:txBody>
      </p:sp>
      <p:pic>
        <p:nvPicPr>
          <p:cNvPr id="134" name="Shape 134"/>
          <p:cNvPicPr preferRelativeResize="0"/>
          <p:nvPr/>
        </p:nvPicPr>
        <p:blipFill rotWithShape="1">
          <a:blip r:embed="rId3">
            <a:alphaModFix/>
          </a:blip>
          <a:srcRect l="55415" t="12035" r="18596" b="41117"/>
          <a:stretch/>
        </p:blipFill>
        <p:spPr>
          <a:xfrm>
            <a:off x="2639500" y="1461487"/>
            <a:ext cx="2974474" cy="3057374"/>
          </a:xfrm>
          <a:prstGeom prst="rect">
            <a:avLst/>
          </a:prstGeom>
          <a:noFill/>
          <a:ln>
            <a:noFill/>
          </a:ln>
        </p:spPr>
      </p:pic>
      <p:pic>
        <p:nvPicPr>
          <p:cNvPr id="135" name="Shape 135"/>
          <p:cNvPicPr preferRelativeResize="0"/>
          <p:nvPr/>
        </p:nvPicPr>
        <p:blipFill>
          <a:blip r:embed="rId4">
            <a:alphaModFix/>
          </a:blip>
          <a:stretch>
            <a:fillRect/>
          </a:stretch>
        </p:blipFill>
        <p:spPr>
          <a:xfrm>
            <a:off x="129150" y="1997158"/>
            <a:ext cx="2719625" cy="1986041"/>
          </a:xfrm>
          <a:prstGeom prst="rect">
            <a:avLst/>
          </a:prstGeom>
          <a:noFill/>
          <a:ln>
            <a:noFill/>
          </a:ln>
        </p:spPr>
      </p:pic>
      <p:pic>
        <p:nvPicPr>
          <p:cNvPr id="136" name="Shape 136"/>
          <p:cNvPicPr preferRelativeResize="0"/>
          <p:nvPr/>
        </p:nvPicPr>
        <p:blipFill rotWithShape="1">
          <a:blip r:embed="rId5">
            <a:alphaModFix/>
          </a:blip>
          <a:srcRect l="2515" t="49205"/>
          <a:stretch/>
        </p:blipFill>
        <p:spPr>
          <a:xfrm>
            <a:off x="5613975" y="1843875"/>
            <a:ext cx="3400874" cy="2575849"/>
          </a:xfrm>
          <a:prstGeom prst="rect">
            <a:avLst/>
          </a:prstGeom>
          <a:noFill/>
          <a:ln>
            <a:noFill/>
          </a:ln>
        </p:spPr>
      </p:pic>
      <p:sp>
        <p:nvSpPr>
          <p:cNvPr id="137" name="Shape 137"/>
          <p:cNvSpPr txBox="1">
            <a:spLocks noGrp="1"/>
          </p:cNvSpPr>
          <p:nvPr>
            <p:ph type="title"/>
          </p:nvPr>
        </p:nvSpPr>
        <p:spPr>
          <a:xfrm>
            <a:off x="129150" y="0"/>
            <a:ext cx="8885699" cy="770100"/>
          </a:xfrm>
          <a:prstGeom prst="rect">
            <a:avLst/>
          </a:prstGeom>
        </p:spPr>
        <p:txBody>
          <a:bodyPr lIns="91425" tIns="91425" rIns="91425" bIns="91425" anchor="b" anchorCtr="0">
            <a:noAutofit/>
          </a:bodyPr>
          <a:lstStyle/>
          <a:p>
            <a:pPr algn="ctr">
              <a:spcBef>
                <a:spcPts val="0"/>
              </a:spcBef>
              <a:buNone/>
            </a:pPr>
            <a:r>
              <a:rPr lang="en"/>
              <a:t>National City SMART Foundation</a:t>
            </a:r>
          </a:p>
        </p:txBody>
      </p:sp>
      <p:pic>
        <p:nvPicPr>
          <p:cNvPr id="138" name="Shape 138"/>
          <p:cNvPicPr preferRelativeResize="0"/>
          <p:nvPr/>
        </p:nvPicPr>
        <p:blipFill rotWithShape="1">
          <a:blip r:embed="rId3">
            <a:alphaModFix/>
          </a:blip>
          <a:srcRect l="59577" t="78645" r="16381" b="4434"/>
          <a:stretch/>
        </p:blipFill>
        <p:spPr>
          <a:xfrm>
            <a:off x="3694975" y="4419725"/>
            <a:ext cx="1919000" cy="770099"/>
          </a:xfrm>
          <a:prstGeom prst="rect">
            <a:avLst/>
          </a:prstGeom>
          <a:noFill/>
          <a:ln>
            <a:noFill/>
          </a:ln>
        </p:spPr>
      </p:pic>
    </p:spTree>
  </p:cSld>
  <p:clrMapOvr>
    <a:masterClrMapping/>
  </p:clrMapOvr>
  <p:transition xmlns:p14="http://schemas.microsoft.com/office/powerpoint/2010/mai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233225" y="282350"/>
            <a:ext cx="3089100" cy="4738199"/>
          </a:xfrm>
          <a:prstGeom prst="rect">
            <a:avLst/>
          </a:prstGeom>
        </p:spPr>
        <p:txBody>
          <a:bodyPr lIns="91425" tIns="91425" rIns="91425" bIns="91425" anchor="t" anchorCtr="0">
            <a:noAutofit/>
          </a:bodyPr>
          <a:lstStyle/>
          <a:p>
            <a:pPr>
              <a:spcBef>
                <a:spcPts val="0"/>
              </a:spcBef>
              <a:buNone/>
            </a:pPr>
            <a:r>
              <a:rPr lang="en" i="1"/>
              <a:t>It is critical that funding be used in areas where it can make the most difference for the health, safety and welfare of the community.”</a:t>
            </a:r>
          </a:p>
        </p:txBody>
      </p:sp>
      <p:pic>
        <p:nvPicPr>
          <p:cNvPr id="144" name="Shape 144"/>
          <p:cNvPicPr preferRelativeResize="0"/>
          <p:nvPr/>
        </p:nvPicPr>
        <p:blipFill rotWithShape="1">
          <a:blip r:embed="rId3">
            <a:alphaModFix/>
          </a:blip>
          <a:srcRect b="61723"/>
          <a:stretch/>
        </p:blipFill>
        <p:spPr>
          <a:xfrm>
            <a:off x="3322425" y="1017097"/>
            <a:ext cx="5588325" cy="3109314"/>
          </a:xfrm>
          <a:prstGeom prst="rect">
            <a:avLst/>
          </a:prstGeom>
          <a:noFill/>
          <a:ln>
            <a:noFill/>
          </a:ln>
        </p:spPr>
      </p:pic>
      <p:sp>
        <p:nvSpPr>
          <p:cNvPr id="145" name="Shape 145"/>
          <p:cNvSpPr txBox="1"/>
          <p:nvPr/>
        </p:nvSpPr>
        <p:spPr>
          <a:xfrm>
            <a:off x="-49125" y="73650"/>
            <a:ext cx="491099" cy="1153800"/>
          </a:xfrm>
          <a:prstGeom prst="rect">
            <a:avLst/>
          </a:prstGeom>
          <a:noFill/>
          <a:ln>
            <a:noFill/>
          </a:ln>
        </p:spPr>
        <p:txBody>
          <a:bodyPr lIns="91425" tIns="91425" rIns="91425" bIns="91425" anchor="t" anchorCtr="0">
            <a:noAutofit/>
          </a:bodyPr>
          <a:lstStyle/>
          <a:p>
            <a:pPr lvl="0" rtl="0">
              <a:spcBef>
                <a:spcPts val="0"/>
              </a:spcBef>
              <a:buNone/>
            </a:pPr>
            <a:r>
              <a:rPr lang="en" sz="8000"/>
              <a:t>“</a:t>
            </a:r>
          </a:p>
        </p:txBody>
      </p:sp>
    </p:spTree>
  </p:cSld>
  <p:clrMapOvr>
    <a:masterClrMapping/>
  </p:clrMapOvr>
  <p:transition xmlns:p14="http://schemas.microsoft.com/office/powerpoint/2010/mai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0" y="0"/>
            <a:ext cx="9144000" cy="601499"/>
          </a:xfrm>
          <a:prstGeom prst="rect">
            <a:avLst/>
          </a:prstGeom>
        </p:spPr>
        <p:txBody>
          <a:bodyPr lIns="91425" tIns="91425" rIns="91425" bIns="91425" anchor="b" anchorCtr="0">
            <a:noAutofit/>
          </a:bodyPr>
          <a:lstStyle/>
          <a:p>
            <a:pPr lvl="0" algn="ctr" rtl="0">
              <a:spcBef>
                <a:spcPts val="600"/>
              </a:spcBef>
              <a:buNone/>
            </a:pPr>
            <a:r>
              <a:rPr lang="en" sz="3400"/>
              <a:t>City of San Diego </a:t>
            </a:r>
          </a:p>
        </p:txBody>
      </p:sp>
      <p:sp>
        <p:nvSpPr>
          <p:cNvPr id="151" name="Shape 151"/>
          <p:cNvSpPr txBox="1">
            <a:spLocks noGrp="1"/>
          </p:cNvSpPr>
          <p:nvPr>
            <p:ph type="body" idx="1"/>
          </p:nvPr>
        </p:nvSpPr>
        <p:spPr>
          <a:xfrm>
            <a:off x="457200" y="282350"/>
            <a:ext cx="8229600" cy="1239900"/>
          </a:xfrm>
          <a:prstGeom prst="rect">
            <a:avLst/>
          </a:prstGeom>
        </p:spPr>
        <p:txBody>
          <a:bodyPr lIns="91425" tIns="91425" rIns="91425" bIns="91425" anchor="t" anchorCtr="0">
            <a:noAutofit/>
          </a:bodyPr>
          <a:lstStyle/>
          <a:p>
            <a:pPr lvl="0" algn="ctr" rtl="0">
              <a:spcBef>
                <a:spcPts val="0"/>
              </a:spcBef>
              <a:buClr>
                <a:schemeClr val="dk1"/>
              </a:buClr>
              <a:buSzPct val="30555"/>
              <a:buFont typeface="Arial"/>
              <a:buNone/>
            </a:pPr>
            <a:r>
              <a:rPr lang="en" sz="3600" b="1"/>
              <a:t>Bicycle Master Plan Update and EIR</a:t>
            </a:r>
          </a:p>
          <a:p>
            <a:pPr lvl="0" algn="ctr" rtl="0">
              <a:spcBef>
                <a:spcPts val="0"/>
              </a:spcBef>
              <a:buNone/>
            </a:pPr>
            <a:r>
              <a:rPr lang="en"/>
              <a:t>Transportation Planning</a:t>
            </a:r>
          </a:p>
        </p:txBody>
      </p:sp>
      <p:pic>
        <p:nvPicPr>
          <p:cNvPr id="152" name="Shape 152"/>
          <p:cNvPicPr preferRelativeResize="0"/>
          <p:nvPr/>
        </p:nvPicPr>
        <p:blipFill rotWithShape="1">
          <a:blip r:embed="rId3">
            <a:alphaModFix/>
          </a:blip>
          <a:srcRect l="10603" r="9191"/>
          <a:stretch/>
        </p:blipFill>
        <p:spPr>
          <a:xfrm>
            <a:off x="6894275" y="2199875"/>
            <a:ext cx="2249725" cy="2083584"/>
          </a:xfrm>
          <a:prstGeom prst="rect">
            <a:avLst/>
          </a:prstGeom>
          <a:noFill/>
          <a:ln>
            <a:noFill/>
          </a:ln>
        </p:spPr>
      </p:pic>
      <p:pic>
        <p:nvPicPr>
          <p:cNvPr id="153" name="Shape 153"/>
          <p:cNvPicPr preferRelativeResize="0"/>
          <p:nvPr/>
        </p:nvPicPr>
        <p:blipFill rotWithShape="1">
          <a:blip r:embed="rId4">
            <a:alphaModFix/>
          </a:blip>
          <a:srcRect l="3207" t="3175" r="1627" b="2591"/>
          <a:stretch/>
        </p:blipFill>
        <p:spPr>
          <a:xfrm>
            <a:off x="70350" y="2396953"/>
            <a:ext cx="2311125" cy="1645696"/>
          </a:xfrm>
          <a:prstGeom prst="rect">
            <a:avLst/>
          </a:prstGeom>
          <a:noFill/>
          <a:ln>
            <a:noFill/>
          </a:ln>
        </p:spPr>
      </p:pic>
      <p:pic>
        <p:nvPicPr>
          <p:cNvPr id="154" name="Shape 154"/>
          <p:cNvPicPr preferRelativeResize="0"/>
          <p:nvPr/>
        </p:nvPicPr>
        <p:blipFill rotWithShape="1">
          <a:blip r:embed="rId5">
            <a:alphaModFix/>
          </a:blip>
          <a:srcRect t="2276" r="2305"/>
          <a:stretch/>
        </p:blipFill>
        <p:spPr>
          <a:xfrm>
            <a:off x="2479650" y="1693850"/>
            <a:ext cx="4316445" cy="3095624"/>
          </a:xfrm>
          <a:prstGeom prst="rect">
            <a:avLst/>
          </a:prstGeom>
          <a:noFill/>
          <a:ln>
            <a:noFill/>
          </a:ln>
        </p:spPr>
      </p:pic>
    </p:spTree>
  </p:cSld>
  <p:clrMapOvr>
    <a:masterClrMapping/>
  </p:clrMapOvr>
  <p:transition xmlns:p14="http://schemas.microsoft.com/office/powerpoint/2010/mai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Shape 159"/>
          <p:cNvPicPr preferRelativeResize="0"/>
          <p:nvPr/>
        </p:nvPicPr>
        <p:blipFill rotWithShape="1">
          <a:blip r:embed="rId3">
            <a:alphaModFix/>
          </a:blip>
          <a:srcRect l="18620" r="14207" b="20810"/>
          <a:stretch/>
        </p:blipFill>
        <p:spPr>
          <a:xfrm>
            <a:off x="3461725" y="464400"/>
            <a:ext cx="5560875" cy="4325999"/>
          </a:xfrm>
          <a:prstGeom prst="rect">
            <a:avLst/>
          </a:prstGeom>
          <a:noFill/>
          <a:ln>
            <a:noFill/>
          </a:ln>
        </p:spPr>
      </p:pic>
      <p:sp>
        <p:nvSpPr>
          <p:cNvPr id="160" name="Shape 160"/>
          <p:cNvSpPr txBox="1">
            <a:spLocks noGrp="1"/>
          </p:cNvSpPr>
          <p:nvPr>
            <p:ph type="body" idx="1"/>
          </p:nvPr>
        </p:nvSpPr>
        <p:spPr>
          <a:xfrm>
            <a:off x="282350" y="220950"/>
            <a:ext cx="3265500" cy="4704900"/>
          </a:xfrm>
          <a:prstGeom prst="rect">
            <a:avLst/>
          </a:prstGeom>
        </p:spPr>
        <p:txBody>
          <a:bodyPr lIns="91425" tIns="91425" rIns="91425" bIns="91425" anchor="t" anchorCtr="0">
            <a:noAutofit/>
          </a:bodyPr>
          <a:lstStyle/>
          <a:p>
            <a:pPr>
              <a:spcBef>
                <a:spcPts val="0"/>
              </a:spcBef>
              <a:buNone/>
            </a:pPr>
            <a:r>
              <a:rPr lang="en" sz="2600" i="1"/>
              <a:t>Planning a bikeway network enables the City to prioritize and seek funding to construct bicycle facilities where they will provide the greatest benefit to bicyclists and the community-at-</a:t>
            </a:r>
            <a:br>
              <a:rPr lang="en" sz="2600" i="1"/>
            </a:br>
            <a:r>
              <a:rPr lang="en" sz="2600" i="1"/>
              <a:t>large.”</a:t>
            </a:r>
          </a:p>
        </p:txBody>
      </p:sp>
      <p:pic>
        <p:nvPicPr>
          <p:cNvPr id="161" name="Shape 161"/>
          <p:cNvPicPr preferRelativeResize="0"/>
          <p:nvPr/>
        </p:nvPicPr>
        <p:blipFill rotWithShape="1">
          <a:blip r:embed="rId3">
            <a:alphaModFix/>
          </a:blip>
          <a:srcRect l="872" t="61400" r="85805" b="2267"/>
          <a:stretch/>
        </p:blipFill>
        <p:spPr>
          <a:xfrm>
            <a:off x="7314925" y="1851775"/>
            <a:ext cx="1829075" cy="3291724"/>
          </a:xfrm>
          <a:prstGeom prst="rect">
            <a:avLst/>
          </a:prstGeom>
          <a:noFill/>
          <a:ln>
            <a:noFill/>
          </a:ln>
        </p:spPr>
      </p:pic>
      <p:sp>
        <p:nvSpPr>
          <p:cNvPr id="162" name="Shape 162"/>
          <p:cNvSpPr txBox="1"/>
          <p:nvPr/>
        </p:nvSpPr>
        <p:spPr>
          <a:xfrm>
            <a:off x="-49125" y="-122725"/>
            <a:ext cx="491099" cy="1350300"/>
          </a:xfrm>
          <a:prstGeom prst="rect">
            <a:avLst/>
          </a:prstGeom>
          <a:noFill/>
          <a:ln>
            <a:noFill/>
          </a:ln>
        </p:spPr>
        <p:txBody>
          <a:bodyPr lIns="91425" tIns="91425" rIns="91425" bIns="91425" anchor="t" anchorCtr="0">
            <a:noAutofit/>
          </a:bodyPr>
          <a:lstStyle/>
          <a:p>
            <a:pPr lvl="0" rtl="0">
              <a:spcBef>
                <a:spcPts val="0"/>
              </a:spcBef>
              <a:buNone/>
            </a:pPr>
            <a:r>
              <a:rPr lang="en" sz="9000"/>
              <a:t>“</a:t>
            </a:r>
          </a:p>
        </p:txBody>
      </p:sp>
    </p:spTree>
  </p:cSld>
  <p:clrMapOvr>
    <a:masterClrMapping/>
  </p:clrMapOvr>
  <p:transition xmlns:p14="http://schemas.microsoft.com/office/powerpoint/2010/mai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457200" y="-19946"/>
            <a:ext cx="8229600" cy="857400"/>
          </a:xfrm>
          <a:prstGeom prst="rect">
            <a:avLst/>
          </a:prstGeom>
        </p:spPr>
        <p:txBody>
          <a:bodyPr lIns="91425" tIns="91425" rIns="91425" bIns="91425" anchor="b" anchorCtr="0">
            <a:noAutofit/>
          </a:bodyPr>
          <a:lstStyle/>
          <a:p>
            <a:pPr lvl="0" algn="ctr" rtl="0">
              <a:spcBef>
                <a:spcPts val="600"/>
              </a:spcBef>
              <a:buNone/>
            </a:pPr>
            <a:r>
              <a:rPr lang="en" sz="3800"/>
              <a:t>Mid-City CAN Youth Council</a:t>
            </a:r>
          </a:p>
        </p:txBody>
      </p:sp>
      <p:sp>
        <p:nvSpPr>
          <p:cNvPr id="168" name="Shape 168"/>
          <p:cNvSpPr txBox="1">
            <a:spLocks noGrp="1"/>
          </p:cNvSpPr>
          <p:nvPr>
            <p:ph type="body" idx="1"/>
          </p:nvPr>
        </p:nvSpPr>
        <p:spPr>
          <a:xfrm>
            <a:off x="457200" y="547800"/>
            <a:ext cx="8229600" cy="569399"/>
          </a:xfrm>
          <a:prstGeom prst="rect">
            <a:avLst/>
          </a:prstGeom>
        </p:spPr>
        <p:txBody>
          <a:bodyPr lIns="91425" tIns="91425" rIns="91425" bIns="91425" anchor="t" anchorCtr="0">
            <a:noAutofit/>
          </a:bodyPr>
          <a:lstStyle/>
          <a:p>
            <a:pPr algn="ctr">
              <a:spcBef>
                <a:spcPts val="0"/>
              </a:spcBef>
              <a:buNone/>
            </a:pPr>
            <a:r>
              <a:rPr lang="en"/>
              <a:t>Grassroots Initiative </a:t>
            </a:r>
          </a:p>
        </p:txBody>
      </p:sp>
      <p:pic>
        <p:nvPicPr>
          <p:cNvPr id="169" name="Shape 169"/>
          <p:cNvPicPr preferRelativeResize="0"/>
          <p:nvPr/>
        </p:nvPicPr>
        <p:blipFill rotWithShape="1">
          <a:blip r:embed="rId3">
            <a:alphaModFix/>
          </a:blip>
          <a:srcRect l="2562"/>
          <a:stretch/>
        </p:blipFill>
        <p:spPr>
          <a:xfrm>
            <a:off x="3793175" y="1239850"/>
            <a:ext cx="3237049" cy="3670524"/>
          </a:xfrm>
          <a:prstGeom prst="rect">
            <a:avLst/>
          </a:prstGeom>
          <a:noFill/>
          <a:ln>
            <a:noFill/>
          </a:ln>
        </p:spPr>
      </p:pic>
      <p:pic>
        <p:nvPicPr>
          <p:cNvPr id="170" name="Shape 170"/>
          <p:cNvPicPr preferRelativeResize="0"/>
          <p:nvPr/>
        </p:nvPicPr>
        <p:blipFill rotWithShape="1">
          <a:blip r:embed="rId4">
            <a:alphaModFix/>
          </a:blip>
          <a:srcRect l="12321" r="5919"/>
          <a:stretch/>
        </p:blipFill>
        <p:spPr>
          <a:xfrm>
            <a:off x="6916150" y="1709400"/>
            <a:ext cx="2123700" cy="2237275"/>
          </a:xfrm>
          <a:prstGeom prst="rect">
            <a:avLst/>
          </a:prstGeom>
          <a:noFill/>
          <a:ln>
            <a:noFill/>
          </a:ln>
        </p:spPr>
      </p:pic>
      <p:pic>
        <p:nvPicPr>
          <p:cNvPr id="171" name="Shape 171"/>
          <p:cNvPicPr preferRelativeResize="0"/>
          <p:nvPr/>
        </p:nvPicPr>
        <p:blipFill rotWithShape="1">
          <a:blip r:embed="rId5">
            <a:alphaModFix/>
          </a:blip>
          <a:srcRect l="1568" r="3958" b="4076"/>
          <a:stretch/>
        </p:blipFill>
        <p:spPr>
          <a:xfrm>
            <a:off x="0" y="1526825"/>
            <a:ext cx="3793176" cy="2602424"/>
          </a:xfrm>
          <a:prstGeom prst="rect">
            <a:avLst/>
          </a:prstGeom>
          <a:noFill/>
          <a:ln>
            <a:noFill/>
          </a:ln>
        </p:spPr>
      </p:pic>
    </p:spTree>
  </p:cSld>
  <p:clrMapOvr>
    <a:masterClrMapping/>
  </p:clrMapOvr>
  <p:transition xmlns:p14="http://schemas.microsoft.com/office/powerpoint/2010/mai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5118950" y="85925"/>
            <a:ext cx="4025099" cy="4852200"/>
          </a:xfrm>
          <a:prstGeom prst="rect">
            <a:avLst/>
          </a:prstGeom>
        </p:spPr>
        <p:txBody>
          <a:bodyPr lIns="91425" tIns="91425" rIns="91425" bIns="91425" anchor="t" anchorCtr="0">
            <a:noAutofit/>
          </a:bodyPr>
          <a:lstStyle/>
          <a:p>
            <a:pPr lvl="0">
              <a:spcBef>
                <a:spcPts val="0"/>
              </a:spcBef>
              <a:buNone/>
            </a:pPr>
            <a:r>
              <a:rPr lang="en" sz="2400" i="1"/>
              <a:t>[The Mid-City CAN Youth Council’s] multi-year planning process ... has demonstrated that activism can ... be an outlet for young people to express themselves through their community involvement. ... This park will be a public display of youth power for the community of City Heights, San Diego.”</a:t>
            </a:r>
          </a:p>
        </p:txBody>
      </p:sp>
      <p:pic>
        <p:nvPicPr>
          <p:cNvPr id="177" name="Shape 177"/>
          <p:cNvPicPr preferRelativeResize="0"/>
          <p:nvPr/>
        </p:nvPicPr>
        <p:blipFill>
          <a:blip r:embed="rId3">
            <a:alphaModFix/>
          </a:blip>
          <a:stretch>
            <a:fillRect/>
          </a:stretch>
        </p:blipFill>
        <p:spPr>
          <a:xfrm>
            <a:off x="194325" y="521100"/>
            <a:ext cx="4092250" cy="4101299"/>
          </a:xfrm>
          <a:prstGeom prst="rect">
            <a:avLst/>
          </a:prstGeom>
          <a:noFill/>
          <a:ln>
            <a:noFill/>
          </a:ln>
        </p:spPr>
      </p:pic>
      <p:sp>
        <p:nvSpPr>
          <p:cNvPr id="178" name="Shape 178"/>
          <p:cNvSpPr txBox="1"/>
          <p:nvPr/>
        </p:nvSpPr>
        <p:spPr>
          <a:xfrm>
            <a:off x="4621125" y="-113375"/>
            <a:ext cx="626100" cy="1350300"/>
          </a:xfrm>
          <a:prstGeom prst="rect">
            <a:avLst/>
          </a:prstGeom>
          <a:noFill/>
          <a:ln>
            <a:noFill/>
          </a:ln>
        </p:spPr>
        <p:txBody>
          <a:bodyPr lIns="91425" tIns="91425" rIns="91425" bIns="91425" anchor="t" anchorCtr="0">
            <a:noAutofit/>
          </a:bodyPr>
          <a:lstStyle/>
          <a:p>
            <a:pPr>
              <a:spcBef>
                <a:spcPts val="0"/>
              </a:spcBef>
              <a:buNone/>
            </a:pPr>
            <a:r>
              <a:rPr lang="en" sz="10000"/>
              <a:t>“</a:t>
            </a:r>
          </a:p>
        </p:txBody>
      </p:sp>
    </p:spTree>
  </p:cSld>
  <p:clrMapOvr>
    <a:masterClrMapping/>
  </p:clrMapOvr>
  <p:transition xmlns:p14="http://schemas.microsoft.com/office/powerpoint/2010/mai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457200" y="0"/>
            <a:ext cx="8229600" cy="723900"/>
          </a:xfrm>
          <a:prstGeom prst="rect">
            <a:avLst/>
          </a:prstGeom>
        </p:spPr>
        <p:txBody>
          <a:bodyPr lIns="91425" tIns="91425" rIns="91425" bIns="91425" anchor="b" anchorCtr="0">
            <a:noAutofit/>
          </a:bodyPr>
          <a:lstStyle/>
          <a:p>
            <a:pPr lvl="0" rtl="0">
              <a:spcBef>
                <a:spcPts val="600"/>
              </a:spcBef>
              <a:buNone/>
            </a:pPr>
            <a:r>
              <a:rPr lang="en"/>
              <a:t>Otay Mesa Community Plan Update</a:t>
            </a:r>
          </a:p>
        </p:txBody>
      </p:sp>
      <p:sp>
        <p:nvSpPr>
          <p:cNvPr id="184" name="Shape 184"/>
          <p:cNvSpPr txBox="1">
            <a:spLocks noGrp="1"/>
          </p:cNvSpPr>
          <p:nvPr>
            <p:ph type="body" idx="1"/>
          </p:nvPr>
        </p:nvSpPr>
        <p:spPr>
          <a:xfrm>
            <a:off x="0" y="641800"/>
            <a:ext cx="9144000" cy="1166999"/>
          </a:xfrm>
          <a:prstGeom prst="rect">
            <a:avLst/>
          </a:prstGeom>
        </p:spPr>
        <p:txBody>
          <a:bodyPr lIns="91425" tIns="91425" rIns="91425" bIns="91425" anchor="t" anchorCtr="0">
            <a:noAutofit/>
          </a:bodyPr>
          <a:lstStyle/>
          <a:p>
            <a:pPr lvl="0" rtl="0">
              <a:spcBef>
                <a:spcPts val="0"/>
              </a:spcBef>
              <a:buNone/>
            </a:pPr>
            <a:r>
              <a:rPr lang="en"/>
              <a:t>Comprehensive Planning Award - Large Jurisdiction</a:t>
            </a:r>
          </a:p>
        </p:txBody>
      </p:sp>
      <p:pic>
        <p:nvPicPr>
          <p:cNvPr id="185" name="Shape 185"/>
          <p:cNvPicPr preferRelativeResize="0"/>
          <p:nvPr/>
        </p:nvPicPr>
        <p:blipFill>
          <a:blip r:embed="rId3">
            <a:alphaModFix/>
          </a:blip>
          <a:stretch>
            <a:fillRect/>
          </a:stretch>
        </p:blipFill>
        <p:spPr>
          <a:xfrm>
            <a:off x="5032225" y="1354675"/>
            <a:ext cx="4013547" cy="3010154"/>
          </a:xfrm>
          <a:prstGeom prst="rect">
            <a:avLst/>
          </a:prstGeom>
          <a:noFill/>
          <a:ln>
            <a:noFill/>
          </a:ln>
        </p:spPr>
      </p:pic>
      <p:pic>
        <p:nvPicPr>
          <p:cNvPr id="186" name="Shape 186"/>
          <p:cNvPicPr preferRelativeResize="0"/>
          <p:nvPr/>
        </p:nvPicPr>
        <p:blipFill>
          <a:blip r:embed="rId4">
            <a:alphaModFix/>
          </a:blip>
          <a:stretch>
            <a:fillRect/>
          </a:stretch>
        </p:blipFill>
        <p:spPr>
          <a:xfrm>
            <a:off x="85549" y="1354662"/>
            <a:ext cx="3625449" cy="2719072"/>
          </a:xfrm>
          <a:prstGeom prst="rect">
            <a:avLst/>
          </a:prstGeom>
          <a:noFill/>
          <a:ln>
            <a:noFill/>
          </a:ln>
        </p:spPr>
      </p:pic>
      <p:pic>
        <p:nvPicPr>
          <p:cNvPr id="187" name="Shape 187"/>
          <p:cNvPicPr preferRelativeResize="0"/>
          <p:nvPr/>
        </p:nvPicPr>
        <p:blipFill>
          <a:blip r:embed="rId5">
            <a:alphaModFix/>
          </a:blip>
          <a:stretch>
            <a:fillRect/>
          </a:stretch>
        </p:blipFill>
        <p:spPr>
          <a:xfrm>
            <a:off x="2464651" y="2301690"/>
            <a:ext cx="3625451" cy="2719057"/>
          </a:xfrm>
          <a:prstGeom prst="rect">
            <a:avLst/>
          </a:prstGeom>
          <a:noFill/>
          <a:ln>
            <a:noFill/>
          </a:ln>
        </p:spPr>
      </p:pic>
    </p:spTree>
  </p:cSld>
  <p:clrMapOvr>
    <a:masterClrMapping/>
  </p:clrMapOvr>
  <p:transition xmlns:p14="http://schemas.microsoft.com/office/powerpoint/2010/mai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Shape 37"/>
          <p:cNvSpPr txBox="1"/>
          <p:nvPr/>
        </p:nvSpPr>
        <p:spPr>
          <a:xfrm>
            <a:off x="2492625" y="1705500"/>
            <a:ext cx="3000000" cy="30000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8" name="Shape 38"/>
          <p:cNvSpPr txBox="1"/>
          <p:nvPr/>
        </p:nvSpPr>
        <p:spPr>
          <a:xfrm>
            <a:off x="0" y="760900"/>
            <a:ext cx="9144000" cy="4382699"/>
          </a:xfrm>
          <a:prstGeom prst="rect">
            <a:avLst/>
          </a:prstGeom>
          <a:noFill/>
          <a:ln>
            <a:noFill/>
          </a:ln>
        </p:spPr>
        <p:txBody>
          <a:bodyPr lIns="91425" tIns="91425" rIns="91425" bIns="91425" anchor="t" anchorCtr="0">
            <a:noAutofit/>
          </a:bodyPr>
          <a:lstStyle/>
          <a:p>
            <a:pPr algn="ctr" rtl="0">
              <a:spcBef>
                <a:spcPts val="0"/>
              </a:spcBef>
              <a:buNone/>
            </a:pPr>
            <a:r>
              <a:rPr lang="en" sz="3000"/>
              <a:t>Honorable Councilmembers</a:t>
            </a:r>
          </a:p>
          <a:p>
            <a:pPr algn="ctr" rtl="0">
              <a:spcBef>
                <a:spcPts val="0"/>
              </a:spcBef>
              <a:buNone/>
            </a:pPr>
            <a:r>
              <a:rPr lang="en" sz="3000" b="1"/>
              <a:t>Todd Gloria</a:t>
            </a:r>
            <a:r>
              <a:rPr lang="en" sz="3000"/>
              <a:t> and </a:t>
            </a:r>
            <a:r>
              <a:rPr lang="en" sz="3000" b="1"/>
              <a:t>Marti Emerald</a:t>
            </a:r>
          </a:p>
          <a:p>
            <a:pPr algn="ctr" rtl="0">
              <a:spcBef>
                <a:spcPts val="0"/>
              </a:spcBef>
              <a:buNone/>
            </a:pPr>
            <a:endParaRPr sz="2400"/>
          </a:p>
          <a:p>
            <a:pPr algn="ctr" rtl="0">
              <a:spcBef>
                <a:spcPts val="0"/>
              </a:spcBef>
              <a:buNone/>
            </a:pPr>
            <a:r>
              <a:rPr lang="en" sz="2400" b="1"/>
              <a:t>William Anderson, FAICP,</a:t>
            </a:r>
            <a:r>
              <a:rPr lang="en" sz="2400"/>
              <a:t> Outgoing APA National President</a:t>
            </a:r>
          </a:p>
          <a:p>
            <a:pPr algn="ctr" rtl="0">
              <a:spcBef>
                <a:spcPts val="0"/>
              </a:spcBef>
              <a:buNone/>
            </a:pPr>
            <a:endParaRPr/>
          </a:p>
          <a:p>
            <a:pPr algn="ctr" rtl="0">
              <a:spcBef>
                <a:spcPts val="0"/>
              </a:spcBef>
              <a:buNone/>
            </a:pPr>
            <a:r>
              <a:rPr lang="en" sz="2400" b="1"/>
              <a:t>Hing Wong, AICP,</a:t>
            </a:r>
            <a:r>
              <a:rPr lang="en" sz="2400"/>
              <a:t> APA CA President</a:t>
            </a:r>
          </a:p>
          <a:p>
            <a:pPr algn="ctr" rtl="0">
              <a:spcBef>
                <a:spcPts val="0"/>
              </a:spcBef>
              <a:buNone/>
            </a:pPr>
            <a:endParaRPr/>
          </a:p>
          <a:p>
            <a:pPr algn="ctr" rtl="0">
              <a:spcBef>
                <a:spcPts val="0"/>
              </a:spcBef>
              <a:buNone/>
            </a:pPr>
            <a:r>
              <a:rPr lang="en" sz="2400" b="1">
                <a:solidFill>
                  <a:schemeClr val="dk1"/>
                </a:solidFill>
              </a:rPr>
              <a:t>Brooke Peterson, AICP,</a:t>
            </a:r>
            <a:r>
              <a:rPr lang="en" sz="2400">
                <a:solidFill>
                  <a:schemeClr val="dk1"/>
                </a:solidFill>
              </a:rPr>
              <a:t> </a:t>
            </a:r>
            <a:r>
              <a:rPr lang="en" sz="2400"/>
              <a:t>Outgoing APA CA President </a:t>
            </a:r>
          </a:p>
          <a:p>
            <a:pPr algn="ctr" rtl="0">
              <a:spcBef>
                <a:spcPts val="0"/>
              </a:spcBef>
              <a:buNone/>
            </a:pPr>
            <a:endParaRPr/>
          </a:p>
          <a:p>
            <a:pPr algn="ctr" rtl="0">
              <a:spcBef>
                <a:spcPts val="0"/>
              </a:spcBef>
              <a:buNone/>
            </a:pPr>
            <a:r>
              <a:rPr lang="en" sz="2400" b="1"/>
              <a:t>Virginia Viado,</a:t>
            </a:r>
            <a:r>
              <a:rPr lang="en" sz="2400"/>
              <a:t> APA CA VP Marketing &amp; Membership</a:t>
            </a:r>
          </a:p>
          <a:p>
            <a:pPr algn="ctr" rtl="0">
              <a:spcBef>
                <a:spcPts val="0"/>
              </a:spcBef>
              <a:buNone/>
            </a:pPr>
            <a:endParaRPr/>
          </a:p>
          <a:p>
            <a:pPr lvl="0" algn="ctr" rtl="0">
              <a:spcBef>
                <a:spcPts val="0"/>
              </a:spcBef>
              <a:buNone/>
            </a:pPr>
            <a:r>
              <a:rPr lang="en" sz="2400" b="1"/>
              <a:t>Betsy McCullough, AICP,</a:t>
            </a:r>
            <a:r>
              <a:rPr lang="en" sz="2400"/>
              <a:t> CA VP Conferences</a:t>
            </a:r>
          </a:p>
        </p:txBody>
      </p:sp>
      <p:sp>
        <p:nvSpPr>
          <p:cNvPr id="39" name="Shape 39"/>
          <p:cNvSpPr txBox="1">
            <a:spLocks noGrp="1"/>
          </p:cNvSpPr>
          <p:nvPr>
            <p:ph type="title"/>
          </p:nvPr>
        </p:nvSpPr>
        <p:spPr>
          <a:xfrm>
            <a:off x="0" y="0"/>
            <a:ext cx="9144000" cy="857400"/>
          </a:xfrm>
          <a:prstGeom prst="rect">
            <a:avLst/>
          </a:prstGeom>
        </p:spPr>
        <p:txBody>
          <a:bodyPr lIns="91425" tIns="91425" rIns="91425" bIns="91425" anchor="b" anchorCtr="0">
            <a:noAutofit/>
          </a:bodyPr>
          <a:lstStyle/>
          <a:p>
            <a:pPr lvl="0" algn="ctr" rtl="0">
              <a:spcBef>
                <a:spcPts val="0"/>
              </a:spcBef>
              <a:buNone/>
            </a:pPr>
            <a:r>
              <a:rPr lang="en" sz="4800">
                <a:solidFill>
                  <a:srgbClr val="980000"/>
                </a:solidFill>
              </a:rPr>
              <a:t>Welcome...</a:t>
            </a:r>
          </a:p>
        </p:txBody>
      </p:sp>
    </p:spTree>
  </p:cSld>
  <p:clrMapOvr>
    <a:masterClrMapping/>
  </p:clrMapOvr>
  <p:transition xmlns:p14="http://schemas.microsoft.com/office/powerpoint/2010/mai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294625" y="168375"/>
            <a:ext cx="4001699" cy="4882799"/>
          </a:xfrm>
          <a:prstGeom prst="rect">
            <a:avLst/>
          </a:prstGeom>
        </p:spPr>
        <p:txBody>
          <a:bodyPr lIns="91425" tIns="91425" rIns="91425" bIns="91425" anchor="t" anchorCtr="0">
            <a:noAutofit/>
          </a:bodyPr>
          <a:lstStyle/>
          <a:p>
            <a:pPr>
              <a:spcBef>
                <a:spcPts val="0"/>
              </a:spcBef>
              <a:buNone/>
            </a:pPr>
            <a:r>
              <a:rPr lang="en" sz="2400" i="1"/>
              <a:t>The Otay Mesa Community Plan Update provided a unique opportunity to … [evaluate] and [coordinate] a multi-modal transportation network, balancing economic prosperity with housing needs, and coordinating infrastructure financing and phasing with complex land use decisions.”</a:t>
            </a:r>
          </a:p>
        </p:txBody>
      </p:sp>
      <p:pic>
        <p:nvPicPr>
          <p:cNvPr id="193" name="Shape 193"/>
          <p:cNvPicPr preferRelativeResize="0"/>
          <p:nvPr/>
        </p:nvPicPr>
        <p:blipFill>
          <a:blip r:embed="rId3">
            <a:alphaModFix/>
          </a:blip>
          <a:stretch>
            <a:fillRect/>
          </a:stretch>
        </p:blipFill>
        <p:spPr>
          <a:xfrm>
            <a:off x="4235800" y="810200"/>
            <a:ext cx="4759974" cy="3569948"/>
          </a:xfrm>
          <a:prstGeom prst="rect">
            <a:avLst/>
          </a:prstGeom>
          <a:noFill/>
          <a:ln>
            <a:noFill/>
          </a:ln>
        </p:spPr>
      </p:pic>
      <p:sp>
        <p:nvSpPr>
          <p:cNvPr id="194" name="Shape 194"/>
          <p:cNvSpPr txBox="1"/>
          <p:nvPr/>
        </p:nvSpPr>
        <p:spPr>
          <a:xfrm>
            <a:off x="-49125" y="-122725"/>
            <a:ext cx="491099" cy="1350300"/>
          </a:xfrm>
          <a:prstGeom prst="rect">
            <a:avLst/>
          </a:prstGeom>
          <a:noFill/>
          <a:ln>
            <a:noFill/>
          </a:ln>
        </p:spPr>
        <p:txBody>
          <a:bodyPr lIns="91425" tIns="91425" rIns="91425" bIns="91425" anchor="t" anchorCtr="0">
            <a:noAutofit/>
          </a:bodyPr>
          <a:lstStyle/>
          <a:p>
            <a:pPr lvl="0" rtl="0">
              <a:spcBef>
                <a:spcPts val="0"/>
              </a:spcBef>
              <a:buNone/>
            </a:pPr>
            <a:r>
              <a:rPr lang="en" sz="9000"/>
              <a:t>“</a:t>
            </a:r>
          </a:p>
        </p:txBody>
      </p:sp>
    </p:spTree>
  </p:cSld>
  <p:clrMapOvr>
    <a:masterClrMapping/>
  </p:clrMapOvr>
  <p:transition xmlns:p14="http://schemas.microsoft.com/office/powerpoint/2010/mai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457200" y="3"/>
            <a:ext cx="8229600" cy="857400"/>
          </a:xfrm>
          <a:prstGeom prst="rect">
            <a:avLst/>
          </a:prstGeom>
        </p:spPr>
        <p:txBody>
          <a:bodyPr lIns="91425" tIns="91425" rIns="91425" bIns="91425" anchor="b" anchorCtr="0">
            <a:noAutofit/>
          </a:bodyPr>
          <a:lstStyle/>
          <a:p>
            <a:pPr lvl="0" algn="ctr" rtl="0">
              <a:spcBef>
                <a:spcPts val="600"/>
              </a:spcBef>
              <a:buNone/>
            </a:pPr>
            <a:r>
              <a:rPr lang="en"/>
              <a:t>City Heights Urban Greening Plan</a:t>
            </a:r>
          </a:p>
        </p:txBody>
      </p:sp>
      <p:sp>
        <p:nvSpPr>
          <p:cNvPr id="200" name="Shape 200"/>
          <p:cNvSpPr txBox="1">
            <a:spLocks noGrp="1"/>
          </p:cNvSpPr>
          <p:nvPr>
            <p:ph type="body" idx="1"/>
          </p:nvPr>
        </p:nvSpPr>
        <p:spPr>
          <a:xfrm>
            <a:off x="457200" y="857400"/>
            <a:ext cx="8229600" cy="3725699"/>
          </a:xfrm>
          <a:prstGeom prst="rect">
            <a:avLst/>
          </a:prstGeom>
        </p:spPr>
        <p:txBody>
          <a:bodyPr lIns="91425" tIns="91425" rIns="91425" bIns="91425" anchor="t" anchorCtr="0">
            <a:noAutofit/>
          </a:bodyPr>
          <a:lstStyle/>
          <a:p>
            <a:pPr algn="ctr">
              <a:spcBef>
                <a:spcPts val="0"/>
              </a:spcBef>
              <a:buNone/>
            </a:pPr>
            <a:r>
              <a:rPr lang="en"/>
              <a:t>Innovation in Green Community Planning</a:t>
            </a:r>
          </a:p>
        </p:txBody>
      </p:sp>
      <p:pic>
        <p:nvPicPr>
          <p:cNvPr id="201" name="Shape 201"/>
          <p:cNvPicPr preferRelativeResize="0"/>
          <p:nvPr/>
        </p:nvPicPr>
        <p:blipFill>
          <a:blip r:embed="rId3">
            <a:alphaModFix/>
          </a:blip>
          <a:stretch>
            <a:fillRect/>
          </a:stretch>
        </p:blipFill>
        <p:spPr>
          <a:xfrm>
            <a:off x="192825" y="1699750"/>
            <a:ext cx="4544899" cy="2956150"/>
          </a:xfrm>
          <a:prstGeom prst="rect">
            <a:avLst/>
          </a:prstGeom>
          <a:noFill/>
          <a:ln>
            <a:noFill/>
          </a:ln>
        </p:spPr>
      </p:pic>
      <p:pic>
        <p:nvPicPr>
          <p:cNvPr id="202" name="Shape 202"/>
          <p:cNvPicPr preferRelativeResize="0"/>
          <p:nvPr/>
        </p:nvPicPr>
        <p:blipFill rotWithShape="1">
          <a:blip r:embed="rId4">
            <a:alphaModFix/>
          </a:blip>
          <a:srcRect l="9766" r="10444" b="6156"/>
          <a:stretch/>
        </p:blipFill>
        <p:spPr>
          <a:xfrm>
            <a:off x="4930425" y="1602700"/>
            <a:ext cx="3855340" cy="3540799"/>
          </a:xfrm>
          <a:prstGeom prst="rect">
            <a:avLst/>
          </a:prstGeom>
          <a:noFill/>
          <a:ln>
            <a:noFill/>
          </a:ln>
        </p:spPr>
      </p:pic>
      <p:pic>
        <p:nvPicPr>
          <p:cNvPr id="203" name="Shape 203"/>
          <p:cNvPicPr preferRelativeResize="0"/>
          <p:nvPr/>
        </p:nvPicPr>
        <p:blipFill rotWithShape="1">
          <a:blip r:embed="rId4">
            <a:alphaModFix/>
          </a:blip>
          <a:srcRect l="73138" t="93787" r="9453" b="2436"/>
          <a:stretch/>
        </p:blipFill>
        <p:spPr>
          <a:xfrm>
            <a:off x="4930425" y="4762975"/>
            <a:ext cx="2246450" cy="380525"/>
          </a:xfrm>
          <a:prstGeom prst="rect">
            <a:avLst/>
          </a:prstGeom>
          <a:noFill/>
          <a:ln>
            <a:noFill/>
          </a:ln>
        </p:spPr>
      </p:pic>
    </p:spTree>
  </p:cSld>
  <p:clrMapOvr>
    <a:masterClrMapping/>
  </p:clrMapOvr>
  <p:transition xmlns:p14="http://schemas.microsoft.com/office/powerpoint/2010/mai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7350" y="0"/>
            <a:ext cx="8861999" cy="1661099"/>
          </a:xfrm>
          <a:prstGeom prst="rect">
            <a:avLst/>
          </a:prstGeom>
        </p:spPr>
        <p:txBody>
          <a:bodyPr lIns="91425" tIns="91425" rIns="91425" bIns="91425" anchor="t" anchorCtr="0">
            <a:noAutofit/>
          </a:bodyPr>
          <a:lstStyle/>
          <a:p>
            <a:pPr algn="ctr">
              <a:spcBef>
                <a:spcPts val="0"/>
              </a:spcBef>
              <a:buNone/>
            </a:pPr>
            <a:r>
              <a:rPr lang="en" sz="2700" i="1"/>
              <a:t>The Plan seeks to further increase walking, bicycling, and transit use through improvements to street design. Specific design improvements were developed based on the use, roadway width, and character of each street.”</a:t>
            </a:r>
          </a:p>
        </p:txBody>
      </p:sp>
      <p:pic>
        <p:nvPicPr>
          <p:cNvPr id="209" name="Shape 209"/>
          <p:cNvPicPr preferRelativeResize="0"/>
          <p:nvPr/>
        </p:nvPicPr>
        <p:blipFill>
          <a:blip r:embed="rId3">
            <a:alphaModFix/>
          </a:blip>
          <a:stretch>
            <a:fillRect/>
          </a:stretch>
        </p:blipFill>
        <p:spPr>
          <a:xfrm>
            <a:off x="0" y="1881625"/>
            <a:ext cx="9143998" cy="3184875"/>
          </a:xfrm>
          <a:prstGeom prst="rect">
            <a:avLst/>
          </a:prstGeom>
          <a:noFill/>
          <a:ln>
            <a:noFill/>
          </a:ln>
        </p:spPr>
      </p:pic>
      <p:sp>
        <p:nvSpPr>
          <p:cNvPr id="210" name="Shape 210"/>
          <p:cNvSpPr txBox="1"/>
          <p:nvPr/>
        </p:nvSpPr>
        <p:spPr>
          <a:xfrm>
            <a:off x="-49125" y="-122725"/>
            <a:ext cx="491099" cy="1350300"/>
          </a:xfrm>
          <a:prstGeom prst="rect">
            <a:avLst/>
          </a:prstGeom>
          <a:noFill/>
          <a:ln>
            <a:noFill/>
          </a:ln>
        </p:spPr>
        <p:txBody>
          <a:bodyPr lIns="91425" tIns="91425" rIns="91425" bIns="91425" anchor="t" anchorCtr="0">
            <a:noAutofit/>
          </a:bodyPr>
          <a:lstStyle/>
          <a:p>
            <a:pPr lvl="0" rtl="0">
              <a:spcBef>
                <a:spcPts val="0"/>
              </a:spcBef>
              <a:buNone/>
            </a:pPr>
            <a:r>
              <a:rPr lang="en" sz="9000"/>
              <a:t>“</a:t>
            </a:r>
          </a:p>
        </p:txBody>
      </p:sp>
      <p:cxnSp>
        <p:nvCxnSpPr>
          <p:cNvPr id="211" name="Shape 211"/>
          <p:cNvCxnSpPr/>
          <p:nvPr/>
        </p:nvCxnSpPr>
        <p:spPr>
          <a:xfrm>
            <a:off x="3167125" y="4001875"/>
            <a:ext cx="1485299" cy="85799"/>
          </a:xfrm>
          <a:prstGeom prst="straightConnector1">
            <a:avLst/>
          </a:prstGeom>
          <a:noFill/>
          <a:ln w="76200" cap="flat">
            <a:solidFill>
              <a:schemeClr val="dk2"/>
            </a:solidFill>
            <a:prstDash val="solid"/>
            <a:round/>
            <a:headEnd type="none" w="lg" len="lg"/>
            <a:tailEnd type="triangle" w="lg" len="lg"/>
          </a:ln>
        </p:spPr>
      </p:cxnSp>
    </p:spTree>
  </p:cSld>
  <p:clrMapOvr>
    <a:masterClrMapping/>
  </p:clrMapOvr>
  <p:transition xmlns:p14="http://schemas.microsoft.com/office/powerpoint/2010/mai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0" y="0"/>
            <a:ext cx="9144000" cy="1200299"/>
          </a:xfrm>
          <a:prstGeom prst="rect">
            <a:avLst/>
          </a:prstGeom>
        </p:spPr>
        <p:txBody>
          <a:bodyPr lIns="91425" tIns="91425" rIns="91425" bIns="91425" anchor="b" anchorCtr="0">
            <a:noAutofit/>
          </a:bodyPr>
          <a:lstStyle/>
          <a:p>
            <a:pPr algn="ctr" rtl="0">
              <a:spcBef>
                <a:spcPts val="0"/>
              </a:spcBef>
              <a:buNone/>
            </a:pPr>
            <a:r>
              <a:rPr lang="en"/>
              <a:t>Otay Ranch Village Two </a:t>
            </a:r>
          </a:p>
          <a:p>
            <a:pPr algn="ctr">
              <a:spcBef>
                <a:spcPts val="0"/>
              </a:spcBef>
              <a:buNone/>
            </a:pPr>
            <a:r>
              <a:rPr lang="en"/>
              <a:t>Comprehensive SPA Amendment</a:t>
            </a:r>
          </a:p>
        </p:txBody>
      </p:sp>
      <p:sp>
        <p:nvSpPr>
          <p:cNvPr id="217" name="Shape 217"/>
          <p:cNvSpPr txBox="1">
            <a:spLocks noGrp="1"/>
          </p:cNvSpPr>
          <p:nvPr>
            <p:ph type="body" idx="1"/>
          </p:nvPr>
        </p:nvSpPr>
        <p:spPr>
          <a:xfrm>
            <a:off x="457200" y="1076950"/>
            <a:ext cx="8229600" cy="857400"/>
          </a:xfrm>
          <a:prstGeom prst="rect">
            <a:avLst/>
          </a:prstGeom>
        </p:spPr>
        <p:txBody>
          <a:bodyPr lIns="91425" tIns="91425" rIns="91425" bIns="91425" anchor="t" anchorCtr="0">
            <a:noAutofit/>
          </a:bodyPr>
          <a:lstStyle/>
          <a:p>
            <a:pPr lvl="0" algn="ctr" rtl="0">
              <a:spcBef>
                <a:spcPts val="0"/>
              </a:spcBef>
              <a:buClr>
                <a:schemeClr val="dk1"/>
              </a:buClr>
              <a:buSzPct val="36666"/>
              <a:buFont typeface="Arial"/>
              <a:buNone/>
            </a:pPr>
            <a:r>
              <a:rPr lang="en"/>
              <a:t>Economic Planning and Development</a:t>
            </a:r>
          </a:p>
          <a:p>
            <a:pPr>
              <a:spcBef>
                <a:spcPts val="0"/>
              </a:spcBef>
              <a:buNone/>
            </a:pPr>
            <a:endParaRPr/>
          </a:p>
        </p:txBody>
      </p:sp>
      <p:pic>
        <p:nvPicPr>
          <p:cNvPr id="218" name="Shape 218"/>
          <p:cNvPicPr preferRelativeResize="0"/>
          <p:nvPr/>
        </p:nvPicPr>
        <p:blipFill rotWithShape="1">
          <a:blip r:embed="rId3">
            <a:alphaModFix/>
          </a:blip>
          <a:srcRect l="6268" t="2259" r="4053" b="53699"/>
          <a:stretch/>
        </p:blipFill>
        <p:spPr>
          <a:xfrm>
            <a:off x="135025" y="1724538"/>
            <a:ext cx="3412649" cy="2354486"/>
          </a:xfrm>
          <a:prstGeom prst="rect">
            <a:avLst/>
          </a:prstGeom>
          <a:noFill/>
          <a:ln>
            <a:noFill/>
          </a:ln>
        </p:spPr>
      </p:pic>
      <p:pic>
        <p:nvPicPr>
          <p:cNvPr id="219" name="Shape 219"/>
          <p:cNvPicPr preferRelativeResize="0"/>
          <p:nvPr/>
        </p:nvPicPr>
        <p:blipFill rotWithShape="1">
          <a:blip r:embed="rId4">
            <a:alphaModFix/>
          </a:blip>
          <a:srcRect l="2246" t="3924" r="2966" b="5017"/>
          <a:stretch/>
        </p:blipFill>
        <p:spPr>
          <a:xfrm>
            <a:off x="2590125" y="2847950"/>
            <a:ext cx="3412650" cy="2246424"/>
          </a:xfrm>
          <a:prstGeom prst="rect">
            <a:avLst/>
          </a:prstGeom>
          <a:noFill/>
          <a:ln>
            <a:noFill/>
          </a:ln>
        </p:spPr>
      </p:pic>
      <p:pic>
        <p:nvPicPr>
          <p:cNvPr id="220" name="Shape 220"/>
          <p:cNvPicPr preferRelativeResize="0"/>
          <p:nvPr/>
        </p:nvPicPr>
        <p:blipFill rotWithShape="1">
          <a:blip r:embed="rId5">
            <a:alphaModFix/>
          </a:blip>
          <a:srcRect l="2380" r="2026" b="52383"/>
          <a:stretch/>
        </p:blipFill>
        <p:spPr>
          <a:xfrm>
            <a:off x="5339900" y="1798200"/>
            <a:ext cx="3731799" cy="1823125"/>
          </a:xfrm>
          <a:prstGeom prst="rect">
            <a:avLst/>
          </a:prstGeom>
          <a:noFill/>
          <a:ln>
            <a:noFill/>
          </a:ln>
        </p:spPr>
      </p:pic>
    </p:spTree>
  </p:cSld>
  <p:clrMapOvr>
    <a:masterClrMapping/>
  </p:clrMapOvr>
  <p:transition xmlns:p14="http://schemas.microsoft.com/office/powerpoint/2010/mai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body" idx="1"/>
          </p:nvPr>
        </p:nvSpPr>
        <p:spPr>
          <a:xfrm>
            <a:off x="356000" y="3196150"/>
            <a:ext cx="8788199" cy="1877999"/>
          </a:xfrm>
          <a:prstGeom prst="rect">
            <a:avLst/>
          </a:prstGeom>
        </p:spPr>
        <p:txBody>
          <a:bodyPr lIns="91425" tIns="91425" rIns="91425" bIns="91425" anchor="t" anchorCtr="0">
            <a:noAutofit/>
          </a:bodyPr>
          <a:lstStyle/>
          <a:p>
            <a:pPr lvl="0">
              <a:spcBef>
                <a:spcPts val="0"/>
              </a:spcBef>
              <a:buNone/>
            </a:pPr>
            <a:r>
              <a:rPr lang="en" sz="2200" i="1"/>
              <a:t>The project enhances Otay Ranch Village Two by further establishing a unified, pedestrian-oriented, amenity-rich village plan. It is intended to enhance living, working, learning, shopping, and transit options in the Village while increasing residents’ opportunities for social interaction and recreation.”</a:t>
            </a:r>
          </a:p>
        </p:txBody>
      </p:sp>
      <p:pic>
        <p:nvPicPr>
          <p:cNvPr id="226" name="Shape 226"/>
          <p:cNvPicPr preferRelativeResize="0"/>
          <p:nvPr/>
        </p:nvPicPr>
        <p:blipFill>
          <a:blip r:embed="rId3">
            <a:alphaModFix/>
          </a:blip>
          <a:stretch>
            <a:fillRect/>
          </a:stretch>
        </p:blipFill>
        <p:spPr>
          <a:xfrm>
            <a:off x="1143000" y="152375"/>
            <a:ext cx="6858000" cy="3105150"/>
          </a:xfrm>
          <a:prstGeom prst="rect">
            <a:avLst/>
          </a:prstGeom>
          <a:noFill/>
          <a:ln>
            <a:noFill/>
          </a:ln>
        </p:spPr>
      </p:pic>
      <p:sp>
        <p:nvSpPr>
          <p:cNvPr id="227" name="Shape 227"/>
          <p:cNvSpPr txBox="1"/>
          <p:nvPr/>
        </p:nvSpPr>
        <p:spPr>
          <a:xfrm>
            <a:off x="0" y="2897075"/>
            <a:ext cx="491099" cy="1350300"/>
          </a:xfrm>
          <a:prstGeom prst="rect">
            <a:avLst/>
          </a:prstGeom>
          <a:noFill/>
          <a:ln>
            <a:noFill/>
          </a:ln>
        </p:spPr>
        <p:txBody>
          <a:bodyPr lIns="91425" tIns="91425" rIns="91425" bIns="91425" anchor="t" anchorCtr="0">
            <a:noAutofit/>
          </a:bodyPr>
          <a:lstStyle/>
          <a:p>
            <a:pPr lvl="0" rtl="0">
              <a:spcBef>
                <a:spcPts val="0"/>
              </a:spcBef>
              <a:buNone/>
            </a:pPr>
            <a:r>
              <a:rPr lang="en" sz="9000"/>
              <a:t>“</a:t>
            </a:r>
          </a:p>
        </p:txBody>
      </p:sp>
    </p:spTree>
  </p:cSld>
  <p:clrMapOvr>
    <a:masterClrMapping/>
  </p:clrMapOvr>
  <p:transition xmlns:p14="http://schemas.microsoft.com/office/powerpoint/2010/mai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lgn="ctr">
              <a:spcBef>
                <a:spcPts val="0"/>
              </a:spcBef>
              <a:buNone/>
            </a:pPr>
            <a:r>
              <a:rPr lang="en">
                <a:solidFill>
                  <a:srgbClr val="980000"/>
                </a:solidFill>
              </a:rPr>
              <a:t>Raffle Drawing</a:t>
            </a:r>
          </a:p>
        </p:txBody>
      </p:sp>
      <p:sp>
        <p:nvSpPr>
          <p:cNvPr id="233" name="Shape 23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algn="ctr" rtl="0">
              <a:spcBef>
                <a:spcPts val="0"/>
              </a:spcBef>
              <a:buNone/>
            </a:pPr>
            <a:endParaRPr/>
          </a:p>
          <a:p>
            <a:pPr algn="ctr" rtl="0">
              <a:spcBef>
                <a:spcPts val="0"/>
              </a:spcBef>
              <a:buNone/>
            </a:pPr>
            <a:r>
              <a:rPr lang="en"/>
              <a:t>The Raffle and Silent Auction benefit our Student Scholarship Program.</a:t>
            </a:r>
          </a:p>
          <a:p>
            <a:pPr algn="ctr" rtl="0">
              <a:spcBef>
                <a:spcPts val="0"/>
              </a:spcBef>
              <a:buNone/>
            </a:pPr>
            <a:endParaRPr/>
          </a:p>
          <a:p>
            <a:pPr algn="ctr" rtl="0">
              <a:spcBef>
                <a:spcPts val="0"/>
              </a:spcBef>
              <a:buNone/>
            </a:pPr>
            <a:r>
              <a:rPr lang="en"/>
              <a:t>A second drawing will be held</a:t>
            </a:r>
          </a:p>
          <a:p>
            <a:pPr algn="ctr">
              <a:spcBef>
                <a:spcPts val="0"/>
              </a:spcBef>
              <a:buNone/>
            </a:pPr>
            <a:r>
              <a:rPr lang="en"/>
              <a:t>at the end of the program.</a:t>
            </a:r>
          </a:p>
        </p:txBody>
      </p:sp>
    </p:spTree>
  </p:cSld>
  <p:clrMapOvr>
    <a:masterClrMapping/>
  </p:clrMapOvr>
  <p:transition xmlns:p14="http://schemas.microsoft.com/office/powerpoint/2010/mai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Shape 238"/>
          <p:cNvPicPr preferRelativeResize="0"/>
          <p:nvPr/>
        </p:nvPicPr>
        <p:blipFill rotWithShape="1">
          <a:blip r:embed="rId3">
            <a:alphaModFix/>
          </a:blip>
          <a:srcRect l="28467" t="18970" r="29044" b="60882"/>
          <a:stretch/>
        </p:blipFill>
        <p:spPr>
          <a:xfrm>
            <a:off x="0" y="2324600"/>
            <a:ext cx="3191675" cy="1957675"/>
          </a:xfrm>
          <a:prstGeom prst="rect">
            <a:avLst/>
          </a:prstGeom>
          <a:noFill/>
          <a:ln>
            <a:noFill/>
          </a:ln>
        </p:spPr>
      </p:pic>
      <p:sp>
        <p:nvSpPr>
          <p:cNvPr id="239" name="Shape 239"/>
          <p:cNvSpPr txBox="1">
            <a:spLocks noGrp="1"/>
          </p:cNvSpPr>
          <p:nvPr>
            <p:ph type="title"/>
          </p:nvPr>
        </p:nvSpPr>
        <p:spPr>
          <a:xfrm>
            <a:off x="0" y="104050"/>
            <a:ext cx="9144000" cy="1070399"/>
          </a:xfrm>
          <a:prstGeom prst="rect">
            <a:avLst/>
          </a:prstGeom>
        </p:spPr>
        <p:txBody>
          <a:bodyPr lIns="91425" tIns="91425" rIns="91425" bIns="91425" anchor="b" anchorCtr="0">
            <a:noAutofit/>
          </a:bodyPr>
          <a:lstStyle/>
          <a:p>
            <a:pPr lvl="0" algn="ctr" rtl="0">
              <a:spcBef>
                <a:spcPts val="600"/>
              </a:spcBef>
              <a:buNone/>
            </a:pPr>
            <a:r>
              <a:rPr lang="en" sz="3200"/>
              <a:t>County of San Diego Purchase of Agricultural Conservation Easements (PACE) Program</a:t>
            </a:r>
          </a:p>
        </p:txBody>
      </p:sp>
      <p:sp>
        <p:nvSpPr>
          <p:cNvPr id="240" name="Shape 240"/>
          <p:cNvSpPr txBox="1">
            <a:spLocks noGrp="1"/>
          </p:cNvSpPr>
          <p:nvPr>
            <p:ph type="body" idx="1"/>
          </p:nvPr>
        </p:nvSpPr>
        <p:spPr>
          <a:xfrm>
            <a:off x="761100" y="909475"/>
            <a:ext cx="7687799" cy="838799"/>
          </a:xfrm>
          <a:prstGeom prst="rect">
            <a:avLst/>
          </a:prstGeom>
        </p:spPr>
        <p:txBody>
          <a:bodyPr lIns="91425" tIns="91425" rIns="91425" bIns="91425" anchor="t" anchorCtr="0">
            <a:noAutofit/>
          </a:bodyPr>
          <a:lstStyle/>
          <a:p>
            <a:pPr algn="ctr">
              <a:spcBef>
                <a:spcPts val="0"/>
              </a:spcBef>
              <a:buNone/>
            </a:pPr>
            <a:r>
              <a:rPr lang="en"/>
              <a:t>Best Practices </a:t>
            </a:r>
          </a:p>
        </p:txBody>
      </p:sp>
      <p:pic>
        <p:nvPicPr>
          <p:cNvPr id="241" name="Shape 241"/>
          <p:cNvPicPr preferRelativeResize="0"/>
          <p:nvPr/>
        </p:nvPicPr>
        <p:blipFill rotWithShape="1">
          <a:blip r:embed="rId4">
            <a:alphaModFix/>
          </a:blip>
          <a:srcRect l="12164" t="9604" r="10549" b="13561"/>
          <a:stretch/>
        </p:blipFill>
        <p:spPr>
          <a:xfrm>
            <a:off x="3290654" y="1748275"/>
            <a:ext cx="2562695" cy="3297025"/>
          </a:xfrm>
          <a:prstGeom prst="rect">
            <a:avLst/>
          </a:prstGeom>
          <a:noFill/>
          <a:ln>
            <a:noFill/>
          </a:ln>
        </p:spPr>
      </p:pic>
      <p:pic>
        <p:nvPicPr>
          <p:cNvPr id="242" name="Shape 242"/>
          <p:cNvPicPr preferRelativeResize="0"/>
          <p:nvPr/>
        </p:nvPicPr>
        <p:blipFill rotWithShape="1">
          <a:blip r:embed="rId5">
            <a:alphaModFix/>
          </a:blip>
          <a:srcRect l="16786" t="9977" r="24703" b="58832"/>
          <a:stretch/>
        </p:blipFill>
        <p:spPr>
          <a:xfrm>
            <a:off x="5952325" y="2222350"/>
            <a:ext cx="3134074" cy="2162175"/>
          </a:xfrm>
          <a:prstGeom prst="rect">
            <a:avLst/>
          </a:prstGeom>
          <a:noFill/>
          <a:ln>
            <a:noFill/>
          </a:ln>
        </p:spPr>
      </p:pic>
    </p:spTree>
  </p:cSld>
  <p:clrMapOvr>
    <a:masterClrMapping/>
  </p:clrMapOvr>
  <p:transition xmlns:p14="http://schemas.microsoft.com/office/powerpoint/2010/mai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466475" y="491025"/>
            <a:ext cx="3572100" cy="4434599"/>
          </a:xfrm>
          <a:prstGeom prst="rect">
            <a:avLst/>
          </a:prstGeom>
        </p:spPr>
        <p:txBody>
          <a:bodyPr lIns="91425" tIns="91425" rIns="91425" bIns="91425" anchor="t" anchorCtr="0">
            <a:noAutofit/>
          </a:bodyPr>
          <a:lstStyle/>
          <a:p>
            <a:pPr>
              <a:spcBef>
                <a:spcPts val="0"/>
              </a:spcBef>
              <a:buNone/>
            </a:pPr>
            <a:r>
              <a:rPr lang="en" sz="2000" i="1"/>
              <a:t>The County has preserved 1,151 acres by securing … easements with approximately 500 acres located within Multiple Species Conservation Plan Pre-Approved Mitigation Area.  … The PACE program serves as a vital component in on-going County efforts to preserve agricultural lands, an important part of our overall economy and character.”</a:t>
            </a:r>
          </a:p>
        </p:txBody>
      </p:sp>
      <p:pic>
        <p:nvPicPr>
          <p:cNvPr id="248" name="Shape 248"/>
          <p:cNvPicPr preferRelativeResize="0"/>
          <p:nvPr/>
        </p:nvPicPr>
        <p:blipFill rotWithShape="1">
          <a:blip r:embed="rId3">
            <a:alphaModFix/>
          </a:blip>
          <a:srcRect l="30133" t="13501" r="18828" b="50321"/>
          <a:stretch/>
        </p:blipFill>
        <p:spPr>
          <a:xfrm>
            <a:off x="4038578" y="491025"/>
            <a:ext cx="4834847" cy="4434601"/>
          </a:xfrm>
          <a:prstGeom prst="rect">
            <a:avLst/>
          </a:prstGeom>
          <a:noFill/>
          <a:ln>
            <a:noFill/>
          </a:ln>
        </p:spPr>
      </p:pic>
      <p:sp>
        <p:nvSpPr>
          <p:cNvPr id="249" name="Shape 249"/>
          <p:cNvSpPr txBox="1"/>
          <p:nvPr/>
        </p:nvSpPr>
        <p:spPr>
          <a:xfrm>
            <a:off x="0" y="233250"/>
            <a:ext cx="491099" cy="1068000"/>
          </a:xfrm>
          <a:prstGeom prst="rect">
            <a:avLst/>
          </a:prstGeom>
          <a:noFill/>
          <a:ln>
            <a:noFill/>
          </a:ln>
        </p:spPr>
        <p:txBody>
          <a:bodyPr lIns="91425" tIns="91425" rIns="91425" bIns="91425" anchor="t" anchorCtr="0">
            <a:noAutofit/>
          </a:bodyPr>
          <a:lstStyle/>
          <a:p>
            <a:pPr lvl="0" rtl="0">
              <a:spcBef>
                <a:spcPts val="0"/>
              </a:spcBef>
              <a:buNone/>
            </a:pPr>
            <a:r>
              <a:rPr lang="en" sz="9000"/>
              <a:t>“</a:t>
            </a:r>
          </a:p>
        </p:txBody>
      </p:sp>
      <p:pic>
        <p:nvPicPr>
          <p:cNvPr id="250" name="Shape 250"/>
          <p:cNvPicPr preferRelativeResize="0"/>
          <p:nvPr/>
        </p:nvPicPr>
        <p:blipFill rotWithShape="1">
          <a:blip r:embed="rId3">
            <a:alphaModFix/>
          </a:blip>
          <a:srcRect l="15430" t="32123" r="68077" b="50321"/>
          <a:stretch/>
        </p:blipFill>
        <p:spPr>
          <a:xfrm>
            <a:off x="6755350" y="0"/>
            <a:ext cx="2388648" cy="3290124"/>
          </a:xfrm>
          <a:prstGeom prst="rect">
            <a:avLst/>
          </a:prstGeom>
          <a:noFill/>
          <a:ln>
            <a:noFill/>
          </a:ln>
        </p:spPr>
      </p:pic>
    </p:spTree>
  </p:cSld>
  <p:clrMapOvr>
    <a:masterClrMapping/>
  </p:clrMapOvr>
  <p:transition xmlns:p14="http://schemas.microsoft.com/office/powerpoint/2010/mai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0" y="0"/>
            <a:ext cx="9144000" cy="1632600"/>
          </a:xfrm>
          <a:prstGeom prst="rect">
            <a:avLst/>
          </a:prstGeom>
        </p:spPr>
        <p:txBody>
          <a:bodyPr lIns="91425" tIns="91425" rIns="91425" bIns="91425" anchor="b" anchorCtr="0">
            <a:noAutofit/>
          </a:bodyPr>
          <a:lstStyle/>
          <a:p>
            <a:pPr lvl="0" algn="ctr" rtl="0">
              <a:spcBef>
                <a:spcPts val="600"/>
              </a:spcBef>
              <a:buNone/>
            </a:pPr>
            <a:r>
              <a:rPr lang="en" sz="3200"/>
              <a:t>North Coast Corridor </a:t>
            </a:r>
          </a:p>
          <a:p>
            <a:pPr lvl="0" algn="ctr" rtl="0">
              <a:spcBef>
                <a:spcPts val="600"/>
              </a:spcBef>
              <a:buNone/>
            </a:pPr>
            <a:r>
              <a:rPr lang="en" sz="3200"/>
              <a:t>Public Works Plan | Transportation and Resource Enhancement Program</a:t>
            </a:r>
          </a:p>
        </p:txBody>
      </p:sp>
      <p:sp>
        <p:nvSpPr>
          <p:cNvPr id="256" name="Shape 256"/>
          <p:cNvSpPr txBox="1">
            <a:spLocks noGrp="1"/>
          </p:cNvSpPr>
          <p:nvPr>
            <p:ph type="body" idx="1"/>
          </p:nvPr>
        </p:nvSpPr>
        <p:spPr>
          <a:xfrm>
            <a:off x="310450" y="1365675"/>
            <a:ext cx="8229600" cy="684300"/>
          </a:xfrm>
          <a:prstGeom prst="rect">
            <a:avLst/>
          </a:prstGeom>
        </p:spPr>
        <p:txBody>
          <a:bodyPr lIns="91425" tIns="91425" rIns="91425" bIns="91425" anchor="t" anchorCtr="0">
            <a:noAutofit/>
          </a:bodyPr>
          <a:lstStyle/>
          <a:p>
            <a:pPr algn="ctr">
              <a:spcBef>
                <a:spcPts val="0"/>
              </a:spcBef>
              <a:buNone/>
            </a:pPr>
            <a:r>
              <a:rPr lang="en"/>
              <a:t>Planning Agency</a:t>
            </a:r>
          </a:p>
        </p:txBody>
      </p:sp>
      <p:pic>
        <p:nvPicPr>
          <p:cNvPr id="257" name="Shape 257"/>
          <p:cNvPicPr preferRelativeResize="0"/>
          <p:nvPr/>
        </p:nvPicPr>
        <p:blipFill>
          <a:blip r:embed="rId3">
            <a:alphaModFix/>
          </a:blip>
          <a:stretch>
            <a:fillRect/>
          </a:stretch>
        </p:blipFill>
        <p:spPr>
          <a:xfrm>
            <a:off x="176050" y="2049975"/>
            <a:ext cx="4402779" cy="2922997"/>
          </a:xfrm>
          <a:prstGeom prst="rect">
            <a:avLst/>
          </a:prstGeom>
          <a:noFill/>
          <a:ln>
            <a:noFill/>
          </a:ln>
        </p:spPr>
      </p:pic>
      <p:pic>
        <p:nvPicPr>
          <p:cNvPr id="258" name="Shape 258"/>
          <p:cNvPicPr preferRelativeResize="0"/>
          <p:nvPr/>
        </p:nvPicPr>
        <p:blipFill>
          <a:blip r:embed="rId4">
            <a:alphaModFix/>
          </a:blip>
          <a:stretch>
            <a:fillRect/>
          </a:stretch>
        </p:blipFill>
        <p:spPr>
          <a:xfrm>
            <a:off x="4701600" y="2093862"/>
            <a:ext cx="4295097" cy="2835231"/>
          </a:xfrm>
          <a:prstGeom prst="rect">
            <a:avLst/>
          </a:prstGeom>
          <a:noFill/>
          <a:ln>
            <a:noFill/>
          </a:ln>
        </p:spPr>
      </p:pic>
    </p:spTree>
  </p:cSld>
  <p:clrMapOvr>
    <a:masterClrMapping/>
  </p:clrMapOvr>
  <p:transition xmlns:p14="http://schemas.microsoft.com/office/powerpoint/2010/mai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body" idx="1"/>
          </p:nvPr>
        </p:nvSpPr>
        <p:spPr>
          <a:xfrm>
            <a:off x="208675" y="135025"/>
            <a:ext cx="3093000" cy="4790699"/>
          </a:xfrm>
          <a:prstGeom prst="rect">
            <a:avLst/>
          </a:prstGeom>
        </p:spPr>
        <p:txBody>
          <a:bodyPr lIns="91425" tIns="91425" rIns="91425" bIns="91425" anchor="t" anchorCtr="0">
            <a:noAutofit/>
          </a:bodyPr>
          <a:lstStyle/>
          <a:p>
            <a:pPr>
              <a:spcBef>
                <a:spcPts val="0"/>
              </a:spcBef>
              <a:buNone/>
            </a:pPr>
            <a:r>
              <a:rPr lang="en" sz="2300" i="1"/>
              <a:t>This program ensures the continued economic growth of the San Diego region while making a robust effort to provide a variety of safe and reliable transportation options and to protect San Diego’s precious natural resources and aesthetic value. </a:t>
            </a:r>
          </a:p>
        </p:txBody>
      </p:sp>
      <p:pic>
        <p:nvPicPr>
          <p:cNvPr id="264" name="Shape 264"/>
          <p:cNvPicPr preferRelativeResize="0"/>
          <p:nvPr/>
        </p:nvPicPr>
        <p:blipFill>
          <a:blip r:embed="rId3">
            <a:alphaModFix/>
          </a:blip>
          <a:stretch>
            <a:fillRect/>
          </a:stretch>
        </p:blipFill>
        <p:spPr>
          <a:xfrm>
            <a:off x="3301726" y="673601"/>
            <a:ext cx="5715775" cy="3796298"/>
          </a:xfrm>
          <a:prstGeom prst="rect">
            <a:avLst/>
          </a:prstGeom>
          <a:noFill/>
          <a:ln>
            <a:noFill/>
          </a:ln>
        </p:spPr>
      </p:pic>
      <p:sp>
        <p:nvSpPr>
          <p:cNvPr id="265" name="Shape 265"/>
          <p:cNvSpPr txBox="1"/>
          <p:nvPr/>
        </p:nvSpPr>
        <p:spPr>
          <a:xfrm>
            <a:off x="-85925" y="-73650"/>
            <a:ext cx="491099" cy="1068000"/>
          </a:xfrm>
          <a:prstGeom prst="rect">
            <a:avLst/>
          </a:prstGeom>
          <a:noFill/>
          <a:ln>
            <a:noFill/>
          </a:ln>
        </p:spPr>
        <p:txBody>
          <a:bodyPr lIns="91425" tIns="91425" rIns="91425" bIns="91425" anchor="t" anchorCtr="0">
            <a:noAutofit/>
          </a:bodyPr>
          <a:lstStyle/>
          <a:p>
            <a:pPr lvl="0" rtl="0">
              <a:spcBef>
                <a:spcPts val="0"/>
              </a:spcBef>
              <a:buNone/>
            </a:pPr>
            <a:r>
              <a:rPr lang="en" sz="8000"/>
              <a:t>“</a:t>
            </a:r>
          </a:p>
        </p:txBody>
      </p:sp>
    </p:spTree>
  </p:cSld>
  <p:clrMapOvr>
    <a:masterClrMapping/>
  </p:clrMapOvr>
  <p:transition xmlns:p14="http://schemas.microsoft.com/office/powerpoint/2010/mai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0" y="896500"/>
            <a:ext cx="9144000" cy="857400"/>
          </a:xfrm>
          <a:prstGeom prst="rect">
            <a:avLst/>
          </a:prstGeom>
        </p:spPr>
        <p:txBody>
          <a:bodyPr lIns="91425" tIns="91425" rIns="91425" bIns="91425" anchor="b" anchorCtr="0">
            <a:noAutofit/>
          </a:bodyPr>
          <a:lstStyle/>
          <a:p>
            <a:pPr lvl="0" algn="ctr" rtl="0">
              <a:spcBef>
                <a:spcPts val="0"/>
              </a:spcBef>
              <a:buNone/>
            </a:pPr>
            <a:r>
              <a:rPr lang="en">
                <a:solidFill>
                  <a:srgbClr val="980000"/>
                </a:solidFill>
              </a:rPr>
              <a:t>Wine provided by...</a:t>
            </a:r>
          </a:p>
        </p:txBody>
      </p:sp>
      <p:sp>
        <p:nvSpPr>
          <p:cNvPr id="45" name="Shape 45"/>
          <p:cNvSpPr txBox="1"/>
          <p:nvPr/>
        </p:nvSpPr>
        <p:spPr>
          <a:xfrm>
            <a:off x="0" y="2489100"/>
            <a:ext cx="9144000" cy="1195800"/>
          </a:xfrm>
          <a:prstGeom prst="rect">
            <a:avLst/>
          </a:prstGeom>
          <a:noFill/>
          <a:ln>
            <a:noFill/>
          </a:ln>
        </p:spPr>
        <p:txBody>
          <a:bodyPr lIns="91425" tIns="91425" rIns="91425" bIns="91425" anchor="t" anchorCtr="0">
            <a:noAutofit/>
          </a:bodyPr>
          <a:lstStyle/>
          <a:p>
            <a:pPr algn="ctr">
              <a:spcBef>
                <a:spcPts val="0"/>
              </a:spcBef>
              <a:buNone/>
            </a:pPr>
            <a:r>
              <a:rPr lang="en" sz="6000"/>
              <a:t>Black Project Controls Inc</a:t>
            </a:r>
          </a:p>
        </p:txBody>
      </p:sp>
      <p:sp>
        <p:nvSpPr>
          <p:cNvPr id="46" name="Shape 46"/>
          <p:cNvSpPr txBox="1">
            <a:spLocks noGrp="1"/>
          </p:cNvSpPr>
          <p:nvPr>
            <p:ph type="title" idx="2"/>
          </p:nvPr>
        </p:nvSpPr>
        <p:spPr>
          <a:xfrm>
            <a:off x="0" y="257800"/>
            <a:ext cx="9144000" cy="857400"/>
          </a:xfrm>
          <a:prstGeom prst="rect">
            <a:avLst/>
          </a:prstGeom>
        </p:spPr>
        <p:txBody>
          <a:bodyPr lIns="91425" tIns="91425" rIns="91425" bIns="91425" anchor="b" anchorCtr="0">
            <a:noAutofit/>
          </a:bodyPr>
          <a:lstStyle/>
          <a:p>
            <a:pPr lvl="0" algn="ctr" rtl="0">
              <a:spcBef>
                <a:spcPts val="0"/>
              </a:spcBef>
              <a:buNone/>
            </a:pPr>
            <a:r>
              <a:rPr lang="en" sz="4800">
                <a:solidFill>
                  <a:srgbClr val="980000"/>
                </a:solidFill>
              </a:rPr>
              <a:t>THANK YOU SPONSORS</a:t>
            </a:r>
          </a:p>
        </p:txBody>
      </p:sp>
    </p:spTree>
  </p:cSld>
  <p:clrMapOvr>
    <a:masterClrMapping/>
  </p:clrMapOvr>
  <p:transition xmlns:p14="http://schemas.microsoft.com/office/powerpoint/2010/mai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457200" y="205973"/>
            <a:ext cx="8229600" cy="1117199"/>
          </a:xfrm>
          <a:prstGeom prst="rect">
            <a:avLst/>
          </a:prstGeom>
        </p:spPr>
        <p:txBody>
          <a:bodyPr lIns="91425" tIns="91425" rIns="91425" bIns="91425" anchor="b" anchorCtr="0">
            <a:noAutofit/>
          </a:bodyPr>
          <a:lstStyle/>
          <a:p>
            <a:pPr lvl="0" rtl="0">
              <a:spcBef>
                <a:spcPts val="600"/>
              </a:spcBef>
              <a:buNone/>
            </a:pPr>
            <a:r>
              <a:rPr lang="en"/>
              <a:t>National Avenue and Euclid Avenue Gateway Master Plans (Merit Award)</a:t>
            </a:r>
          </a:p>
        </p:txBody>
      </p:sp>
      <p:sp>
        <p:nvSpPr>
          <p:cNvPr id="271" name="Shape 271"/>
          <p:cNvSpPr txBox="1">
            <a:spLocks noGrp="1"/>
          </p:cNvSpPr>
          <p:nvPr>
            <p:ph type="body" idx="1"/>
          </p:nvPr>
        </p:nvSpPr>
        <p:spPr>
          <a:xfrm>
            <a:off x="457200" y="1025150"/>
            <a:ext cx="8229600" cy="705600"/>
          </a:xfrm>
          <a:prstGeom prst="rect">
            <a:avLst/>
          </a:prstGeom>
        </p:spPr>
        <p:txBody>
          <a:bodyPr lIns="91425" tIns="91425" rIns="91425" bIns="91425" anchor="t" anchorCtr="0">
            <a:noAutofit/>
          </a:bodyPr>
          <a:lstStyle/>
          <a:p>
            <a:pPr algn="ctr">
              <a:spcBef>
                <a:spcPts val="0"/>
              </a:spcBef>
              <a:buNone/>
            </a:pPr>
            <a:r>
              <a:rPr lang="en"/>
              <a:t>Communications Initiative </a:t>
            </a:r>
          </a:p>
        </p:txBody>
      </p:sp>
      <p:pic>
        <p:nvPicPr>
          <p:cNvPr id="272" name="Shape 272"/>
          <p:cNvPicPr preferRelativeResize="0"/>
          <p:nvPr/>
        </p:nvPicPr>
        <p:blipFill>
          <a:blip r:embed="rId3">
            <a:alphaModFix/>
          </a:blip>
          <a:stretch>
            <a:fillRect/>
          </a:stretch>
        </p:blipFill>
        <p:spPr>
          <a:xfrm>
            <a:off x="149425" y="2037750"/>
            <a:ext cx="3668303" cy="2433851"/>
          </a:xfrm>
          <a:prstGeom prst="rect">
            <a:avLst/>
          </a:prstGeom>
          <a:noFill/>
          <a:ln>
            <a:noFill/>
          </a:ln>
        </p:spPr>
      </p:pic>
      <p:pic>
        <p:nvPicPr>
          <p:cNvPr id="273" name="Shape 273"/>
          <p:cNvPicPr preferRelativeResize="0"/>
          <p:nvPr/>
        </p:nvPicPr>
        <p:blipFill>
          <a:blip r:embed="rId4">
            <a:alphaModFix/>
          </a:blip>
          <a:stretch>
            <a:fillRect/>
          </a:stretch>
        </p:blipFill>
        <p:spPr>
          <a:xfrm>
            <a:off x="3978300" y="1730750"/>
            <a:ext cx="5044303" cy="3352674"/>
          </a:xfrm>
          <a:prstGeom prst="rect">
            <a:avLst/>
          </a:prstGeom>
          <a:noFill/>
          <a:ln>
            <a:noFill/>
          </a:ln>
        </p:spPr>
      </p:pic>
      <p:cxnSp>
        <p:nvCxnSpPr>
          <p:cNvPr id="274" name="Shape 274"/>
          <p:cNvCxnSpPr/>
          <p:nvPr/>
        </p:nvCxnSpPr>
        <p:spPr>
          <a:xfrm>
            <a:off x="3321850" y="4119550"/>
            <a:ext cx="285899" cy="0"/>
          </a:xfrm>
          <a:prstGeom prst="straightConnector1">
            <a:avLst/>
          </a:prstGeom>
          <a:noFill/>
          <a:ln w="76200" cap="flat">
            <a:solidFill>
              <a:srgbClr val="000000"/>
            </a:solidFill>
            <a:prstDash val="solid"/>
            <a:round/>
            <a:headEnd type="none" w="lg" len="lg"/>
            <a:tailEnd type="triangle" w="lg" len="lg"/>
          </a:ln>
        </p:spPr>
      </p:cxnSp>
    </p:spTree>
  </p:cSld>
  <p:clrMapOvr>
    <a:masterClrMapping/>
  </p:clrMapOvr>
  <p:transition xmlns:p14="http://schemas.microsoft.com/office/powerpoint/2010/mai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147300" y="0"/>
            <a:ext cx="5131199" cy="3005100"/>
          </a:xfrm>
          <a:prstGeom prst="rect">
            <a:avLst/>
          </a:prstGeom>
        </p:spPr>
        <p:txBody>
          <a:bodyPr lIns="91425" tIns="91425" rIns="91425" bIns="91425" anchor="t" anchorCtr="0">
            <a:noAutofit/>
          </a:bodyPr>
          <a:lstStyle/>
          <a:p>
            <a:pPr lvl="0">
              <a:spcBef>
                <a:spcPts val="0"/>
              </a:spcBef>
              <a:buNone/>
            </a:pPr>
            <a:r>
              <a:rPr lang="en" sz="2000" i="1"/>
              <a:t>The … process [developed] an engaging way of communicating the master plan to the community. Under the City of San Diego’s leadership, the project team established a dynamic, user‐friendly format.... The innovative bilingual poster and Executive Summary present graphically rich urban design concepts that illustrate the vision of the community.”</a:t>
            </a:r>
          </a:p>
        </p:txBody>
      </p:sp>
      <p:pic>
        <p:nvPicPr>
          <p:cNvPr id="280" name="Shape 280"/>
          <p:cNvPicPr preferRelativeResize="0"/>
          <p:nvPr/>
        </p:nvPicPr>
        <p:blipFill rotWithShape="1">
          <a:blip r:embed="rId3">
            <a:alphaModFix/>
          </a:blip>
          <a:srcRect l="40832" t="5280" r="1165" b="2883"/>
          <a:stretch/>
        </p:blipFill>
        <p:spPr>
          <a:xfrm>
            <a:off x="0" y="3116819"/>
            <a:ext cx="9144002" cy="2026680"/>
          </a:xfrm>
          <a:prstGeom prst="rect">
            <a:avLst/>
          </a:prstGeom>
          <a:noFill/>
          <a:ln>
            <a:noFill/>
          </a:ln>
        </p:spPr>
      </p:pic>
      <p:pic>
        <p:nvPicPr>
          <p:cNvPr id="281" name="Shape 281"/>
          <p:cNvPicPr preferRelativeResize="0"/>
          <p:nvPr/>
        </p:nvPicPr>
        <p:blipFill rotWithShape="1">
          <a:blip r:embed="rId4">
            <a:alphaModFix/>
          </a:blip>
          <a:srcRect l="8015" t="2830" r="6345" b="2203"/>
          <a:stretch/>
        </p:blipFill>
        <p:spPr>
          <a:xfrm>
            <a:off x="5166675" y="523375"/>
            <a:ext cx="3977324" cy="2481718"/>
          </a:xfrm>
          <a:prstGeom prst="rect">
            <a:avLst/>
          </a:prstGeom>
          <a:noFill/>
          <a:ln>
            <a:noFill/>
          </a:ln>
        </p:spPr>
      </p:pic>
      <p:sp>
        <p:nvSpPr>
          <p:cNvPr id="282" name="Shape 282"/>
          <p:cNvSpPr txBox="1"/>
          <p:nvPr/>
        </p:nvSpPr>
        <p:spPr>
          <a:xfrm>
            <a:off x="-147300" y="-147300"/>
            <a:ext cx="491099" cy="1068000"/>
          </a:xfrm>
          <a:prstGeom prst="rect">
            <a:avLst/>
          </a:prstGeom>
          <a:noFill/>
          <a:ln>
            <a:noFill/>
          </a:ln>
        </p:spPr>
        <p:txBody>
          <a:bodyPr lIns="91425" tIns="91425" rIns="91425" bIns="91425" anchor="t" anchorCtr="0">
            <a:noAutofit/>
          </a:bodyPr>
          <a:lstStyle/>
          <a:p>
            <a:pPr lvl="0" rtl="0">
              <a:spcBef>
                <a:spcPts val="0"/>
              </a:spcBef>
              <a:buNone/>
            </a:pPr>
            <a:r>
              <a:rPr lang="en" sz="7000"/>
              <a:t>“</a:t>
            </a:r>
          </a:p>
        </p:txBody>
      </p:sp>
    </p:spTree>
  </p:cSld>
  <p:clrMapOvr>
    <a:masterClrMapping/>
  </p:clrMapOvr>
  <p:transition xmlns:p14="http://schemas.microsoft.com/office/powerpoint/2010/mai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title"/>
          </p:nvPr>
        </p:nvSpPr>
        <p:spPr>
          <a:xfrm>
            <a:off x="457200" y="3"/>
            <a:ext cx="8229600" cy="857400"/>
          </a:xfrm>
          <a:prstGeom prst="rect">
            <a:avLst/>
          </a:prstGeom>
        </p:spPr>
        <p:txBody>
          <a:bodyPr lIns="91425" tIns="91425" rIns="91425" bIns="91425" anchor="b" anchorCtr="0">
            <a:noAutofit/>
          </a:bodyPr>
          <a:lstStyle/>
          <a:p>
            <a:pPr algn="ctr">
              <a:spcBef>
                <a:spcPts val="0"/>
              </a:spcBef>
              <a:buNone/>
            </a:pPr>
            <a:r>
              <a:rPr lang="en" sz="3800"/>
              <a:t>Barrio Logan Gateway Sign </a:t>
            </a:r>
          </a:p>
        </p:txBody>
      </p:sp>
      <p:sp>
        <p:nvSpPr>
          <p:cNvPr id="288" name="Shape 288"/>
          <p:cNvSpPr txBox="1">
            <a:spLocks noGrp="1"/>
          </p:cNvSpPr>
          <p:nvPr>
            <p:ph type="body" idx="1"/>
          </p:nvPr>
        </p:nvSpPr>
        <p:spPr>
          <a:xfrm>
            <a:off x="457200" y="609175"/>
            <a:ext cx="8229600" cy="716700"/>
          </a:xfrm>
          <a:prstGeom prst="rect">
            <a:avLst/>
          </a:prstGeom>
        </p:spPr>
        <p:txBody>
          <a:bodyPr lIns="91425" tIns="91425" rIns="91425" bIns="91425" anchor="t" anchorCtr="0">
            <a:noAutofit/>
          </a:bodyPr>
          <a:lstStyle/>
          <a:p>
            <a:pPr algn="ctr">
              <a:spcBef>
                <a:spcPts val="0"/>
              </a:spcBef>
              <a:buNone/>
            </a:pPr>
            <a:r>
              <a:rPr lang="en"/>
              <a:t>Implementation Award - Large Jurisdiction</a:t>
            </a:r>
          </a:p>
        </p:txBody>
      </p:sp>
      <p:pic>
        <p:nvPicPr>
          <p:cNvPr id="289" name="Shape 289"/>
          <p:cNvPicPr preferRelativeResize="0"/>
          <p:nvPr/>
        </p:nvPicPr>
        <p:blipFill rotWithShape="1">
          <a:blip r:embed="rId3">
            <a:alphaModFix/>
          </a:blip>
          <a:srcRect l="3804" t="15952" r="4519" b="4283"/>
          <a:stretch/>
        </p:blipFill>
        <p:spPr>
          <a:xfrm>
            <a:off x="2161287" y="1583575"/>
            <a:ext cx="4821424" cy="3142574"/>
          </a:xfrm>
          <a:prstGeom prst="rect">
            <a:avLst/>
          </a:prstGeom>
          <a:noFill/>
          <a:ln>
            <a:noFill/>
          </a:ln>
        </p:spPr>
      </p:pic>
      <p:pic>
        <p:nvPicPr>
          <p:cNvPr id="290" name="Shape 290"/>
          <p:cNvPicPr preferRelativeResize="0"/>
          <p:nvPr/>
        </p:nvPicPr>
        <p:blipFill rotWithShape="1">
          <a:blip r:embed="rId4">
            <a:alphaModFix/>
          </a:blip>
          <a:srcRect l="30500" t="9295" r="33399" b="58418"/>
          <a:stretch/>
        </p:blipFill>
        <p:spPr>
          <a:xfrm>
            <a:off x="0" y="2255812"/>
            <a:ext cx="2429399" cy="1627774"/>
          </a:xfrm>
          <a:prstGeom prst="rect">
            <a:avLst/>
          </a:prstGeom>
          <a:noFill/>
          <a:ln>
            <a:noFill/>
          </a:ln>
        </p:spPr>
      </p:pic>
      <p:pic>
        <p:nvPicPr>
          <p:cNvPr id="291" name="Shape 291"/>
          <p:cNvPicPr preferRelativeResize="0"/>
          <p:nvPr/>
        </p:nvPicPr>
        <p:blipFill rotWithShape="1">
          <a:blip r:embed="rId4">
            <a:alphaModFix/>
          </a:blip>
          <a:srcRect l="29374" t="66417" r="32030" b="7579"/>
          <a:stretch/>
        </p:blipFill>
        <p:spPr>
          <a:xfrm>
            <a:off x="6396350" y="2406800"/>
            <a:ext cx="2626700" cy="1325800"/>
          </a:xfrm>
          <a:prstGeom prst="rect">
            <a:avLst/>
          </a:prstGeom>
          <a:noFill/>
          <a:ln>
            <a:noFill/>
          </a:ln>
        </p:spPr>
      </p:pic>
    </p:spTree>
  </p:cSld>
  <p:clrMapOvr>
    <a:masterClrMapping/>
  </p:clrMapOvr>
  <p:transition xmlns:p14="http://schemas.microsoft.com/office/powerpoint/2010/mai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5225200" y="0"/>
            <a:ext cx="3918600" cy="4967099"/>
          </a:xfrm>
          <a:prstGeom prst="rect">
            <a:avLst/>
          </a:prstGeom>
        </p:spPr>
        <p:txBody>
          <a:bodyPr lIns="91425" tIns="91425" rIns="91425" bIns="91425" anchor="t" anchorCtr="0">
            <a:noAutofit/>
          </a:bodyPr>
          <a:lstStyle/>
          <a:p>
            <a:pPr>
              <a:spcBef>
                <a:spcPts val="0"/>
              </a:spcBef>
              <a:buNone/>
            </a:pPr>
            <a:r>
              <a:rPr lang="en" sz="2100" i="1"/>
              <a:t>Many community stakeholders attended the workshops and ... well known Chicano artists [assisted] in the design.... The community meetings resulted in … input reflecting ‘what the Barrio is all about’. … The … sign was installed in the Fall of 2014 and has become an iconic gateway for the community of Barrio Logan. [It] has also effectively deterred large 5-ton semi trucks from using Cesar Chavez Parkway to access the freeways.”</a:t>
            </a:r>
          </a:p>
        </p:txBody>
      </p:sp>
      <p:pic>
        <p:nvPicPr>
          <p:cNvPr id="297" name="Shape 297"/>
          <p:cNvPicPr preferRelativeResize="0"/>
          <p:nvPr/>
        </p:nvPicPr>
        <p:blipFill rotWithShape="1">
          <a:blip r:embed="rId3">
            <a:alphaModFix/>
          </a:blip>
          <a:srcRect l="2653" t="22339" r="1880" b="5505"/>
          <a:stretch/>
        </p:blipFill>
        <p:spPr>
          <a:xfrm>
            <a:off x="0" y="1004337"/>
            <a:ext cx="5225200" cy="2958424"/>
          </a:xfrm>
          <a:prstGeom prst="rect">
            <a:avLst/>
          </a:prstGeom>
          <a:noFill/>
          <a:ln>
            <a:noFill/>
          </a:ln>
        </p:spPr>
      </p:pic>
      <p:sp>
        <p:nvSpPr>
          <p:cNvPr id="298" name="Shape 298"/>
          <p:cNvSpPr txBox="1"/>
          <p:nvPr/>
        </p:nvSpPr>
        <p:spPr>
          <a:xfrm>
            <a:off x="4816625" y="-63650"/>
            <a:ext cx="491099" cy="1068000"/>
          </a:xfrm>
          <a:prstGeom prst="rect">
            <a:avLst/>
          </a:prstGeom>
          <a:noFill/>
          <a:ln>
            <a:noFill/>
          </a:ln>
        </p:spPr>
        <p:txBody>
          <a:bodyPr lIns="91425" tIns="91425" rIns="91425" bIns="91425" anchor="t" anchorCtr="0">
            <a:noAutofit/>
          </a:bodyPr>
          <a:lstStyle/>
          <a:p>
            <a:pPr lvl="0" rtl="0">
              <a:spcBef>
                <a:spcPts val="0"/>
              </a:spcBef>
              <a:buNone/>
            </a:pPr>
            <a:r>
              <a:rPr lang="en" sz="7000"/>
              <a:t>“</a:t>
            </a:r>
          </a:p>
        </p:txBody>
      </p:sp>
    </p:spTree>
  </p:cSld>
  <p:clrMapOvr>
    <a:masterClrMapping/>
  </p:clrMapOvr>
  <p:transition xmlns:p14="http://schemas.microsoft.com/office/powerpoint/2010/mai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0" y="0"/>
            <a:ext cx="9144000" cy="859500"/>
          </a:xfrm>
          <a:prstGeom prst="rect">
            <a:avLst/>
          </a:prstGeom>
        </p:spPr>
        <p:txBody>
          <a:bodyPr lIns="91425" tIns="91425" rIns="91425" bIns="91425" anchor="b" anchorCtr="0">
            <a:noAutofit/>
          </a:bodyPr>
          <a:lstStyle/>
          <a:p>
            <a:pPr algn="ctr">
              <a:spcBef>
                <a:spcPts val="0"/>
              </a:spcBef>
              <a:buNone/>
            </a:pPr>
            <a:r>
              <a:rPr lang="en" sz="3300">
                <a:solidFill>
                  <a:srgbClr val="980000"/>
                </a:solidFill>
              </a:rPr>
              <a:t>Congratulations to our Scholarship Winners</a:t>
            </a:r>
          </a:p>
        </p:txBody>
      </p:sp>
      <p:sp>
        <p:nvSpPr>
          <p:cNvPr id="304" name="Shape 304"/>
          <p:cNvSpPr txBox="1">
            <a:spLocks noGrp="1"/>
          </p:cNvSpPr>
          <p:nvPr>
            <p:ph type="body" idx="1"/>
          </p:nvPr>
        </p:nvSpPr>
        <p:spPr>
          <a:xfrm>
            <a:off x="457200" y="1167225"/>
            <a:ext cx="8229600" cy="3566099"/>
          </a:xfrm>
          <a:prstGeom prst="rect">
            <a:avLst/>
          </a:prstGeom>
        </p:spPr>
        <p:txBody>
          <a:bodyPr lIns="91425" tIns="91425" rIns="91425" bIns="91425" anchor="t" anchorCtr="0">
            <a:noAutofit/>
          </a:bodyPr>
          <a:lstStyle/>
          <a:p>
            <a:pPr rtl="0">
              <a:spcBef>
                <a:spcPts val="0"/>
              </a:spcBef>
              <a:buNone/>
            </a:pPr>
            <a:r>
              <a:rPr lang="en" sz="5000"/>
              <a:t>Meghan Cedeño</a:t>
            </a:r>
          </a:p>
          <a:p>
            <a:pPr rtl="0">
              <a:spcBef>
                <a:spcPts val="0"/>
              </a:spcBef>
              <a:buNone/>
            </a:pPr>
            <a:endParaRPr sz="5000"/>
          </a:p>
          <a:p>
            <a:pPr rtl="0">
              <a:spcBef>
                <a:spcPts val="0"/>
              </a:spcBef>
              <a:buNone/>
            </a:pPr>
            <a:endParaRPr sz="4000"/>
          </a:p>
          <a:p>
            <a:pPr algn="r">
              <a:spcBef>
                <a:spcPts val="0"/>
              </a:spcBef>
              <a:buNone/>
            </a:pPr>
            <a:r>
              <a:rPr lang="en" sz="5000"/>
              <a:t>Katherine Persons</a:t>
            </a:r>
          </a:p>
        </p:txBody>
      </p:sp>
      <p:pic>
        <p:nvPicPr>
          <p:cNvPr id="305" name="Shape 305"/>
          <p:cNvPicPr preferRelativeResize="0"/>
          <p:nvPr/>
        </p:nvPicPr>
        <p:blipFill>
          <a:blip r:embed="rId3">
            <a:alphaModFix/>
          </a:blip>
          <a:stretch>
            <a:fillRect/>
          </a:stretch>
        </p:blipFill>
        <p:spPr>
          <a:xfrm>
            <a:off x="4553475" y="1050575"/>
            <a:ext cx="2706423" cy="1879224"/>
          </a:xfrm>
          <a:prstGeom prst="rect">
            <a:avLst/>
          </a:prstGeom>
          <a:noFill/>
          <a:ln>
            <a:noFill/>
          </a:ln>
        </p:spPr>
      </p:pic>
      <p:pic>
        <p:nvPicPr>
          <p:cNvPr id="306" name="Shape 306"/>
          <p:cNvPicPr preferRelativeResize="0"/>
          <p:nvPr/>
        </p:nvPicPr>
        <p:blipFill>
          <a:blip r:embed="rId4">
            <a:alphaModFix/>
          </a:blip>
          <a:stretch>
            <a:fillRect/>
          </a:stretch>
        </p:blipFill>
        <p:spPr>
          <a:xfrm>
            <a:off x="625466" y="3123150"/>
            <a:ext cx="3132033" cy="1879224"/>
          </a:xfrm>
          <a:prstGeom prst="rect">
            <a:avLst/>
          </a:prstGeom>
          <a:noFill/>
          <a:ln>
            <a:noFill/>
          </a:ln>
        </p:spPr>
      </p:pic>
    </p:spTree>
  </p:cSld>
  <p:clrMapOvr>
    <a:masterClrMapping/>
  </p:clrMapOvr>
  <p:transition xmlns:p14="http://schemas.microsoft.com/office/powerpoint/2010/mai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Shape 311"/>
          <p:cNvPicPr preferRelativeResize="0"/>
          <p:nvPr/>
        </p:nvPicPr>
        <p:blipFill>
          <a:blip r:embed="rId3">
            <a:alphaModFix/>
          </a:blip>
          <a:stretch>
            <a:fillRect/>
          </a:stretch>
        </p:blipFill>
        <p:spPr>
          <a:xfrm>
            <a:off x="1924675" y="543337"/>
            <a:ext cx="5294649" cy="3355774"/>
          </a:xfrm>
          <a:prstGeom prst="rect">
            <a:avLst/>
          </a:prstGeom>
          <a:noFill/>
          <a:ln>
            <a:noFill/>
          </a:ln>
        </p:spPr>
      </p:pic>
      <p:sp>
        <p:nvSpPr>
          <p:cNvPr id="312" name="Shape 312"/>
          <p:cNvSpPr txBox="1">
            <a:spLocks noGrp="1"/>
          </p:cNvSpPr>
          <p:nvPr>
            <p:ph type="title"/>
          </p:nvPr>
        </p:nvSpPr>
        <p:spPr>
          <a:xfrm>
            <a:off x="0" y="38900"/>
            <a:ext cx="9144000" cy="450000"/>
          </a:xfrm>
          <a:prstGeom prst="rect">
            <a:avLst/>
          </a:prstGeom>
        </p:spPr>
        <p:txBody>
          <a:bodyPr lIns="91425" tIns="91425" rIns="91425" bIns="91425" anchor="b" anchorCtr="0">
            <a:noAutofit/>
          </a:bodyPr>
          <a:lstStyle/>
          <a:p>
            <a:pPr lvl="0" algn="ctr" rtl="0">
              <a:spcBef>
                <a:spcPts val="600"/>
              </a:spcBef>
              <a:buNone/>
            </a:pPr>
            <a:r>
              <a:rPr lang="en" sz="2400"/>
              <a:t>2015 National Award Winner</a:t>
            </a:r>
          </a:p>
        </p:txBody>
      </p:sp>
      <p:sp>
        <p:nvSpPr>
          <p:cNvPr id="313" name="Shape 313"/>
          <p:cNvSpPr txBox="1"/>
          <p:nvPr/>
        </p:nvSpPr>
        <p:spPr>
          <a:xfrm>
            <a:off x="0" y="3899100"/>
            <a:ext cx="9144000" cy="1244399"/>
          </a:xfrm>
          <a:prstGeom prst="rect">
            <a:avLst/>
          </a:prstGeom>
          <a:noFill/>
          <a:ln>
            <a:noFill/>
          </a:ln>
        </p:spPr>
        <p:txBody>
          <a:bodyPr lIns="91425" tIns="91425" rIns="91425" bIns="91425" anchor="t" anchorCtr="0">
            <a:noAutofit/>
          </a:bodyPr>
          <a:lstStyle/>
          <a:p>
            <a:pPr lvl="0" algn="ctr" rtl="0">
              <a:spcBef>
                <a:spcPts val="0"/>
              </a:spcBef>
              <a:buNone/>
            </a:pPr>
            <a:r>
              <a:rPr lang="en" sz="3600" b="1"/>
              <a:t>Supervisor Greg Cox</a:t>
            </a:r>
            <a:r>
              <a:rPr lang="en" sz="3600"/>
              <a:t>, National Planning Excellence Award for a Planning Advocate</a:t>
            </a:r>
          </a:p>
        </p:txBody>
      </p:sp>
    </p:spTree>
  </p:cSld>
  <p:clrMapOvr>
    <a:masterClrMapping/>
  </p:clrMapOvr>
  <p:transition xmlns:p14="http://schemas.microsoft.com/office/powerpoint/2010/mai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a:spLocks noGrp="1"/>
          </p:cNvSpPr>
          <p:nvPr>
            <p:ph type="title"/>
          </p:nvPr>
        </p:nvSpPr>
        <p:spPr>
          <a:xfrm>
            <a:off x="0" y="38900"/>
            <a:ext cx="9144000" cy="450000"/>
          </a:xfrm>
          <a:prstGeom prst="rect">
            <a:avLst/>
          </a:prstGeom>
        </p:spPr>
        <p:txBody>
          <a:bodyPr lIns="91425" tIns="91425" rIns="91425" bIns="91425" anchor="b" anchorCtr="0">
            <a:noAutofit/>
          </a:bodyPr>
          <a:lstStyle/>
          <a:p>
            <a:pPr lvl="0" algn="ctr" rtl="0">
              <a:spcBef>
                <a:spcPts val="600"/>
              </a:spcBef>
              <a:buNone/>
            </a:pPr>
            <a:r>
              <a:rPr lang="en" sz="2400"/>
              <a:t>2015 National Award Winner</a:t>
            </a:r>
          </a:p>
        </p:txBody>
      </p:sp>
      <p:sp>
        <p:nvSpPr>
          <p:cNvPr id="319" name="Shape 319"/>
          <p:cNvSpPr txBox="1"/>
          <p:nvPr/>
        </p:nvSpPr>
        <p:spPr>
          <a:xfrm>
            <a:off x="0" y="3899100"/>
            <a:ext cx="9144000" cy="1244399"/>
          </a:xfrm>
          <a:prstGeom prst="rect">
            <a:avLst/>
          </a:prstGeom>
          <a:noFill/>
          <a:ln>
            <a:noFill/>
          </a:ln>
        </p:spPr>
        <p:txBody>
          <a:bodyPr lIns="91425" tIns="91425" rIns="91425" bIns="91425" anchor="t" anchorCtr="0">
            <a:noAutofit/>
          </a:bodyPr>
          <a:lstStyle/>
          <a:p>
            <a:pPr lvl="0" algn="ctr" rtl="0">
              <a:spcBef>
                <a:spcPts val="0"/>
              </a:spcBef>
              <a:buNone/>
            </a:pPr>
            <a:r>
              <a:rPr lang="en" sz="2400" b="1"/>
              <a:t>Pop-up Outreach for the Southeastern San Diego and Encanto Neighborhoods Community Plans</a:t>
            </a:r>
            <a:r>
              <a:rPr lang="en" sz="2400"/>
              <a:t> - National Planning Achievement Award for Public Outreach</a:t>
            </a:r>
          </a:p>
        </p:txBody>
      </p:sp>
      <p:pic>
        <p:nvPicPr>
          <p:cNvPr id="320" name="Shape 320"/>
          <p:cNvPicPr preferRelativeResize="0"/>
          <p:nvPr/>
        </p:nvPicPr>
        <p:blipFill>
          <a:blip r:embed="rId3">
            <a:alphaModFix/>
          </a:blip>
          <a:stretch>
            <a:fillRect/>
          </a:stretch>
        </p:blipFill>
        <p:spPr>
          <a:xfrm>
            <a:off x="2266500" y="554425"/>
            <a:ext cx="4471574" cy="3279150"/>
          </a:xfrm>
          <a:prstGeom prst="rect">
            <a:avLst/>
          </a:prstGeom>
          <a:noFill/>
          <a:ln>
            <a:noFill/>
          </a:ln>
        </p:spPr>
      </p:pic>
    </p:spTree>
  </p:cSld>
  <p:clrMapOvr>
    <a:masterClrMapping/>
  </p:clrMapOvr>
  <p:transition xmlns:p14="http://schemas.microsoft.com/office/powerpoint/2010/mai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lgn="ctr" rtl="0">
              <a:spcBef>
                <a:spcPts val="0"/>
              </a:spcBef>
              <a:buNone/>
            </a:pPr>
            <a:r>
              <a:rPr lang="en"/>
              <a:t>Final Raffle Drawing</a:t>
            </a:r>
          </a:p>
        </p:txBody>
      </p:sp>
      <p:sp>
        <p:nvSpPr>
          <p:cNvPr id="326" name="Shape 326"/>
          <p:cNvSpPr txBox="1">
            <a:spLocks noGrp="1"/>
          </p:cNvSpPr>
          <p:nvPr>
            <p:ph type="body" idx="1"/>
          </p:nvPr>
        </p:nvSpPr>
        <p:spPr>
          <a:xfrm>
            <a:off x="457200" y="1200150"/>
            <a:ext cx="8229600" cy="3725699"/>
          </a:xfrm>
          <a:prstGeom prst="rect">
            <a:avLst/>
          </a:prstGeom>
        </p:spPr>
        <p:txBody>
          <a:bodyPr lIns="91425" tIns="91425" rIns="91425" bIns="91425" anchor="ctr" anchorCtr="0">
            <a:noAutofit/>
          </a:bodyPr>
          <a:lstStyle/>
          <a:p>
            <a:pPr lvl="0" algn="ctr" rtl="0">
              <a:spcBef>
                <a:spcPts val="0"/>
              </a:spcBef>
              <a:buNone/>
            </a:pPr>
            <a:r>
              <a:rPr lang="en"/>
              <a:t>The Raffle and Silent Auction benefit our Student Scholarship Program.</a:t>
            </a:r>
          </a:p>
        </p:txBody>
      </p:sp>
    </p:spTree>
  </p:cSld>
  <p:clrMapOvr>
    <a:masterClrMapping/>
  </p:clrMapOvr>
  <p:transition xmlns:p14="http://schemas.microsoft.com/office/powerpoint/2010/mai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lgn="ctr">
              <a:spcBef>
                <a:spcPts val="0"/>
              </a:spcBef>
              <a:buNone/>
            </a:pPr>
            <a:r>
              <a:rPr lang="en" sz="4800">
                <a:solidFill>
                  <a:srgbClr val="980000"/>
                </a:solidFill>
              </a:rPr>
              <a:t>Have a wonderful night!</a:t>
            </a:r>
          </a:p>
        </p:txBody>
      </p:sp>
      <p:pic>
        <p:nvPicPr>
          <p:cNvPr id="332" name="Shape 332"/>
          <p:cNvPicPr preferRelativeResize="0"/>
          <p:nvPr/>
        </p:nvPicPr>
        <p:blipFill>
          <a:blip r:embed="rId3">
            <a:alphaModFix/>
          </a:blip>
          <a:stretch>
            <a:fillRect/>
          </a:stretch>
        </p:blipFill>
        <p:spPr>
          <a:xfrm>
            <a:off x="849425" y="1511950"/>
            <a:ext cx="7323825" cy="2119599"/>
          </a:xfrm>
          <a:prstGeom prst="rect">
            <a:avLst/>
          </a:prstGeom>
          <a:noFill/>
          <a:ln>
            <a:noFill/>
          </a:ln>
        </p:spPr>
      </p:pic>
    </p:spTree>
  </p:cSld>
  <p:clrMapOvr>
    <a:masterClrMapping/>
  </p:clrMapOvr>
  <p:transition xmlns:p14="http://schemas.microsoft.com/office/powerpoint/2010/mai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sz="4800">
                <a:solidFill>
                  <a:srgbClr val="980000"/>
                </a:solidFill>
              </a:rPr>
              <a:t>California Tower Sponsors</a:t>
            </a:r>
          </a:p>
        </p:txBody>
      </p:sp>
      <p:pic>
        <p:nvPicPr>
          <p:cNvPr id="52" name="Shape 52"/>
          <p:cNvPicPr preferRelativeResize="0"/>
          <p:nvPr/>
        </p:nvPicPr>
        <p:blipFill>
          <a:blip r:embed="rId3">
            <a:alphaModFix/>
          </a:blip>
          <a:stretch>
            <a:fillRect/>
          </a:stretch>
        </p:blipFill>
        <p:spPr>
          <a:xfrm>
            <a:off x="4292100" y="1264587"/>
            <a:ext cx="3494474" cy="1200124"/>
          </a:xfrm>
          <a:prstGeom prst="rect">
            <a:avLst/>
          </a:prstGeom>
          <a:noFill/>
          <a:ln>
            <a:noFill/>
          </a:ln>
        </p:spPr>
      </p:pic>
      <p:pic>
        <p:nvPicPr>
          <p:cNvPr id="53" name="Shape 53"/>
          <p:cNvPicPr preferRelativeResize="0"/>
          <p:nvPr/>
        </p:nvPicPr>
        <p:blipFill rotWithShape="1">
          <a:blip r:embed="rId4">
            <a:alphaModFix/>
          </a:blip>
          <a:srcRect t="15975" b="14230"/>
          <a:stretch/>
        </p:blipFill>
        <p:spPr>
          <a:xfrm>
            <a:off x="4826850" y="2949150"/>
            <a:ext cx="2121125" cy="1480424"/>
          </a:xfrm>
          <a:prstGeom prst="rect">
            <a:avLst/>
          </a:prstGeom>
          <a:noFill/>
          <a:ln>
            <a:noFill/>
          </a:ln>
        </p:spPr>
      </p:pic>
      <p:pic>
        <p:nvPicPr>
          <p:cNvPr id="54" name="Shape 54"/>
          <p:cNvPicPr preferRelativeResize="0"/>
          <p:nvPr/>
        </p:nvPicPr>
        <p:blipFill>
          <a:blip r:embed="rId5">
            <a:alphaModFix/>
          </a:blip>
          <a:stretch>
            <a:fillRect/>
          </a:stretch>
        </p:blipFill>
        <p:spPr>
          <a:xfrm>
            <a:off x="1623838" y="2816250"/>
            <a:ext cx="2121134" cy="1964524"/>
          </a:xfrm>
          <a:prstGeom prst="rect">
            <a:avLst/>
          </a:prstGeom>
          <a:noFill/>
          <a:ln>
            <a:noFill/>
          </a:ln>
        </p:spPr>
      </p:pic>
      <p:pic>
        <p:nvPicPr>
          <p:cNvPr id="55" name="Shape 55"/>
          <p:cNvPicPr preferRelativeResize="0"/>
          <p:nvPr/>
        </p:nvPicPr>
        <p:blipFill>
          <a:blip r:embed="rId6">
            <a:alphaModFix/>
          </a:blip>
          <a:stretch>
            <a:fillRect/>
          </a:stretch>
        </p:blipFill>
        <p:spPr>
          <a:xfrm>
            <a:off x="1605976" y="1178062"/>
            <a:ext cx="2156881" cy="1373199"/>
          </a:xfrm>
          <a:prstGeom prst="rect">
            <a:avLst/>
          </a:prstGeom>
          <a:noFill/>
          <a:ln>
            <a:noFill/>
          </a:ln>
        </p:spPr>
      </p:pic>
    </p:spTree>
  </p:cSld>
  <p:clrMapOvr>
    <a:masterClrMapping/>
  </p:clrMapOvr>
  <p:transition xmlns:p14="http://schemas.microsoft.com/office/powerpoint/2010/mai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sz="4800">
                <a:solidFill>
                  <a:srgbClr val="980000"/>
                </a:solidFill>
              </a:rPr>
              <a:t>Organ Pavilion Sponsors</a:t>
            </a:r>
          </a:p>
        </p:txBody>
      </p:sp>
      <p:pic>
        <p:nvPicPr>
          <p:cNvPr id="61" name="Shape 61"/>
          <p:cNvPicPr preferRelativeResize="0"/>
          <p:nvPr/>
        </p:nvPicPr>
        <p:blipFill>
          <a:blip r:embed="rId3">
            <a:alphaModFix/>
          </a:blip>
          <a:stretch>
            <a:fillRect/>
          </a:stretch>
        </p:blipFill>
        <p:spPr>
          <a:xfrm>
            <a:off x="4076500" y="2362475"/>
            <a:ext cx="1468000" cy="1468000"/>
          </a:xfrm>
          <a:prstGeom prst="rect">
            <a:avLst/>
          </a:prstGeom>
          <a:noFill/>
          <a:ln>
            <a:noFill/>
          </a:ln>
        </p:spPr>
      </p:pic>
      <p:pic>
        <p:nvPicPr>
          <p:cNvPr id="62" name="Shape 62"/>
          <p:cNvPicPr preferRelativeResize="0"/>
          <p:nvPr/>
        </p:nvPicPr>
        <p:blipFill>
          <a:blip r:embed="rId4">
            <a:alphaModFix/>
          </a:blip>
          <a:stretch>
            <a:fillRect/>
          </a:stretch>
        </p:blipFill>
        <p:spPr>
          <a:xfrm>
            <a:off x="5808575" y="2120425"/>
            <a:ext cx="3204475" cy="1225249"/>
          </a:xfrm>
          <a:prstGeom prst="rect">
            <a:avLst/>
          </a:prstGeom>
          <a:noFill/>
          <a:ln>
            <a:noFill/>
          </a:ln>
        </p:spPr>
      </p:pic>
      <p:pic>
        <p:nvPicPr>
          <p:cNvPr id="63" name="Shape 63"/>
          <p:cNvPicPr preferRelativeResize="0"/>
          <p:nvPr/>
        </p:nvPicPr>
        <p:blipFill>
          <a:blip r:embed="rId5">
            <a:alphaModFix/>
          </a:blip>
          <a:stretch>
            <a:fillRect/>
          </a:stretch>
        </p:blipFill>
        <p:spPr>
          <a:xfrm>
            <a:off x="5808575" y="958190"/>
            <a:ext cx="2878225" cy="971409"/>
          </a:xfrm>
          <a:prstGeom prst="rect">
            <a:avLst/>
          </a:prstGeom>
          <a:noFill/>
          <a:ln>
            <a:noFill/>
          </a:ln>
        </p:spPr>
      </p:pic>
      <p:pic>
        <p:nvPicPr>
          <p:cNvPr id="64" name="Shape 64"/>
          <p:cNvPicPr preferRelativeResize="0"/>
          <p:nvPr/>
        </p:nvPicPr>
        <p:blipFill>
          <a:blip r:embed="rId6">
            <a:alphaModFix/>
          </a:blip>
          <a:stretch>
            <a:fillRect/>
          </a:stretch>
        </p:blipFill>
        <p:spPr>
          <a:xfrm>
            <a:off x="5982650" y="3448925"/>
            <a:ext cx="1682751" cy="1682751"/>
          </a:xfrm>
          <a:prstGeom prst="rect">
            <a:avLst/>
          </a:prstGeom>
          <a:noFill/>
          <a:ln>
            <a:noFill/>
          </a:ln>
        </p:spPr>
      </p:pic>
      <p:pic>
        <p:nvPicPr>
          <p:cNvPr id="65" name="Shape 65"/>
          <p:cNvPicPr preferRelativeResize="0"/>
          <p:nvPr/>
        </p:nvPicPr>
        <p:blipFill>
          <a:blip r:embed="rId7">
            <a:alphaModFix/>
          </a:blip>
          <a:stretch>
            <a:fillRect/>
          </a:stretch>
        </p:blipFill>
        <p:spPr>
          <a:xfrm>
            <a:off x="2050825" y="3448927"/>
            <a:ext cx="1755975" cy="1540397"/>
          </a:xfrm>
          <a:prstGeom prst="rect">
            <a:avLst/>
          </a:prstGeom>
          <a:noFill/>
          <a:ln>
            <a:noFill/>
          </a:ln>
        </p:spPr>
      </p:pic>
      <p:pic>
        <p:nvPicPr>
          <p:cNvPr id="66" name="Shape 66"/>
          <p:cNvPicPr preferRelativeResize="0"/>
          <p:nvPr/>
        </p:nvPicPr>
        <p:blipFill>
          <a:blip r:embed="rId8">
            <a:alphaModFix/>
          </a:blip>
          <a:stretch>
            <a:fillRect/>
          </a:stretch>
        </p:blipFill>
        <p:spPr>
          <a:xfrm>
            <a:off x="297337" y="2581011"/>
            <a:ext cx="3397429" cy="675324"/>
          </a:xfrm>
          <a:prstGeom prst="rect">
            <a:avLst/>
          </a:prstGeom>
          <a:noFill/>
          <a:ln>
            <a:noFill/>
          </a:ln>
        </p:spPr>
      </p:pic>
      <p:pic>
        <p:nvPicPr>
          <p:cNvPr id="67" name="Shape 67"/>
          <p:cNvPicPr preferRelativeResize="0"/>
          <p:nvPr/>
        </p:nvPicPr>
        <p:blipFill>
          <a:blip r:embed="rId9">
            <a:alphaModFix/>
          </a:blip>
          <a:stretch>
            <a:fillRect/>
          </a:stretch>
        </p:blipFill>
        <p:spPr>
          <a:xfrm>
            <a:off x="122754" y="1168075"/>
            <a:ext cx="2400720" cy="857400"/>
          </a:xfrm>
          <a:prstGeom prst="rect">
            <a:avLst/>
          </a:prstGeom>
          <a:noFill/>
          <a:ln>
            <a:noFill/>
          </a:ln>
        </p:spPr>
      </p:pic>
      <p:pic>
        <p:nvPicPr>
          <p:cNvPr id="68" name="Shape 68"/>
          <p:cNvPicPr preferRelativeResize="0"/>
          <p:nvPr/>
        </p:nvPicPr>
        <p:blipFill>
          <a:blip r:embed="rId10">
            <a:alphaModFix/>
          </a:blip>
          <a:stretch>
            <a:fillRect/>
          </a:stretch>
        </p:blipFill>
        <p:spPr>
          <a:xfrm>
            <a:off x="3222090" y="1022690"/>
            <a:ext cx="1987800" cy="1148150"/>
          </a:xfrm>
          <a:prstGeom prst="rect">
            <a:avLst/>
          </a:prstGeom>
          <a:noFill/>
          <a:ln>
            <a:noFill/>
          </a:ln>
        </p:spPr>
      </p:pic>
    </p:spTree>
  </p:cSld>
  <p:clrMapOvr>
    <a:masterClrMapping/>
  </p:clrMapOvr>
  <p:transition xmlns:p14="http://schemas.microsoft.com/office/powerpoint/2010/mai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sz="4800">
                <a:solidFill>
                  <a:srgbClr val="980000"/>
                </a:solidFill>
              </a:rPr>
              <a:t>Plaza Sponsors</a:t>
            </a:r>
          </a:p>
        </p:txBody>
      </p:sp>
      <p:pic>
        <p:nvPicPr>
          <p:cNvPr id="74" name="Shape 74"/>
          <p:cNvPicPr preferRelativeResize="0"/>
          <p:nvPr/>
        </p:nvPicPr>
        <p:blipFill rotWithShape="1">
          <a:blip r:embed="rId3">
            <a:alphaModFix/>
          </a:blip>
          <a:srcRect b="15832"/>
          <a:stretch/>
        </p:blipFill>
        <p:spPr>
          <a:xfrm>
            <a:off x="6369500" y="512850"/>
            <a:ext cx="2579449" cy="1012400"/>
          </a:xfrm>
          <a:prstGeom prst="rect">
            <a:avLst/>
          </a:prstGeom>
          <a:noFill/>
          <a:ln>
            <a:noFill/>
          </a:ln>
        </p:spPr>
      </p:pic>
      <p:pic>
        <p:nvPicPr>
          <p:cNvPr id="75" name="Shape 75"/>
          <p:cNvPicPr preferRelativeResize="0"/>
          <p:nvPr/>
        </p:nvPicPr>
        <p:blipFill rotWithShape="1">
          <a:blip r:embed="rId4">
            <a:alphaModFix/>
          </a:blip>
          <a:srcRect t="9982"/>
          <a:stretch/>
        </p:blipFill>
        <p:spPr>
          <a:xfrm>
            <a:off x="5010600" y="2231948"/>
            <a:ext cx="3810000" cy="857399"/>
          </a:xfrm>
          <a:prstGeom prst="rect">
            <a:avLst/>
          </a:prstGeom>
          <a:noFill/>
          <a:ln>
            <a:noFill/>
          </a:ln>
        </p:spPr>
      </p:pic>
      <p:pic>
        <p:nvPicPr>
          <p:cNvPr id="76" name="Shape 76"/>
          <p:cNvPicPr preferRelativeResize="0"/>
          <p:nvPr/>
        </p:nvPicPr>
        <p:blipFill rotWithShape="1">
          <a:blip r:embed="rId5">
            <a:alphaModFix/>
          </a:blip>
          <a:srcRect t="30640" b="31746"/>
          <a:stretch/>
        </p:blipFill>
        <p:spPr>
          <a:xfrm>
            <a:off x="3677225" y="1017575"/>
            <a:ext cx="2532334" cy="952500"/>
          </a:xfrm>
          <a:prstGeom prst="rect">
            <a:avLst/>
          </a:prstGeom>
          <a:noFill/>
          <a:ln>
            <a:noFill/>
          </a:ln>
        </p:spPr>
      </p:pic>
      <p:pic>
        <p:nvPicPr>
          <p:cNvPr id="77" name="Shape 77"/>
          <p:cNvPicPr preferRelativeResize="0"/>
          <p:nvPr/>
        </p:nvPicPr>
        <p:blipFill rotWithShape="1">
          <a:blip r:embed="rId6">
            <a:alphaModFix/>
          </a:blip>
          <a:srcRect l="5846" t="6125" b="6116"/>
          <a:stretch/>
        </p:blipFill>
        <p:spPr>
          <a:xfrm>
            <a:off x="1926900" y="3518950"/>
            <a:ext cx="1879535" cy="1458274"/>
          </a:xfrm>
          <a:prstGeom prst="rect">
            <a:avLst/>
          </a:prstGeom>
          <a:noFill/>
          <a:ln>
            <a:noFill/>
          </a:ln>
        </p:spPr>
      </p:pic>
      <p:pic>
        <p:nvPicPr>
          <p:cNvPr id="78" name="Shape 78"/>
          <p:cNvPicPr preferRelativeResize="0"/>
          <p:nvPr/>
        </p:nvPicPr>
        <p:blipFill rotWithShape="1">
          <a:blip r:embed="rId7">
            <a:alphaModFix/>
          </a:blip>
          <a:srcRect l="42079" r="42025"/>
          <a:stretch/>
        </p:blipFill>
        <p:spPr>
          <a:xfrm>
            <a:off x="7552432" y="3501450"/>
            <a:ext cx="1535943" cy="1541924"/>
          </a:xfrm>
          <a:prstGeom prst="rect">
            <a:avLst/>
          </a:prstGeom>
          <a:noFill/>
          <a:ln>
            <a:noFill/>
          </a:ln>
        </p:spPr>
      </p:pic>
      <p:pic>
        <p:nvPicPr>
          <p:cNvPr id="79" name="Shape 79"/>
          <p:cNvPicPr preferRelativeResize="0"/>
          <p:nvPr/>
        </p:nvPicPr>
        <p:blipFill>
          <a:blip r:embed="rId8">
            <a:alphaModFix/>
          </a:blip>
          <a:stretch>
            <a:fillRect/>
          </a:stretch>
        </p:blipFill>
        <p:spPr>
          <a:xfrm>
            <a:off x="3999200" y="3794550"/>
            <a:ext cx="3395024" cy="952500"/>
          </a:xfrm>
          <a:prstGeom prst="rect">
            <a:avLst/>
          </a:prstGeom>
          <a:noFill/>
          <a:ln>
            <a:noFill/>
          </a:ln>
        </p:spPr>
      </p:pic>
      <p:pic>
        <p:nvPicPr>
          <p:cNvPr id="80" name="Shape 80"/>
          <p:cNvPicPr preferRelativeResize="0"/>
          <p:nvPr/>
        </p:nvPicPr>
        <p:blipFill rotWithShape="1">
          <a:blip r:embed="rId9">
            <a:alphaModFix/>
          </a:blip>
          <a:srcRect t="5710" b="5887"/>
          <a:stretch/>
        </p:blipFill>
        <p:spPr>
          <a:xfrm>
            <a:off x="605700" y="1730875"/>
            <a:ext cx="1307200" cy="1458275"/>
          </a:xfrm>
          <a:prstGeom prst="rect">
            <a:avLst/>
          </a:prstGeom>
          <a:noFill/>
          <a:ln>
            <a:noFill/>
          </a:ln>
        </p:spPr>
      </p:pic>
      <p:pic>
        <p:nvPicPr>
          <p:cNvPr id="81" name="Shape 81"/>
          <p:cNvPicPr preferRelativeResize="0"/>
          <p:nvPr/>
        </p:nvPicPr>
        <p:blipFill rotWithShape="1">
          <a:blip r:embed="rId10">
            <a:alphaModFix/>
          </a:blip>
          <a:srcRect l="3435" t="15625" r="86505" b="75904"/>
          <a:stretch/>
        </p:blipFill>
        <p:spPr>
          <a:xfrm>
            <a:off x="2221925" y="2183500"/>
            <a:ext cx="2676100" cy="724149"/>
          </a:xfrm>
          <a:prstGeom prst="rect">
            <a:avLst/>
          </a:prstGeom>
          <a:noFill/>
          <a:ln>
            <a:noFill/>
          </a:ln>
        </p:spPr>
      </p:pic>
      <p:pic>
        <p:nvPicPr>
          <p:cNvPr id="82" name="Shape 82"/>
          <p:cNvPicPr preferRelativeResize="0"/>
          <p:nvPr/>
        </p:nvPicPr>
        <p:blipFill rotWithShape="1">
          <a:blip r:embed="rId11">
            <a:alphaModFix/>
          </a:blip>
          <a:srcRect t="6124" b="6124"/>
          <a:stretch/>
        </p:blipFill>
        <p:spPr>
          <a:xfrm>
            <a:off x="67750" y="3477475"/>
            <a:ext cx="1661847" cy="1458275"/>
          </a:xfrm>
          <a:prstGeom prst="rect">
            <a:avLst/>
          </a:prstGeom>
          <a:noFill/>
          <a:ln>
            <a:noFill/>
          </a:ln>
        </p:spPr>
      </p:pic>
      <p:pic>
        <p:nvPicPr>
          <p:cNvPr id="83" name="Shape 83"/>
          <p:cNvPicPr preferRelativeResize="0"/>
          <p:nvPr/>
        </p:nvPicPr>
        <p:blipFill>
          <a:blip r:embed="rId12">
            <a:alphaModFix/>
          </a:blip>
          <a:stretch>
            <a:fillRect/>
          </a:stretch>
        </p:blipFill>
        <p:spPr>
          <a:xfrm>
            <a:off x="457200" y="1039490"/>
            <a:ext cx="2839476" cy="616359"/>
          </a:xfrm>
          <a:prstGeom prst="rect">
            <a:avLst/>
          </a:prstGeom>
          <a:noFill/>
          <a:ln>
            <a:noFill/>
          </a:ln>
        </p:spPr>
      </p:pic>
    </p:spTree>
  </p:cSld>
  <p:clrMapOvr>
    <a:masterClrMapping/>
  </p:clrMapOvr>
  <p:transition xmlns:p14="http://schemas.microsoft.com/office/powerpoint/2010/mai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p:nvPr/>
        </p:nvSpPr>
        <p:spPr>
          <a:xfrm>
            <a:off x="3549000" y="2131825"/>
            <a:ext cx="5595000" cy="1718399"/>
          </a:xfrm>
          <a:prstGeom prst="rect">
            <a:avLst/>
          </a:prstGeom>
          <a:noFill/>
          <a:ln>
            <a:noFill/>
          </a:ln>
        </p:spPr>
        <p:txBody>
          <a:bodyPr lIns="91425" tIns="91425" rIns="91425" bIns="91425" anchor="t" anchorCtr="0">
            <a:noAutofit/>
          </a:bodyPr>
          <a:lstStyle/>
          <a:p>
            <a:pPr lvl="0" algn="ctr" rtl="0">
              <a:spcBef>
                <a:spcPts val="0"/>
              </a:spcBef>
              <a:buNone/>
            </a:pPr>
            <a:r>
              <a:rPr lang="en" sz="4200" b="1"/>
              <a:t>David Marshall, AIA</a:t>
            </a:r>
          </a:p>
        </p:txBody>
      </p:sp>
      <p:sp>
        <p:nvSpPr>
          <p:cNvPr id="89" name="Shape 89"/>
          <p:cNvSpPr txBox="1">
            <a:spLocks noGrp="1"/>
          </p:cNvSpPr>
          <p:nvPr>
            <p:ph type="title"/>
          </p:nvPr>
        </p:nvSpPr>
        <p:spPr>
          <a:xfrm>
            <a:off x="3597525" y="38900"/>
            <a:ext cx="5546399" cy="1536900"/>
          </a:xfrm>
          <a:prstGeom prst="rect">
            <a:avLst/>
          </a:prstGeom>
        </p:spPr>
        <p:txBody>
          <a:bodyPr lIns="91425" tIns="91425" rIns="91425" bIns="91425" anchor="b" anchorCtr="0">
            <a:noAutofit/>
          </a:bodyPr>
          <a:lstStyle/>
          <a:p>
            <a:pPr lvl="0" algn="ctr" rtl="0">
              <a:spcBef>
                <a:spcPts val="0"/>
              </a:spcBef>
              <a:buNone/>
            </a:pPr>
            <a:r>
              <a:rPr lang="en" sz="4800">
                <a:solidFill>
                  <a:srgbClr val="980000"/>
                </a:solidFill>
              </a:rPr>
              <a:t>Walking Tour - Thank You</a:t>
            </a:r>
          </a:p>
        </p:txBody>
      </p:sp>
      <p:pic>
        <p:nvPicPr>
          <p:cNvPr id="90" name="Shape 90"/>
          <p:cNvPicPr preferRelativeResize="0"/>
          <p:nvPr/>
        </p:nvPicPr>
        <p:blipFill>
          <a:blip r:embed="rId3">
            <a:alphaModFix/>
          </a:blip>
          <a:stretch>
            <a:fillRect/>
          </a:stretch>
        </p:blipFill>
        <p:spPr>
          <a:xfrm>
            <a:off x="361104" y="389150"/>
            <a:ext cx="3119775" cy="4554624"/>
          </a:xfrm>
          <a:prstGeom prst="rect">
            <a:avLst/>
          </a:prstGeom>
          <a:noFill/>
          <a:ln>
            <a:noFill/>
          </a:ln>
        </p:spPr>
      </p:pic>
    </p:spTree>
  </p:cSld>
  <p:clrMapOvr>
    <a:masterClrMapping/>
  </p:clrMapOvr>
  <p:transition xmlns:p14="http://schemas.microsoft.com/office/powerpoint/2010/mai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p:nvPr/>
        </p:nvSpPr>
        <p:spPr>
          <a:xfrm>
            <a:off x="2492625" y="1705500"/>
            <a:ext cx="3000000" cy="3000000"/>
          </a:xfrm>
          <a:prstGeom prst="rect">
            <a:avLst/>
          </a:prstGeom>
          <a:noFill/>
          <a:ln>
            <a:noFill/>
          </a:ln>
        </p:spPr>
        <p:txBody>
          <a:bodyPr lIns="91425" tIns="91425" rIns="91425" bIns="91425" anchor="ctr" anchorCtr="0">
            <a:noAutofit/>
          </a:bodyPr>
          <a:lstStyle/>
          <a:p>
            <a:pPr lvl="0" rtl="0">
              <a:spcBef>
                <a:spcPts val="0"/>
              </a:spcBef>
              <a:buNone/>
            </a:pPr>
            <a:endParaRPr/>
          </a:p>
        </p:txBody>
      </p:sp>
      <p:pic>
        <p:nvPicPr>
          <p:cNvPr id="96" name="Shape 96"/>
          <p:cNvPicPr preferRelativeResize="0"/>
          <p:nvPr/>
        </p:nvPicPr>
        <p:blipFill>
          <a:blip r:embed="rId3">
            <a:alphaModFix/>
          </a:blip>
          <a:stretch>
            <a:fillRect/>
          </a:stretch>
        </p:blipFill>
        <p:spPr>
          <a:xfrm>
            <a:off x="2000250" y="0"/>
            <a:ext cx="5143500" cy="5143500"/>
          </a:xfrm>
          <a:prstGeom prst="rect">
            <a:avLst/>
          </a:prstGeom>
          <a:noFill/>
          <a:ln>
            <a:noFill/>
          </a:ln>
        </p:spPr>
      </p:pic>
      <p:sp>
        <p:nvSpPr>
          <p:cNvPr id="97" name="Shape 97"/>
          <p:cNvSpPr txBox="1">
            <a:spLocks noGrp="1"/>
          </p:cNvSpPr>
          <p:nvPr>
            <p:ph type="title"/>
          </p:nvPr>
        </p:nvSpPr>
        <p:spPr>
          <a:xfrm>
            <a:off x="0" y="0"/>
            <a:ext cx="9144000" cy="1654799"/>
          </a:xfrm>
          <a:prstGeom prst="rect">
            <a:avLst/>
          </a:prstGeom>
        </p:spPr>
        <p:txBody>
          <a:bodyPr lIns="91425" tIns="91425" rIns="91425" bIns="91425" anchor="b" anchorCtr="0">
            <a:noAutofit/>
          </a:bodyPr>
          <a:lstStyle/>
          <a:p>
            <a:pPr algn="ctr" rtl="0">
              <a:spcBef>
                <a:spcPts val="0"/>
              </a:spcBef>
              <a:buNone/>
            </a:pPr>
            <a:r>
              <a:rPr lang="en" sz="4800">
                <a:solidFill>
                  <a:srgbClr val="980000"/>
                </a:solidFill>
              </a:rPr>
              <a:t>Great Places in</a:t>
            </a:r>
          </a:p>
          <a:p>
            <a:pPr lvl="0" algn="ctr" rtl="0">
              <a:spcBef>
                <a:spcPts val="0"/>
              </a:spcBef>
              <a:buNone/>
            </a:pPr>
            <a:r>
              <a:rPr lang="en" sz="4800">
                <a:solidFill>
                  <a:srgbClr val="980000"/>
                </a:solidFill>
              </a:rPr>
              <a:t>California Award</a:t>
            </a:r>
          </a:p>
        </p:txBody>
      </p:sp>
      <p:sp>
        <p:nvSpPr>
          <p:cNvPr id="98" name="Shape 98"/>
          <p:cNvSpPr txBox="1"/>
          <p:nvPr/>
        </p:nvSpPr>
        <p:spPr>
          <a:xfrm>
            <a:off x="3082200" y="4219800"/>
            <a:ext cx="4000500" cy="857400"/>
          </a:xfrm>
          <a:prstGeom prst="rect">
            <a:avLst/>
          </a:prstGeom>
          <a:noFill/>
          <a:ln>
            <a:noFill/>
          </a:ln>
        </p:spPr>
        <p:txBody>
          <a:bodyPr lIns="91425" tIns="91425" rIns="91425" bIns="91425" anchor="t" anchorCtr="0">
            <a:noAutofit/>
          </a:bodyPr>
          <a:lstStyle/>
          <a:p>
            <a:pPr lvl="0" algn="ctr" rtl="0">
              <a:spcBef>
                <a:spcPts val="0"/>
              </a:spcBef>
              <a:buNone/>
            </a:pPr>
            <a:r>
              <a:rPr lang="en" sz="4800" b="1">
                <a:solidFill>
                  <a:srgbClr val="FFE599"/>
                </a:solidFill>
              </a:rPr>
              <a:t>Balboa Park</a:t>
            </a:r>
          </a:p>
        </p:txBody>
      </p:sp>
    </p:spTree>
  </p:cSld>
  <p:clrMapOvr>
    <a:masterClrMapping/>
  </p:clrMapOvr>
  <p:transition xmlns:p14="http://schemas.microsoft.com/office/powerpoint/2010/mai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p:nvPr/>
        </p:nvSpPr>
        <p:spPr>
          <a:xfrm>
            <a:off x="2492625" y="1705500"/>
            <a:ext cx="3000000" cy="30000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04" name="Shape 104"/>
          <p:cNvSpPr txBox="1"/>
          <p:nvPr/>
        </p:nvSpPr>
        <p:spPr>
          <a:xfrm>
            <a:off x="0" y="760900"/>
            <a:ext cx="9144000" cy="4382699"/>
          </a:xfrm>
          <a:prstGeom prst="rect">
            <a:avLst/>
          </a:prstGeom>
          <a:noFill/>
          <a:ln>
            <a:noFill/>
          </a:ln>
        </p:spPr>
        <p:txBody>
          <a:bodyPr lIns="91425" tIns="91425" rIns="91425" bIns="91425" anchor="t" anchorCtr="0">
            <a:noAutofit/>
          </a:bodyPr>
          <a:lstStyle/>
          <a:p>
            <a:pPr lvl="0" algn="l" rtl="0">
              <a:spcBef>
                <a:spcPts val="0"/>
              </a:spcBef>
              <a:buNone/>
            </a:pPr>
            <a:endParaRPr sz="3000">
              <a:solidFill>
                <a:schemeClr val="dk1"/>
              </a:solidFill>
            </a:endParaRPr>
          </a:p>
          <a:p>
            <a:pPr lvl="0" algn="ctr" rtl="0">
              <a:spcBef>
                <a:spcPts val="0"/>
              </a:spcBef>
              <a:buClr>
                <a:schemeClr val="dk1"/>
              </a:buClr>
              <a:buSzPct val="36666"/>
              <a:buFont typeface="Arial"/>
              <a:buNone/>
            </a:pPr>
            <a:r>
              <a:rPr lang="en" sz="3000">
                <a:solidFill>
                  <a:schemeClr val="dk1"/>
                </a:solidFill>
              </a:rPr>
              <a:t>Chair: </a:t>
            </a:r>
            <a:r>
              <a:rPr lang="en" sz="3000" b="1">
                <a:solidFill>
                  <a:schemeClr val="dk1"/>
                </a:solidFill>
              </a:rPr>
              <a:t>Manjeet Ranu, AICP,</a:t>
            </a:r>
            <a:r>
              <a:rPr lang="en" sz="3000">
                <a:solidFill>
                  <a:schemeClr val="dk1"/>
                </a:solidFill>
              </a:rPr>
              <a:t> City of Encinitas</a:t>
            </a:r>
          </a:p>
          <a:p>
            <a:pPr lvl="0" algn="ctr" rtl="0">
              <a:spcBef>
                <a:spcPts val="0"/>
              </a:spcBef>
              <a:buClr>
                <a:schemeClr val="dk1"/>
              </a:buClr>
              <a:buSzPct val="36666"/>
              <a:buFont typeface="Arial"/>
              <a:buNone/>
            </a:pPr>
            <a:r>
              <a:rPr lang="en" sz="3000" b="1">
                <a:solidFill>
                  <a:schemeClr val="dk1"/>
                </a:solidFill>
              </a:rPr>
              <a:t>Noah Alvey, AICP,</a:t>
            </a:r>
            <a:r>
              <a:rPr lang="en" sz="3000">
                <a:solidFill>
                  <a:schemeClr val="dk1"/>
                </a:solidFill>
              </a:rPr>
              <a:t> County Planning Mgr.</a:t>
            </a:r>
          </a:p>
          <a:p>
            <a:pPr lvl="0" algn="ctr" rtl="0">
              <a:spcBef>
                <a:spcPts val="0"/>
              </a:spcBef>
              <a:buClr>
                <a:schemeClr val="dk1"/>
              </a:buClr>
              <a:buSzPct val="36666"/>
              <a:buFont typeface="Arial"/>
              <a:buNone/>
            </a:pPr>
            <a:r>
              <a:rPr lang="en" sz="3000" b="1">
                <a:solidFill>
                  <a:schemeClr val="dk1"/>
                </a:solidFill>
              </a:rPr>
              <a:t>Vicki Estrada, FASLA,</a:t>
            </a:r>
            <a:r>
              <a:rPr lang="en" sz="3000">
                <a:solidFill>
                  <a:schemeClr val="dk1"/>
                </a:solidFill>
              </a:rPr>
              <a:t> Estrada Land Planning</a:t>
            </a:r>
          </a:p>
          <a:p>
            <a:pPr lvl="0" algn="ctr" rtl="0">
              <a:spcBef>
                <a:spcPts val="0"/>
              </a:spcBef>
              <a:buClr>
                <a:schemeClr val="dk1"/>
              </a:buClr>
              <a:buSzPct val="36666"/>
              <a:buFont typeface="Arial"/>
              <a:buNone/>
            </a:pPr>
            <a:r>
              <a:rPr lang="en" sz="3000" b="1">
                <a:solidFill>
                  <a:schemeClr val="dk1"/>
                </a:solidFill>
              </a:rPr>
              <a:t>Jeff Hunt, AICP,</a:t>
            </a:r>
            <a:r>
              <a:rPr lang="en" sz="3000">
                <a:solidFill>
                  <a:schemeClr val="dk1"/>
                </a:solidFill>
              </a:rPr>
              <a:t> Interim City Planner, Oceanside</a:t>
            </a:r>
          </a:p>
          <a:p>
            <a:pPr lvl="0" algn="ctr" rtl="0">
              <a:spcBef>
                <a:spcPts val="0"/>
              </a:spcBef>
              <a:buClr>
                <a:schemeClr val="dk1"/>
              </a:buClr>
              <a:buSzPct val="36666"/>
              <a:buFont typeface="Arial"/>
              <a:buNone/>
            </a:pPr>
            <a:r>
              <a:rPr lang="en" sz="3000" b="1">
                <a:solidFill>
                  <a:schemeClr val="dk1"/>
                </a:solidFill>
              </a:rPr>
              <a:t>Sara Osborn, AICP,</a:t>
            </a:r>
            <a:r>
              <a:rPr lang="en" sz="3000">
                <a:solidFill>
                  <a:schemeClr val="dk1"/>
                </a:solidFill>
              </a:rPr>
              <a:t> Sr. Planner, City of San Diego</a:t>
            </a:r>
          </a:p>
          <a:p>
            <a:pPr lvl="0" algn="ctr" rtl="0">
              <a:spcBef>
                <a:spcPts val="0"/>
              </a:spcBef>
              <a:buNone/>
            </a:pPr>
            <a:r>
              <a:rPr lang="en" sz="3000" b="1">
                <a:solidFill>
                  <a:schemeClr val="dk1"/>
                </a:solidFill>
              </a:rPr>
              <a:t>Emily Young,</a:t>
            </a:r>
            <a:r>
              <a:rPr lang="en" sz="3000">
                <a:solidFill>
                  <a:schemeClr val="dk1"/>
                </a:solidFill>
              </a:rPr>
              <a:t> San Diego Foundation</a:t>
            </a:r>
          </a:p>
        </p:txBody>
      </p:sp>
      <p:sp>
        <p:nvSpPr>
          <p:cNvPr id="105" name="Shape 105"/>
          <p:cNvSpPr txBox="1">
            <a:spLocks noGrp="1"/>
          </p:cNvSpPr>
          <p:nvPr>
            <p:ph type="title"/>
          </p:nvPr>
        </p:nvSpPr>
        <p:spPr>
          <a:xfrm>
            <a:off x="0" y="115450"/>
            <a:ext cx="9144000" cy="857400"/>
          </a:xfrm>
          <a:prstGeom prst="rect">
            <a:avLst/>
          </a:prstGeom>
        </p:spPr>
        <p:txBody>
          <a:bodyPr lIns="91425" tIns="91425" rIns="91425" bIns="91425" anchor="b" anchorCtr="0">
            <a:noAutofit/>
          </a:bodyPr>
          <a:lstStyle/>
          <a:p>
            <a:pPr lvl="0" algn="ctr" rtl="0">
              <a:spcBef>
                <a:spcPts val="0"/>
              </a:spcBef>
              <a:buNone/>
            </a:pPr>
            <a:r>
              <a:rPr lang="en" sz="4800">
                <a:solidFill>
                  <a:srgbClr val="980000"/>
                </a:solidFill>
              </a:rPr>
              <a:t>Thank You Awards Jury</a:t>
            </a:r>
          </a:p>
        </p:txBody>
      </p:sp>
    </p:spTree>
  </p:cSld>
  <p:clrMapOvr>
    <a:masterClrMapping/>
  </p:clrMapOvr>
  <p:transition xmlns:p14="http://schemas.microsoft.com/office/powerpoint/2010/main" spd="slow">
    <p:cut/>
  </p:transition>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1013</Words>
  <Application>Microsoft Macintosh PowerPoint</Application>
  <PresentationFormat>On-screen Show (16:9)</PresentationFormat>
  <Paragraphs>125</Paragraphs>
  <Slides>38</Slides>
  <Notes>38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simple-light</vt:lpstr>
      <vt:lpstr>2015 Planning Awards</vt:lpstr>
      <vt:lpstr>Welcome...</vt:lpstr>
      <vt:lpstr>Wine provided by...</vt:lpstr>
      <vt:lpstr>California Tower Sponsors</vt:lpstr>
      <vt:lpstr>Organ Pavilion Sponsors</vt:lpstr>
      <vt:lpstr>Plaza Sponsors</vt:lpstr>
      <vt:lpstr>Walking Tour - Thank You</vt:lpstr>
      <vt:lpstr>Great Places in California Award</vt:lpstr>
      <vt:lpstr>Thank You Awards Jury</vt:lpstr>
      <vt:lpstr>Welcome...</vt:lpstr>
      <vt:lpstr>At Home in Encinitas</vt:lpstr>
      <vt:lpstr>PowerPoint Presentation</vt:lpstr>
      <vt:lpstr>National City SMART Foundation</vt:lpstr>
      <vt:lpstr>PowerPoint Presentation</vt:lpstr>
      <vt:lpstr>City of San Diego </vt:lpstr>
      <vt:lpstr>PowerPoint Presentation</vt:lpstr>
      <vt:lpstr>Mid-City CAN Youth Council</vt:lpstr>
      <vt:lpstr>PowerPoint Presentation</vt:lpstr>
      <vt:lpstr>Otay Mesa Community Plan Update</vt:lpstr>
      <vt:lpstr>PowerPoint Presentation</vt:lpstr>
      <vt:lpstr>City Heights Urban Greening Plan</vt:lpstr>
      <vt:lpstr>PowerPoint Presentation</vt:lpstr>
      <vt:lpstr>Otay Ranch Village Two  Comprehensive SPA Amendment</vt:lpstr>
      <vt:lpstr>PowerPoint Presentation</vt:lpstr>
      <vt:lpstr>Raffle Drawing</vt:lpstr>
      <vt:lpstr>County of San Diego Purchase of Agricultural Conservation Easements (PACE) Program</vt:lpstr>
      <vt:lpstr>PowerPoint Presentation</vt:lpstr>
      <vt:lpstr>North Coast Corridor  Public Works Plan | Transportation and Resource Enhancement Program</vt:lpstr>
      <vt:lpstr>PowerPoint Presentation</vt:lpstr>
      <vt:lpstr>National Avenue and Euclid Avenue Gateway Master Plans (Merit Award)</vt:lpstr>
      <vt:lpstr>PowerPoint Presentation</vt:lpstr>
      <vt:lpstr>Barrio Logan Gateway Sign </vt:lpstr>
      <vt:lpstr>PowerPoint Presentation</vt:lpstr>
      <vt:lpstr>Congratulations to our Scholarship Winners</vt:lpstr>
      <vt:lpstr>2015 National Award Winner</vt:lpstr>
      <vt:lpstr>2015 National Award Winner</vt:lpstr>
      <vt:lpstr>Final Raffle Drawing</vt:lpstr>
      <vt:lpstr>Have a wonderful night!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Planning Awards</dc:title>
  <cp:lastModifiedBy>Alex Hempton</cp:lastModifiedBy>
  <cp:revision>1</cp:revision>
  <dcterms:modified xsi:type="dcterms:W3CDTF">2015-05-09T19:14:19Z</dcterms:modified>
</cp:coreProperties>
</file>