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</p:sldMasterIdLst>
  <p:notesMasterIdLst>
    <p:notesMasterId r:id="rId75"/>
  </p:notesMasterIdLst>
  <p:sldIdLst>
    <p:sldId id="262" r:id="rId4"/>
    <p:sldId id="391" r:id="rId5"/>
    <p:sldId id="322" r:id="rId6"/>
    <p:sldId id="321" r:id="rId7"/>
    <p:sldId id="323" r:id="rId8"/>
    <p:sldId id="292" r:id="rId9"/>
    <p:sldId id="293" r:id="rId10"/>
    <p:sldId id="294" r:id="rId11"/>
    <p:sldId id="295" r:id="rId12"/>
    <p:sldId id="296" r:id="rId13"/>
    <p:sldId id="297" r:id="rId14"/>
    <p:sldId id="308" r:id="rId15"/>
    <p:sldId id="309" r:id="rId16"/>
    <p:sldId id="310" r:id="rId17"/>
    <p:sldId id="311" r:id="rId18"/>
    <p:sldId id="330" r:id="rId19"/>
    <p:sldId id="329" r:id="rId20"/>
    <p:sldId id="331" r:id="rId21"/>
    <p:sldId id="332" r:id="rId22"/>
    <p:sldId id="333" r:id="rId23"/>
    <p:sldId id="337" r:id="rId24"/>
    <p:sldId id="261" r:id="rId25"/>
    <p:sldId id="258" r:id="rId26"/>
    <p:sldId id="259" r:id="rId27"/>
    <p:sldId id="260" r:id="rId28"/>
    <p:sldId id="288" r:id="rId29"/>
    <p:sldId id="317" r:id="rId30"/>
    <p:sldId id="318" r:id="rId31"/>
    <p:sldId id="319" r:id="rId32"/>
    <p:sldId id="364" r:id="rId33"/>
    <p:sldId id="361" r:id="rId34"/>
    <p:sldId id="362" r:id="rId35"/>
    <p:sldId id="363" r:id="rId36"/>
    <p:sldId id="338" r:id="rId37"/>
    <p:sldId id="339" r:id="rId38"/>
    <p:sldId id="340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349" r:id="rId48"/>
    <p:sldId id="352" r:id="rId49"/>
    <p:sldId id="353" r:id="rId50"/>
    <p:sldId id="354" r:id="rId51"/>
    <p:sldId id="355" r:id="rId52"/>
    <p:sldId id="356" r:id="rId53"/>
    <p:sldId id="357" r:id="rId54"/>
    <p:sldId id="358" r:id="rId55"/>
    <p:sldId id="359" r:id="rId56"/>
    <p:sldId id="360" r:id="rId57"/>
    <p:sldId id="390" r:id="rId58"/>
    <p:sldId id="380" r:id="rId59"/>
    <p:sldId id="379" r:id="rId60"/>
    <p:sldId id="381" r:id="rId61"/>
    <p:sldId id="366" r:id="rId62"/>
    <p:sldId id="367" r:id="rId63"/>
    <p:sldId id="368" r:id="rId64"/>
    <p:sldId id="369" r:id="rId65"/>
    <p:sldId id="370" r:id="rId66"/>
    <p:sldId id="393" r:id="rId67"/>
    <p:sldId id="383" r:id="rId68"/>
    <p:sldId id="384" r:id="rId69"/>
    <p:sldId id="385" r:id="rId70"/>
    <p:sldId id="386" r:id="rId71"/>
    <p:sldId id="387" r:id="rId72"/>
    <p:sldId id="388" r:id="rId73"/>
    <p:sldId id="389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42" autoAdjust="0"/>
    <p:restoredTop sz="94660"/>
  </p:normalViewPr>
  <p:slideViewPr>
    <p:cSldViewPr>
      <p:cViewPr>
        <p:scale>
          <a:sx n="60" d="100"/>
          <a:sy n="60" d="100"/>
        </p:scale>
        <p:origin x="-1050" y="-9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ganson:Downloads:Table%202%20and%20Charts%201-6%20-%20Elasticity%20Results%20(1)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dirty="0"/>
              <a:t>Chart 2 - Long-Term Elasticity for All Improvement Types</a:t>
            </a:r>
          </a:p>
        </c:rich>
      </c:tx>
      <c:layout>
        <c:manualLayout>
          <c:xMode val="edge"/>
          <c:yMode val="edge"/>
          <c:x val="0.34814814814814798"/>
          <c:y val="1.52505446623094E-2"/>
        </c:manualLayout>
      </c:layout>
      <c:overlay val="0"/>
      <c:spPr>
        <a:noFill/>
        <a:ln w="25400">
          <a:noFill/>
        </a:ln>
      </c:spPr>
    </c:title>
    <c:autoTitleDeleted val="0"/>
    <c:view3D>
      <c:rotX val="13"/>
      <c:hPercent val="155"/>
      <c:rotY val="14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6"/>
          <c:y val="1.0346255654213442E-2"/>
          <c:w val="0.79555555555555502"/>
          <c:h val="0.85403050108932499"/>
        </c:manualLayout>
      </c:layout>
      <c:bar3DChart>
        <c:barDir val="bar"/>
        <c:grouping val="stacked"/>
        <c:varyColors val="0"/>
        <c:ser>
          <c:idx val="1"/>
          <c:order val="0"/>
          <c:spPr>
            <a:noFill/>
            <a:ln w="25400">
              <a:noFill/>
            </a:ln>
          </c:spPr>
          <c:invertIfNegative val="0"/>
          <c:cat>
            <c:strRef>
              <c:f>'[Table 2 and Charts 1-6 - Elasticity Results (1).xls]Lit_Sum'!$C$5:$C$13,'[Table 2 and Charts 1-6 - Elasticity Results (1).xls]Lit_Sum'!$C$15,'[Table 2 and Charts 1-6 - Elasticity Results (1).xls]Lit_Sum'!$C$16:$C$17,'[Table 2 and Charts 1-6 - Elasticity Results (1).xls]Lit_Sum'!$C$21</c:f>
              <c:strCache>
                <c:ptCount val="13"/>
                <c:pt idx="0">
                  <c:v>Cervero, Hansen, 2001</c:v>
                </c:pt>
                <c:pt idx="1">
                  <c:v>Hansen, Huang, 1997 </c:v>
                </c:pt>
                <c:pt idx="2">
                  <c:v>Hansen, Huang, 1997 </c:v>
                </c:pt>
                <c:pt idx="3">
                  <c:v>Marshall, 1996</c:v>
                </c:pt>
                <c:pt idx="4">
                  <c:v>Rodier, et.al., 2001</c:v>
                </c:pt>
                <c:pt idx="5">
                  <c:v>Strathman, et.al., 2000</c:v>
                </c:pt>
                <c:pt idx="6">
                  <c:v>Cervero, 2001 </c:v>
                </c:pt>
                <c:pt idx="7">
                  <c:v>Fulton, et.al., 2000</c:v>
                </c:pt>
                <c:pt idx="8">
                  <c:v>Hansen et.al., 1993</c:v>
                </c:pt>
                <c:pt idx="9">
                  <c:v>Noland, 2001 </c:v>
                </c:pt>
                <c:pt idx="10">
                  <c:v>Noland, 2001 </c:v>
                </c:pt>
                <c:pt idx="11">
                  <c:v>Noland, Cowart, 2000</c:v>
                </c:pt>
                <c:pt idx="12">
                  <c:v>Cervero, 2002 </c:v>
                </c:pt>
              </c:strCache>
            </c:strRef>
          </c:cat>
          <c:val>
            <c:numRef>
              <c:f>(Lit_Sum!$J$5:$J$13,Lit_Sum!$J$15:$J$17,Lit_Sum!$J$21)</c:f>
              <c:numCache>
                <c:formatCode>General</c:formatCode>
                <c:ptCount val="13"/>
                <c:pt idx="0">
                  <c:v>0.78</c:v>
                </c:pt>
                <c:pt idx="1">
                  <c:v>0.68</c:v>
                </c:pt>
                <c:pt idx="2">
                  <c:v>0.94</c:v>
                </c:pt>
                <c:pt idx="3">
                  <c:v>0.76</c:v>
                </c:pt>
                <c:pt idx="4">
                  <c:v>0.8</c:v>
                </c:pt>
                <c:pt idx="5">
                  <c:v>0.28999999999999998</c:v>
                </c:pt>
                <c:pt idx="6">
                  <c:v>0.64</c:v>
                </c:pt>
                <c:pt idx="7">
                  <c:v>0.47</c:v>
                </c:pt>
                <c:pt idx="8">
                  <c:v>0.3</c:v>
                </c:pt>
                <c:pt idx="9">
                  <c:v>0.7</c:v>
                </c:pt>
                <c:pt idx="10">
                  <c:v>0.5</c:v>
                </c:pt>
                <c:pt idx="11">
                  <c:v>0.81</c:v>
                </c:pt>
                <c:pt idx="12">
                  <c:v>0.39</c:v>
                </c:pt>
              </c:numCache>
            </c:numRef>
          </c:val>
        </c:ser>
        <c:ser>
          <c:idx val="2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'[Table 2 and Charts 1-6 - Elasticity Results (1).xls]Lit_Sum'!$C$5:$C$13,'[Table 2 and Charts 1-6 - Elasticity Results (1).xls]Lit_Sum'!$C$15,'[Table 2 and Charts 1-6 - Elasticity Results (1).xls]Lit_Sum'!$C$16:$C$17,'[Table 2 and Charts 1-6 - Elasticity Results (1).xls]Lit_Sum'!$C$21</c:f>
              <c:strCache>
                <c:ptCount val="13"/>
                <c:pt idx="0">
                  <c:v>Cervero, Hansen, 2001</c:v>
                </c:pt>
                <c:pt idx="1">
                  <c:v>Hansen, Huang, 1997 </c:v>
                </c:pt>
                <c:pt idx="2">
                  <c:v>Hansen, Huang, 1997 </c:v>
                </c:pt>
                <c:pt idx="3">
                  <c:v>Marshall, 1996</c:v>
                </c:pt>
                <c:pt idx="4">
                  <c:v>Rodier, et.al., 2001</c:v>
                </c:pt>
                <c:pt idx="5">
                  <c:v>Strathman, et.al., 2000</c:v>
                </c:pt>
                <c:pt idx="6">
                  <c:v>Cervero, 2001 </c:v>
                </c:pt>
                <c:pt idx="7">
                  <c:v>Fulton, et.al., 2000</c:v>
                </c:pt>
                <c:pt idx="8">
                  <c:v>Hansen et.al., 1993</c:v>
                </c:pt>
                <c:pt idx="9">
                  <c:v>Noland, 2001 </c:v>
                </c:pt>
                <c:pt idx="10">
                  <c:v>Noland, 2001 </c:v>
                </c:pt>
                <c:pt idx="11">
                  <c:v>Noland, Cowart, 2000</c:v>
                </c:pt>
                <c:pt idx="12">
                  <c:v>Cervero, 2002 </c:v>
                </c:pt>
              </c:strCache>
            </c:strRef>
          </c:cat>
          <c:val>
            <c:numRef>
              <c:f>(Lit_Sum!$R$5:$R$13,Lit_Sum!$R$15:$R$17,Lit_Sum!$R$21)</c:f>
              <c:numCache>
                <c:formatCode>General</c:formatCode>
                <c:ptCount val="13"/>
                <c:pt idx="0">
                  <c:v>5.9999999999999901E-2</c:v>
                </c:pt>
                <c:pt idx="1">
                  <c:v>0.01</c:v>
                </c:pt>
                <c:pt idx="2">
                  <c:v>0.01</c:v>
                </c:pt>
                <c:pt idx="3">
                  <c:v>0.09</c:v>
                </c:pt>
                <c:pt idx="4">
                  <c:v>0.3</c:v>
                </c:pt>
                <c:pt idx="5">
                  <c:v>0.01</c:v>
                </c:pt>
                <c:pt idx="6">
                  <c:v>0.01</c:v>
                </c:pt>
                <c:pt idx="7">
                  <c:v>0.42</c:v>
                </c:pt>
                <c:pt idx="8">
                  <c:v>0.3</c:v>
                </c:pt>
                <c:pt idx="9">
                  <c:v>0.3</c:v>
                </c:pt>
                <c:pt idx="10">
                  <c:v>0.3</c:v>
                </c:pt>
                <c:pt idx="11">
                  <c:v>0.19</c:v>
                </c:pt>
                <c:pt idx="12">
                  <c:v>0.01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gapDepth val="50"/>
        <c:shape val="cylinder"/>
        <c:axId val="255116032"/>
        <c:axId val="255117952"/>
        <c:axId val="0"/>
      </c:bar3DChart>
      <c:catAx>
        <c:axId val="255116032"/>
        <c:scaling>
          <c:orientation val="maxMin"/>
        </c:scaling>
        <c:delete val="0"/>
        <c:axPos val="l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dirty="0"/>
                  <a:t>Authors, Year</a:t>
                </a:r>
              </a:p>
            </c:rich>
          </c:tx>
          <c:layout>
            <c:manualLayout>
              <c:xMode val="edge"/>
              <c:yMode val="edge"/>
              <c:x val="1.03703703703704E-2"/>
              <c:y val="0.4531590413943349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5511795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55117952"/>
        <c:scaling>
          <c:orientation val="minMax"/>
          <c:max val="1.2"/>
          <c:min val="0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dirty="0"/>
                  <a:t>Elasticity Values</a:t>
                </a:r>
              </a:p>
            </c:rich>
          </c:tx>
          <c:layout>
            <c:manualLayout>
              <c:xMode val="edge"/>
              <c:yMode val="edge"/>
              <c:x val="0.50518518518518496"/>
              <c:y val="0.93464052287581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55116032"/>
        <c:crosses val="max"/>
        <c:crossBetween val="between"/>
        <c:majorUnit val="0.2"/>
        <c:minorUnit val="0.04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CCFFCC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20EBDD-1BA0-48B3-9F67-42EEF3557D11}" type="datetimeFigureOut">
              <a:rPr lang="en-US" smtClean="0"/>
              <a:pPr/>
              <a:t>9/11/2014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A89CC-095B-4CF1-9498-C35948B09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12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Looking forward over the next few decades, when</a:t>
            </a:r>
            <a:r>
              <a:rPr lang="en-US" baseline="0" dirty="0" smtClean="0"/>
              <a:t> we are expected to reach 50 million people, we need to start asking where do we think people will live, work,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80405-E21F-4245-A0A2-AE841CB2A1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97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89CC-095B-4CF1-9498-C35948B09F7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02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150E-94D1-4525-AF03-8671C1837FCD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812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150E-94D1-4525-AF03-8671C1837FCD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812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150E-94D1-4525-AF03-8671C1837FCD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812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150E-94D1-4525-AF03-8671C1837FCD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812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150E-94D1-4525-AF03-8671C1837FCD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812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150E-94D1-4525-AF03-8671C1837FCD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981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could be a good slide for a </a:t>
            </a:r>
            <a:r>
              <a:rPr lang="en-US" dirty="0" err="1" smtClean="0"/>
              <a:t>fruitvale</a:t>
            </a:r>
            <a:r>
              <a:rPr lang="en-US" dirty="0" smtClean="0"/>
              <a:t>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DCBB6-5680-4B92-890E-E2F57DD156B1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9123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Background image could be of bike infrastructure? Or business</a:t>
            </a:r>
            <a:r>
              <a:rPr lang="en-US" baseline="0" dirty="0" smtClean="0"/>
              <a:t> park?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DCBB6-5680-4B92-890E-E2F57DD156B1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7745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DCBB6-5680-4B92-890E-E2F57DD156B1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738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historic growth pattern has been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80405-E21F-4245-A0A2-AE841CB2A1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647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10-20</a:t>
            </a:r>
            <a:r>
              <a:rPr lang="en-US" baseline="0" dirty="0" smtClean="0"/>
              <a:t> acres per unit. This prevents too much growth from occurring in rural areas, channeling it all toward areas that have the accessibility and transit supply to absorb more population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DCBB6-5680-4B92-890E-E2F57DD156B1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731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DCBB6-5680-4B92-890E-E2F57DD156B1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8223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4.</a:t>
            </a:r>
            <a:r>
              <a:rPr lang="en-US" baseline="0" dirty="0" smtClean="0"/>
              <a:t> Increased blood pressure and heart rate, negative mood, poor concentration levels, and aggression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5. </a:t>
            </a:r>
            <a:r>
              <a:rPr lang="en-US" dirty="0" smtClean="0"/>
              <a:t>social isolation, anxiety, increased blood pressure, headaches, stress, and depression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971CE-BDD4-4662-A2A9-812E1626991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11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Also in water loss during transport (from pipe leaks)</a:t>
            </a:r>
          </a:p>
          <a:p>
            <a:pPr marL="0" indent="0">
              <a:buNone/>
            </a:pPr>
            <a:r>
              <a:rPr lang="en-US" dirty="0" smtClean="0"/>
              <a:t>3.</a:t>
            </a:r>
            <a:r>
              <a:rPr lang="en-US" baseline="0" dirty="0" smtClean="0"/>
              <a:t>  Because more roads need to be built, thus increasing impervious surface land cover. Increasing residential densities from 1 to 8 units can decrease surface runoff by up to 74%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971CE-BDD4-4662-A2A9-812E1626991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989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 smtClean="0"/>
              <a:t>Because they are more disperse, and occupy more land for the same amount of development (if a community is denser, it is absorbing development demand on a smaller footprint)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From a survey/study of Bay Area + Sacramento Area growth scenarios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971CE-BDD4-4662-A2A9-812E1626991C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451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less disperse developments tend to cost 75% compared to more disperse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Water</a:t>
            </a:r>
            <a:r>
              <a:rPr lang="en-US" baseline="0" dirty="0" smtClean="0"/>
              <a:t> and sewer reduced by 6.6% under compact scenarios. Compact growth scenarios could result in a compounding 2% annual budgetary savings for municipalities—up to $4 billion nationally between 2000 and 2025.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971CE-BDD4-4662-A2A9-812E1626991C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123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3 million in excess, as of 2012, according to</a:t>
            </a:r>
          </a:p>
          <a:p>
            <a:pPr marL="0" indent="0">
              <a:buNone/>
            </a:pPr>
            <a:r>
              <a:rPr lang="en-US" dirty="0" smtClean="0"/>
              <a:t>3. 61%</a:t>
            </a:r>
            <a:r>
              <a:rPr lang="en-US" baseline="0" dirty="0" smtClean="0"/>
              <a:t> of those born 1979-1996, versus 47% of those born 1934-1950</a:t>
            </a:r>
          </a:p>
          <a:p>
            <a:pPr marL="0" indent="0">
              <a:buNone/>
            </a:pPr>
            <a:r>
              <a:rPr lang="en-US" baseline="0" dirty="0" smtClean="0"/>
              <a:t>4. Housing stock increases annually only by 2%, so even if all new California residential units built in California were in transit station areas, the demand would still not be met by 2035</a:t>
            </a:r>
          </a:p>
          <a:p>
            <a:pPr marL="0" indent="0">
              <a:buNone/>
            </a:pPr>
            <a:r>
              <a:rPr lang="en-US" baseline="0" dirty="0" smtClean="0"/>
              <a:t>4. 2005-2025 there were 14.6 million households looking to locate within .5 miles of fixed-</a:t>
            </a:r>
            <a:r>
              <a:rPr lang="en-US" baseline="0" dirty="0" err="1" smtClean="0"/>
              <a:t>guideway</a:t>
            </a:r>
            <a:r>
              <a:rPr lang="en-US" baseline="0" dirty="0" smtClean="0"/>
              <a:t> transit, yet in 2005, there were only 6 million such houses available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971CE-BDD4-4662-A2A9-812E1626991C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01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B6EBF-B6F6-4FF2-95D3-9645E69FFFA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11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B6EBF-B6F6-4FF2-95D3-9645E69FFFA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11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B6EBF-B6F6-4FF2-95D3-9645E69FFFA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11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B6EBF-B6F6-4FF2-95D3-9645E69FFFA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11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89CC-095B-4CF1-9498-C35948B09F7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02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1A0C-102C-8E44-95D2-3C9646949268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1A0C-102C-8E44-95D2-3C9646949268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25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45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334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E53A-CB44-4486-94B9-847F33152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FCCD-16F4-4500-952A-5FCDC6A4DC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778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E53A-CB44-4486-94B9-847F33152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FCCD-16F4-4500-952A-5FCDC6A4DC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954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E53A-CB44-4486-94B9-847F33152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FCCD-16F4-4500-952A-5FCDC6A4DC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99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E53A-CB44-4486-94B9-847F33152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FCCD-16F4-4500-952A-5FCDC6A4DC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25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E53A-CB44-4486-94B9-847F33152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FCCD-16F4-4500-952A-5FCDC6A4DC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777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E53A-CB44-4486-94B9-847F33152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FCCD-16F4-4500-952A-5FCDC6A4DC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2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E53A-CB44-4486-94B9-847F33152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FCCD-16F4-4500-952A-5FCDC6A4DC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00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E53A-CB44-4486-94B9-847F33152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FCCD-16F4-4500-952A-5FCDC6A4DC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347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63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E53A-CB44-4486-94B9-847F33152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FCCD-16F4-4500-952A-5FCDC6A4DC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29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E53A-CB44-4486-94B9-847F33152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FCCD-16F4-4500-952A-5FCDC6A4DC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55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E53A-CB44-4486-94B9-847F33152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FCCD-16F4-4500-952A-5FCDC6A4DC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859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977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64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8575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65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824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9297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60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54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433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04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01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978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24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50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92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56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1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703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September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875A8-B364-430A-8F85-3A054AB197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26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3E53A-CB44-4486-94B9-847F33152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BFCCD-16F4-4500-952A-5FCDC6A4DC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89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September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875A8-B364-430A-8F85-3A054AB197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97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r.ca.gov/s_ca50m.php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b.ca.gov/cc/sb375/policies/hwycapacity/highway_capacity_brief-4-21-14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b.ca.gov/cc/sb375/policies/hwycapacity/highway_capacity_bkgd-4-21-14.pdf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SB 743 CEQA Guidelines </a:t>
            </a:r>
            <a:r>
              <a:rPr lang="en-US" dirty="0" smtClean="0"/>
              <a:t>Update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6400800" cy="1752600"/>
          </a:xfrm>
        </p:spPr>
        <p:txBody>
          <a:bodyPr/>
          <a:lstStyle/>
          <a:p>
            <a:r>
              <a:rPr lang="en-US" sz="2400" dirty="0" smtClean="0"/>
              <a:t>Governor’s Office of Planning and Research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8136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Rectangle 558"/>
          <p:cNvSpPr/>
          <p:nvPr/>
        </p:nvSpPr>
        <p:spPr>
          <a:xfrm>
            <a:off x="6953039" y="429312"/>
            <a:ext cx="2114761" cy="15097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0574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22098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23622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5146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6670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8194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9718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1242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276600" y="2902527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429000" y="2209800"/>
              <a:ext cx="0" cy="4648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581400" y="2902527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733800" y="2902527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905000" y="29718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905000" y="31242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905000" y="32766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905000" y="34290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905000" y="35814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0" y="3733800"/>
              <a:ext cx="5943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905000" y="38862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905000" y="40386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905000" y="4184073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905000" y="4336473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1905000" y="4488873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905000" y="4641273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114675" y="5264727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267075" y="5264727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3419475" y="5264727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3571875" y="5264727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2962275" y="5340927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2962275" y="5493327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2962275" y="5645727"/>
              <a:ext cx="762000" cy="6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962275" y="5798127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7" name="Group 356"/>
            <p:cNvGrpSpPr/>
            <p:nvPr/>
          </p:nvGrpSpPr>
          <p:grpSpPr>
            <a:xfrm>
              <a:off x="7017245" y="2222796"/>
              <a:ext cx="1817791" cy="1282404"/>
              <a:chOff x="7017245" y="2222796"/>
              <a:chExt cx="1817791" cy="1282404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7274275" y="2667000"/>
                <a:ext cx="0" cy="457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7929119" y="2493241"/>
                <a:ext cx="0" cy="7183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8569675" y="2644990"/>
                <a:ext cx="0" cy="6316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Arc 110"/>
              <p:cNvSpPr/>
              <p:nvPr/>
            </p:nvSpPr>
            <p:spPr>
              <a:xfrm>
                <a:off x="8264875" y="2492952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>
                <a:off x="7426675" y="2492952"/>
                <a:ext cx="990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Teardrop 117"/>
              <p:cNvSpPr/>
              <p:nvPr/>
            </p:nvSpPr>
            <p:spPr>
              <a:xfrm rot="2546147">
                <a:off x="7674833" y="2685412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Teardrop 118"/>
              <p:cNvSpPr/>
              <p:nvPr/>
            </p:nvSpPr>
            <p:spPr>
              <a:xfrm rot="13944170">
                <a:off x="8095355" y="2685412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6" name="Straight Connector 125"/>
              <p:cNvCxnSpPr/>
              <p:nvPr/>
            </p:nvCxnSpPr>
            <p:spPr>
              <a:xfrm>
                <a:off x="7778614" y="29845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ardrop 126"/>
              <p:cNvSpPr/>
              <p:nvPr/>
            </p:nvSpPr>
            <p:spPr>
              <a:xfrm rot="2546147">
                <a:off x="7674833" y="2943598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Teardrop 127"/>
              <p:cNvSpPr/>
              <p:nvPr/>
            </p:nvSpPr>
            <p:spPr>
              <a:xfrm rot="13944170">
                <a:off x="8095355" y="2943598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Teardrop 129"/>
              <p:cNvSpPr/>
              <p:nvPr/>
            </p:nvSpPr>
            <p:spPr>
              <a:xfrm rot="2546147">
                <a:off x="7674833" y="3164984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Teardrop 130"/>
              <p:cNvSpPr/>
              <p:nvPr/>
            </p:nvSpPr>
            <p:spPr>
              <a:xfrm rot="13944170">
                <a:off x="8095355" y="3164984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Arc 137"/>
              <p:cNvSpPr/>
              <p:nvPr/>
            </p:nvSpPr>
            <p:spPr>
              <a:xfrm rot="16200000">
                <a:off x="7274275" y="2493603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9" name="Straight Connector 138"/>
              <p:cNvCxnSpPr/>
              <p:nvPr/>
            </p:nvCxnSpPr>
            <p:spPr>
              <a:xfrm>
                <a:off x="7274637" y="2644990"/>
                <a:ext cx="0" cy="8602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7921975" y="29845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7778614" y="272732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7921975" y="272732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7778614" y="320675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7921975" y="320675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Teardrop 149"/>
              <p:cNvSpPr/>
              <p:nvPr/>
            </p:nvSpPr>
            <p:spPr>
              <a:xfrm rot="2546147">
                <a:off x="7024389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Teardrop 150"/>
              <p:cNvSpPr/>
              <p:nvPr/>
            </p:nvSpPr>
            <p:spPr>
              <a:xfrm rot="13944170">
                <a:off x="7444911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2" name="Straight Connector 151"/>
              <p:cNvCxnSpPr/>
              <p:nvPr/>
            </p:nvCxnSpPr>
            <p:spPr>
              <a:xfrm>
                <a:off x="7128170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" name="Teardrop 152"/>
              <p:cNvSpPr/>
              <p:nvPr/>
            </p:nvSpPr>
            <p:spPr>
              <a:xfrm rot="2546147">
                <a:off x="7024389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Teardrop 153"/>
              <p:cNvSpPr/>
              <p:nvPr/>
            </p:nvSpPr>
            <p:spPr>
              <a:xfrm rot="13944170">
                <a:off x="7444911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Teardrop 154"/>
              <p:cNvSpPr/>
              <p:nvPr/>
            </p:nvSpPr>
            <p:spPr>
              <a:xfrm rot="2546147">
                <a:off x="7024389" y="32927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Teardrop 155"/>
              <p:cNvSpPr/>
              <p:nvPr/>
            </p:nvSpPr>
            <p:spPr>
              <a:xfrm rot="13944170">
                <a:off x="7444911" y="32927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7" name="Straight Connector 156"/>
              <p:cNvCxnSpPr/>
              <p:nvPr/>
            </p:nvCxnSpPr>
            <p:spPr>
              <a:xfrm>
                <a:off x="7271531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7128170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7271531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7128170" y="333456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7271531" y="333456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Teardrop 162"/>
              <p:cNvSpPr/>
              <p:nvPr/>
            </p:nvSpPr>
            <p:spPr>
              <a:xfrm rot="2546147">
                <a:off x="7017245" y="25869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4" name="Straight Connector 163"/>
              <p:cNvCxnSpPr/>
              <p:nvPr/>
            </p:nvCxnSpPr>
            <p:spPr>
              <a:xfrm>
                <a:off x="7121026" y="26289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Teardrop 164"/>
              <p:cNvSpPr/>
              <p:nvPr/>
            </p:nvSpPr>
            <p:spPr>
              <a:xfrm rot="2546147">
                <a:off x="8322533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Teardrop 165"/>
              <p:cNvSpPr/>
              <p:nvPr/>
            </p:nvSpPr>
            <p:spPr>
              <a:xfrm rot="13944170">
                <a:off x="8743055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7" name="Straight Connector 166"/>
              <p:cNvCxnSpPr/>
              <p:nvPr/>
            </p:nvCxnSpPr>
            <p:spPr>
              <a:xfrm>
                <a:off x="8426314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Teardrop 167"/>
              <p:cNvSpPr/>
              <p:nvPr/>
            </p:nvSpPr>
            <p:spPr>
              <a:xfrm rot="2546147">
                <a:off x="8322533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Teardrop 168"/>
              <p:cNvSpPr/>
              <p:nvPr/>
            </p:nvSpPr>
            <p:spPr>
              <a:xfrm rot="13944170">
                <a:off x="8743055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0" name="Straight Connector 169"/>
              <p:cNvCxnSpPr/>
              <p:nvPr/>
            </p:nvCxnSpPr>
            <p:spPr>
              <a:xfrm>
                <a:off x="8569675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8426314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8569675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7" name="Group 176"/>
              <p:cNvGrpSpPr/>
              <p:nvPr/>
            </p:nvGrpSpPr>
            <p:grpSpPr>
              <a:xfrm>
                <a:off x="8569675" y="2588210"/>
                <a:ext cx="265361" cy="90758"/>
                <a:chOff x="8534400" y="3655010"/>
                <a:chExt cx="265361" cy="90758"/>
              </a:xfrm>
            </p:grpSpPr>
            <p:sp>
              <p:nvSpPr>
                <p:cNvPr id="175" name="Teardrop 174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6" name="Straight Connector 175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/>
            </p:nvGrpSpPr>
            <p:grpSpPr>
              <a:xfrm rot="19080411">
                <a:off x="8493541" y="2401327"/>
                <a:ext cx="265361" cy="90758"/>
                <a:chOff x="8534400" y="3655010"/>
                <a:chExt cx="265361" cy="90758"/>
              </a:xfrm>
            </p:grpSpPr>
            <p:sp>
              <p:nvSpPr>
                <p:cNvPr id="179" name="Teardrop 178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0" name="Straight Connector 179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/>
            </p:nvGrpSpPr>
            <p:grpSpPr>
              <a:xfrm rot="16200000">
                <a:off x="8315415" y="2315181"/>
                <a:ext cx="265361" cy="90758"/>
                <a:chOff x="8534400" y="3655010"/>
                <a:chExt cx="265361" cy="90758"/>
              </a:xfrm>
            </p:grpSpPr>
            <p:sp>
              <p:nvSpPr>
                <p:cNvPr id="182" name="Teardrop 181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3" name="Straight Connector 182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/>
            </p:nvGrpSpPr>
            <p:grpSpPr>
              <a:xfrm rot="16200000">
                <a:off x="8086815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185" name="Teardrop 184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6" name="Straight Connector 185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/>
              <p:cNvGrpSpPr/>
              <p:nvPr/>
            </p:nvGrpSpPr>
            <p:grpSpPr>
              <a:xfrm rot="16200000">
                <a:off x="7801824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188" name="Teardrop 187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9" name="Straight Connector 188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189"/>
              <p:cNvGrpSpPr/>
              <p:nvPr/>
            </p:nvGrpSpPr>
            <p:grpSpPr>
              <a:xfrm rot="16200000">
                <a:off x="7600555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191" name="Teardrop 190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2" name="Straight Connector 191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192"/>
              <p:cNvGrpSpPr/>
              <p:nvPr/>
            </p:nvGrpSpPr>
            <p:grpSpPr>
              <a:xfrm rot="16200000">
                <a:off x="7339374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194" name="Teardrop 193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/>
            </p:nvGrpSpPr>
            <p:grpSpPr>
              <a:xfrm rot="13512097">
                <a:off x="7088413" y="2397073"/>
                <a:ext cx="265361" cy="90758"/>
                <a:chOff x="8534400" y="3655010"/>
                <a:chExt cx="265361" cy="90758"/>
              </a:xfrm>
            </p:grpSpPr>
            <p:sp>
              <p:nvSpPr>
                <p:cNvPr id="197" name="Teardrop 196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8" name="Straight Connector 197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99" name="Straight Connector 198"/>
            <p:cNvCxnSpPr/>
            <p:nvPr/>
          </p:nvCxnSpPr>
          <p:spPr>
            <a:xfrm flipV="1">
              <a:off x="5912779" y="3194021"/>
              <a:ext cx="3231221" cy="5397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Teardrop 227"/>
            <p:cNvSpPr/>
            <p:nvPr/>
          </p:nvSpPr>
          <p:spPr>
            <a:xfrm rot="7946147">
              <a:off x="5465608" y="173803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Teardrop 228"/>
            <p:cNvSpPr/>
            <p:nvPr/>
          </p:nvSpPr>
          <p:spPr>
            <a:xfrm rot="19344170">
              <a:off x="5465608" y="594325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6" name="Group 515"/>
            <p:cNvGrpSpPr/>
            <p:nvPr/>
          </p:nvGrpSpPr>
          <p:grpSpPr>
            <a:xfrm>
              <a:off x="5321046" y="167882"/>
              <a:ext cx="1282403" cy="1817791"/>
              <a:chOff x="5321046" y="167882"/>
              <a:chExt cx="1282403" cy="1817791"/>
            </a:xfrm>
          </p:grpSpPr>
          <p:cxnSp>
            <p:nvCxnSpPr>
              <p:cNvPr id="204" name="Straight Connector 203"/>
              <p:cNvCxnSpPr/>
              <p:nvPr/>
            </p:nvCxnSpPr>
            <p:spPr>
              <a:xfrm rot="5400000">
                <a:off x="5930646" y="196312"/>
                <a:ext cx="0" cy="457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H="1">
                <a:off x="5619496" y="1079756"/>
                <a:ext cx="7135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rot="5400000">
                <a:off x="5865451" y="1404507"/>
                <a:ext cx="0" cy="6316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7" name="Arc 206"/>
              <p:cNvSpPr/>
              <p:nvPr/>
            </p:nvSpPr>
            <p:spPr>
              <a:xfrm rot="5400000">
                <a:off x="6028856" y="1415874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8" name="Straight Connector 207"/>
              <p:cNvCxnSpPr/>
              <p:nvPr/>
            </p:nvCxnSpPr>
            <p:spPr>
              <a:xfrm rot="5400000">
                <a:off x="5837994" y="1072612"/>
                <a:ext cx="990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9" name="Teardrop 208"/>
              <p:cNvSpPr/>
              <p:nvPr/>
            </p:nvSpPr>
            <p:spPr>
              <a:xfrm rot="7946147">
                <a:off x="6048853" y="82424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Teardrop 209"/>
              <p:cNvSpPr/>
              <p:nvPr/>
            </p:nvSpPr>
            <p:spPr>
              <a:xfrm rot="19344170">
                <a:off x="6048853" y="124476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1" name="Straight Connector 210"/>
              <p:cNvCxnSpPr/>
              <p:nvPr/>
            </p:nvCxnSpPr>
            <p:spPr>
              <a:xfrm rot="5400000">
                <a:off x="5766493" y="100450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Teardrop 211"/>
              <p:cNvSpPr/>
              <p:nvPr/>
            </p:nvSpPr>
            <p:spPr>
              <a:xfrm rot="7946147">
                <a:off x="5790667" y="82424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Teardrop 212"/>
              <p:cNvSpPr/>
              <p:nvPr/>
            </p:nvSpPr>
            <p:spPr>
              <a:xfrm rot="19344170">
                <a:off x="5790667" y="124476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Teardrop 213"/>
              <p:cNvSpPr/>
              <p:nvPr/>
            </p:nvSpPr>
            <p:spPr>
              <a:xfrm rot="7946147">
                <a:off x="5569281" y="82424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Teardrop 214"/>
              <p:cNvSpPr/>
              <p:nvPr/>
            </p:nvSpPr>
            <p:spPr>
              <a:xfrm rot="19344170">
                <a:off x="5569281" y="124476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Arc 215"/>
              <p:cNvSpPr/>
              <p:nvPr/>
            </p:nvSpPr>
            <p:spPr>
              <a:xfrm>
                <a:off x="6028205" y="425274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7" name="Straight Connector 216"/>
              <p:cNvCxnSpPr/>
              <p:nvPr/>
            </p:nvCxnSpPr>
            <p:spPr>
              <a:xfrm rot="5400000">
                <a:off x="5751151" y="-4832"/>
                <a:ext cx="0" cy="8602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rot="5400000">
                <a:off x="5766493" y="114786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rot="5400000">
                <a:off x="6023668" y="100450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rot="5400000">
                <a:off x="6023668" y="114786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rot="5400000">
                <a:off x="5544243" y="100450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rot="5400000">
                <a:off x="5544243" y="114786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3" name="Teardrop 222"/>
              <p:cNvSpPr/>
              <p:nvPr/>
            </p:nvSpPr>
            <p:spPr>
              <a:xfrm rot="7946147">
                <a:off x="5921040" y="173803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Teardrop 223"/>
              <p:cNvSpPr/>
              <p:nvPr/>
            </p:nvSpPr>
            <p:spPr>
              <a:xfrm rot="19344170">
                <a:off x="5921040" y="5943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5" name="Straight Connector 224"/>
              <p:cNvCxnSpPr/>
              <p:nvPr/>
            </p:nvCxnSpPr>
            <p:spPr>
              <a:xfrm rot="5400000">
                <a:off x="5638680" y="35405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6" name="Teardrop 225"/>
              <p:cNvSpPr/>
              <p:nvPr/>
            </p:nvSpPr>
            <p:spPr>
              <a:xfrm rot="7946147">
                <a:off x="5662854" y="173803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Teardrop 226"/>
              <p:cNvSpPr/>
              <p:nvPr/>
            </p:nvSpPr>
            <p:spPr>
              <a:xfrm rot="19344170">
                <a:off x="5662854" y="5943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0" name="Straight Connector 229"/>
              <p:cNvCxnSpPr/>
              <p:nvPr/>
            </p:nvCxnSpPr>
            <p:spPr>
              <a:xfrm rot="5400000">
                <a:off x="5638680" y="49742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rot="5400000">
                <a:off x="5895855" y="35405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 rot="5400000">
                <a:off x="5895855" y="49742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rot="5400000">
                <a:off x="5416430" y="35405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 rot="5400000">
                <a:off x="5416430" y="49742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" name="Teardrop 234"/>
              <p:cNvSpPr/>
              <p:nvPr/>
            </p:nvSpPr>
            <p:spPr>
              <a:xfrm rot="7946147">
                <a:off x="6147278" y="16665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6" name="Straight Connector 235"/>
              <p:cNvCxnSpPr/>
              <p:nvPr/>
            </p:nvCxnSpPr>
            <p:spPr>
              <a:xfrm rot="5400000">
                <a:off x="6122093" y="34691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7" name="Teardrop 236"/>
              <p:cNvSpPr/>
              <p:nvPr/>
            </p:nvSpPr>
            <p:spPr>
              <a:xfrm rot="7946147">
                <a:off x="5921040" y="147194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Teardrop 237"/>
              <p:cNvSpPr/>
              <p:nvPr/>
            </p:nvSpPr>
            <p:spPr>
              <a:xfrm rot="19344170">
                <a:off x="5921040" y="189246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9" name="Straight Connector 238"/>
              <p:cNvCxnSpPr/>
              <p:nvPr/>
            </p:nvCxnSpPr>
            <p:spPr>
              <a:xfrm rot="5400000">
                <a:off x="5638680" y="165220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0" name="Teardrop 239"/>
              <p:cNvSpPr/>
              <p:nvPr/>
            </p:nvSpPr>
            <p:spPr>
              <a:xfrm rot="7946147">
                <a:off x="5662854" y="147194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Teardrop 240"/>
              <p:cNvSpPr/>
              <p:nvPr/>
            </p:nvSpPr>
            <p:spPr>
              <a:xfrm rot="19344170">
                <a:off x="5662854" y="189246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2" name="Straight Connector 241"/>
              <p:cNvCxnSpPr/>
              <p:nvPr/>
            </p:nvCxnSpPr>
            <p:spPr>
              <a:xfrm rot="5400000">
                <a:off x="5638680" y="179556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 rot="5400000">
                <a:off x="5895855" y="165220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rot="5400000">
                <a:off x="5895855" y="179556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/>
            </p:nvGrpSpPr>
            <p:grpSpPr>
              <a:xfrm rot="5400000">
                <a:off x="6059976" y="1807613"/>
                <a:ext cx="265361" cy="90758"/>
                <a:chOff x="8534400" y="3655010"/>
                <a:chExt cx="265361" cy="90758"/>
              </a:xfrm>
            </p:grpSpPr>
            <p:sp>
              <p:nvSpPr>
                <p:cNvPr id="246" name="Teardrop 245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47" name="Straight Connector 246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/>
            </p:nvGrpSpPr>
            <p:grpSpPr>
              <a:xfrm rot="2880411">
                <a:off x="6246859" y="1731479"/>
                <a:ext cx="265361" cy="90758"/>
                <a:chOff x="8534400" y="3655010"/>
                <a:chExt cx="265361" cy="90758"/>
              </a:xfrm>
            </p:grpSpPr>
            <p:sp>
              <p:nvSpPr>
                <p:cNvPr id="249" name="Teardrop 248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0" name="Straight Connector 249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/>
            </p:nvGrpSpPr>
            <p:grpSpPr>
              <a:xfrm>
                <a:off x="6333005" y="1553353"/>
                <a:ext cx="265361" cy="90758"/>
                <a:chOff x="8534400" y="3655010"/>
                <a:chExt cx="265361" cy="90758"/>
              </a:xfrm>
            </p:grpSpPr>
            <p:sp>
              <p:nvSpPr>
                <p:cNvPr id="252" name="Teardrop 251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3" name="Straight Connector 252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/>
            </p:nvGrpSpPr>
            <p:grpSpPr>
              <a:xfrm>
                <a:off x="6338088" y="1324753"/>
                <a:ext cx="265361" cy="90758"/>
                <a:chOff x="8534400" y="3655010"/>
                <a:chExt cx="265361" cy="90758"/>
              </a:xfrm>
            </p:grpSpPr>
            <p:sp>
              <p:nvSpPr>
                <p:cNvPr id="255" name="Teardrop 254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6" name="Straight Connector 255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" name="Group 256"/>
              <p:cNvGrpSpPr/>
              <p:nvPr/>
            </p:nvGrpSpPr>
            <p:grpSpPr>
              <a:xfrm>
                <a:off x="6338088" y="1039762"/>
                <a:ext cx="265361" cy="90758"/>
                <a:chOff x="8534400" y="3655010"/>
                <a:chExt cx="265361" cy="90758"/>
              </a:xfrm>
            </p:grpSpPr>
            <p:sp>
              <p:nvSpPr>
                <p:cNvPr id="258" name="Teardrop 257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9" name="Straight Connector 258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oup 259"/>
              <p:cNvGrpSpPr/>
              <p:nvPr/>
            </p:nvGrpSpPr>
            <p:grpSpPr>
              <a:xfrm>
                <a:off x="6338088" y="838493"/>
                <a:ext cx="265361" cy="90758"/>
                <a:chOff x="8534400" y="3655010"/>
                <a:chExt cx="265361" cy="90758"/>
              </a:xfrm>
            </p:grpSpPr>
            <p:sp>
              <p:nvSpPr>
                <p:cNvPr id="261" name="Teardrop 260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62" name="Straight Connector 261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Group 262"/>
              <p:cNvGrpSpPr/>
              <p:nvPr/>
            </p:nvGrpSpPr>
            <p:grpSpPr>
              <a:xfrm>
                <a:off x="6338088" y="577312"/>
                <a:ext cx="265361" cy="90758"/>
                <a:chOff x="8534400" y="3655010"/>
                <a:chExt cx="265361" cy="90758"/>
              </a:xfrm>
            </p:grpSpPr>
            <p:sp>
              <p:nvSpPr>
                <p:cNvPr id="264" name="Teardrop 263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65" name="Straight Connector 264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6" name="Group 265"/>
              <p:cNvGrpSpPr/>
              <p:nvPr/>
            </p:nvGrpSpPr>
            <p:grpSpPr>
              <a:xfrm rot="18912097">
                <a:off x="6251113" y="326351"/>
                <a:ext cx="265361" cy="90758"/>
                <a:chOff x="8534400" y="3655010"/>
                <a:chExt cx="265361" cy="90758"/>
              </a:xfrm>
            </p:grpSpPr>
            <p:sp>
              <p:nvSpPr>
                <p:cNvPr id="267" name="Teardrop 266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68" name="Straight Connector 267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71" name="Straight Connector 270"/>
            <p:cNvCxnSpPr/>
            <p:nvPr/>
          </p:nvCxnSpPr>
          <p:spPr>
            <a:xfrm>
              <a:off x="5257800" y="0"/>
              <a:ext cx="1107498" cy="685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>
              <a:off x="914400" y="3647245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>
              <a:off x="1066800" y="3647245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>
              <a:off x="1219200" y="3647245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1371600" y="3647245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>
              <a:off x="762000" y="3723445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>
              <a:off x="762000" y="3875845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>
              <a:off x="762000" y="4028245"/>
              <a:ext cx="762000" cy="6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762000" y="4180645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4" name="Group 493"/>
            <p:cNvGrpSpPr/>
            <p:nvPr/>
          </p:nvGrpSpPr>
          <p:grpSpPr>
            <a:xfrm>
              <a:off x="6076739" y="4660632"/>
              <a:ext cx="1282403" cy="1817791"/>
              <a:chOff x="6076739" y="4660632"/>
              <a:chExt cx="1282403" cy="1817791"/>
            </a:xfrm>
          </p:grpSpPr>
          <p:cxnSp>
            <p:nvCxnSpPr>
              <p:cNvPr id="286" name="Straight Connector 285"/>
              <p:cNvCxnSpPr/>
              <p:nvPr/>
            </p:nvCxnSpPr>
            <p:spPr>
              <a:xfrm rot="5400000">
                <a:off x="6686339" y="4689062"/>
                <a:ext cx="0" cy="457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 flipH="1">
                <a:off x="6375189" y="5572506"/>
                <a:ext cx="7135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 rot="5400000">
                <a:off x="6621144" y="5897257"/>
                <a:ext cx="0" cy="6316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9" name="Arc 288"/>
              <p:cNvSpPr/>
              <p:nvPr/>
            </p:nvSpPr>
            <p:spPr>
              <a:xfrm rot="5400000">
                <a:off x="6784549" y="5908624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0" name="Straight Connector 289"/>
              <p:cNvCxnSpPr/>
              <p:nvPr/>
            </p:nvCxnSpPr>
            <p:spPr>
              <a:xfrm rot="5400000">
                <a:off x="6593687" y="5565362"/>
                <a:ext cx="990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1" name="Teardrop 290"/>
              <p:cNvSpPr/>
              <p:nvPr/>
            </p:nvSpPr>
            <p:spPr>
              <a:xfrm rot="7946147">
                <a:off x="6804546" y="53169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Teardrop 291"/>
              <p:cNvSpPr/>
              <p:nvPr/>
            </p:nvSpPr>
            <p:spPr>
              <a:xfrm rot="19344170">
                <a:off x="6804546" y="573751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3" name="Straight Connector 292"/>
              <p:cNvCxnSpPr/>
              <p:nvPr/>
            </p:nvCxnSpPr>
            <p:spPr>
              <a:xfrm rot="5400000">
                <a:off x="6522186" y="549725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4" name="Teardrop 293"/>
              <p:cNvSpPr/>
              <p:nvPr/>
            </p:nvSpPr>
            <p:spPr>
              <a:xfrm rot="7946147">
                <a:off x="6546360" y="53169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Teardrop 294"/>
              <p:cNvSpPr/>
              <p:nvPr/>
            </p:nvSpPr>
            <p:spPr>
              <a:xfrm rot="19344170">
                <a:off x="6546360" y="573751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Teardrop 295"/>
              <p:cNvSpPr/>
              <p:nvPr/>
            </p:nvSpPr>
            <p:spPr>
              <a:xfrm rot="7946147">
                <a:off x="6324974" y="53169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Teardrop 296"/>
              <p:cNvSpPr/>
              <p:nvPr/>
            </p:nvSpPr>
            <p:spPr>
              <a:xfrm rot="19344170">
                <a:off x="6324974" y="573751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Arc 297"/>
              <p:cNvSpPr/>
              <p:nvPr/>
            </p:nvSpPr>
            <p:spPr>
              <a:xfrm>
                <a:off x="6783898" y="4918024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9" name="Straight Connector 298"/>
              <p:cNvCxnSpPr/>
              <p:nvPr/>
            </p:nvCxnSpPr>
            <p:spPr>
              <a:xfrm rot="5400000">
                <a:off x="6506844" y="4487919"/>
                <a:ext cx="0" cy="8602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/>
              <p:cNvCxnSpPr/>
              <p:nvPr/>
            </p:nvCxnSpPr>
            <p:spPr>
              <a:xfrm rot="5400000">
                <a:off x="6522186" y="564061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/>
              <p:cNvCxnSpPr/>
              <p:nvPr/>
            </p:nvCxnSpPr>
            <p:spPr>
              <a:xfrm rot="5400000">
                <a:off x="6779361" y="549725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 rot="5400000">
                <a:off x="6779361" y="564061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 rot="5400000">
                <a:off x="6299936" y="549725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 rot="5400000">
                <a:off x="6299936" y="564061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5" name="Teardrop 304"/>
              <p:cNvSpPr/>
              <p:nvPr/>
            </p:nvSpPr>
            <p:spPr>
              <a:xfrm rot="7946147">
                <a:off x="6676733" y="4666553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Teardrop 305"/>
              <p:cNvSpPr/>
              <p:nvPr/>
            </p:nvSpPr>
            <p:spPr>
              <a:xfrm rot="19344170">
                <a:off x="6676733" y="508707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7" name="Straight Connector 306"/>
              <p:cNvCxnSpPr/>
              <p:nvPr/>
            </p:nvCxnSpPr>
            <p:spPr>
              <a:xfrm rot="5400000">
                <a:off x="6394373" y="484680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8" name="Teardrop 307"/>
              <p:cNvSpPr/>
              <p:nvPr/>
            </p:nvSpPr>
            <p:spPr>
              <a:xfrm rot="7946147">
                <a:off x="6418547" y="4666553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Teardrop 308"/>
              <p:cNvSpPr/>
              <p:nvPr/>
            </p:nvSpPr>
            <p:spPr>
              <a:xfrm rot="19344170">
                <a:off x="6418547" y="508707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Teardrop 309"/>
              <p:cNvSpPr/>
              <p:nvPr/>
            </p:nvSpPr>
            <p:spPr>
              <a:xfrm rot="7946147">
                <a:off x="6197161" y="4666553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Teardrop 310"/>
              <p:cNvSpPr/>
              <p:nvPr/>
            </p:nvSpPr>
            <p:spPr>
              <a:xfrm rot="19344170">
                <a:off x="6197161" y="508707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2" name="Straight Connector 311"/>
              <p:cNvCxnSpPr/>
              <p:nvPr/>
            </p:nvCxnSpPr>
            <p:spPr>
              <a:xfrm rot="5400000">
                <a:off x="6394373" y="499017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/>
            </p:nvCxnSpPr>
            <p:spPr>
              <a:xfrm rot="5400000">
                <a:off x="6651548" y="484680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/>
              <p:cNvCxnSpPr/>
              <p:nvPr/>
            </p:nvCxnSpPr>
            <p:spPr>
              <a:xfrm rot="5400000">
                <a:off x="6651548" y="499017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 rot="5400000">
                <a:off x="6172123" y="484680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 rot="5400000">
                <a:off x="6172123" y="499017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7" name="Teardrop 316"/>
              <p:cNvSpPr/>
              <p:nvPr/>
            </p:nvSpPr>
            <p:spPr>
              <a:xfrm rot="7946147">
                <a:off x="6902971" y="465940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8" name="Straight Connector 317"/>
              <p:cNvCxnSpPr/>
              <p:nvPr/>
            </p:nvCxnSpPr>
            <p:spPr>
              <a:xfrm rot="5400000">
                <a:off x="6877786" y="483966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9" name="Teardrop 318"/>
              <p:cNvSpPr/>
              <p:nvPr/>
            </p:nvSpPr>
            <p:spPr>
              <a:xfrm rot="7946147">
                <a:off x="6676733" y="59646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Teardrop 319"/>
              <p:cNvSpPr/>
              <p:nvPr/>
            </p:nvSpPr>
            <p:spPr>
              <a:xfrm rot="19344170">
                <a:off x="6676733" y="638521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1" name="Straight Connector 320"/>
              <p:cNvCxnSpPr/>
              <p:nvPr/>
            </p:nvCxnSpPr>
            <p:spPr>
              <a:xfrm rot="5400000">
                <a:off x="6394373" y="614495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2" name="Teardrop 321"/>
              <p:cNvSpPr/>
              <p:nvPr/>
            </p:nvSpPr>
            <p:spPr>
              <a:xfrm rot="7946147">
                <a:off x="6418547" y="59646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Teardrop 322"/>
              <p:cNvSpPr/>
              <p:nvPr/>
            </p:nvSpPr>
            <p:spPr>
              <a:xfrm rot="19344170">
                <a:off x="6418547" y="638521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4" name="Straight Connector 323"/>
              <p:cNvCxnSpPr/>
              <p:nvPr/>
            </p:nvCxnSpPr>
            <p:spPr>
              <a:xfrm rot="5400000">
                <a:off x="6394373" y="628831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/>
              <p:cNvCxnSpPr/>
              <p:nvPr/>
            </p:nvCxnSpPr>
            <p:spPr>
              <a:xfrm rot="5400000">
                <a:off x="6651548" y="614495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/>
              <p:cNvCxnSpPr/>
              <p:nvPr/>
            </p:nvCxnSpPr>
            <p:spPr>
              <a:xfrm rot="5400000">
                <a:off x="6651548" y="628831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7" name="Group 326"/>
              <p:cNvGrpSpPr/>
              <p:nvPr/>
            </p:nvGrpSpPr>
            <p:grpSpPr>
              <a:xfrm rot="5400000">
                <a:off x="6815669" y="6300363"/>
                <a:ext cx="265361" cy="90758"/>
                <a:chOff x="8534400" y="3655010"/>
                <a:chExt cx="265361" cy="90758"/>
              </a:xfrm>
            </p:grpSpPr>
            <p:sp>
              <p:nvSpPr>
                <p:cNvPr id="349" name="Teardrop 348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50" name="Straight Connector 349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8" name="Group 327"/>
              <p:cNvGrpSpPr/>
              <p:nvPr/>
            </p:nvGrpSpPr>
            <p:grpSpPr>
              <a:xfrm rot="2880411">
                <a:off x="7002552" y="6224229"/>
                <a:ext cx="265361" cy="90758"/>
                <a:chOff x="8534400" y="3655010"/>
                <a:chExt cx="265361" cy="90758"/>
              </a:xfrm>
            </p:grpSpPr>
            <p:sp>
              <p:nvSpPr>
                <p:cNvPr id="347" name="Teardrop 346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8" name="Straight Connector 347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9" name="Group 328"/>
              <p:cNvGrpSpPr/>
              <p:nvPr/>
            </p:nvGrpSpPr>
            <p:grpSpPr>
              <a:xfrm>
                <a:off x="7088698" y="6046103"/>
                <a:ext cx="265361" cy="90758"/>
                <a:chOff x="8534400" y="3655010"/>
                <a:chExt cx="265361" cy="90758"/>
              </a:xfrm>
            </p:grpSpPr>
            <p:sp>
              <p:nvSpPr>
                <p:cNvPr id="345" name="Teardrop 344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6" name="Straight Connector 345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0" name="Group 329"/>
              <p:cNvGrpSpPr/>
              <p:nvPr/>
            </p:nvGrpSpPr>
            <p:grpSpPr>
              <a:xfrm>
                <a:off x="7093781" y="5817503"/>
                <a:ext cx="265361" cy="90758"/>
                <a:chOff x="8534400" y="3655010"/>
                <a:chExt cx="265361" cy="90758"/>
              </a:xfrm>
            </p:grpSpPr>
            <p:sp>
              <p:nvSpPr>
                <p:cNvPr id="343" name="Teardrop 342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4" name="Straight Connector 343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1" name="Group 330"/>
              <p:cNvGrpSpPr/>
              <p:nvPr/>
            </p:nvGrpSpPr>
            <p:grpSpPr>
              <a:xfrm>
                <a:off x="7093781" y="5532512"/>
                <a:ext cx="265361" cy="90758"/>
                <a:chOff x="8534400" y="3655010"/>
                <a:chExt cx="265361" cy="90758"/>
              </a:xfrm>
            </p:grpSpPr>
            <p:sp>
              <p:nvSpPr>
                <p:cNvPr id="341" name="Teardrop 340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2" name="Straight Connector 341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2" name="Group 331"/>
              <p:cNvGrpSpPr/>
              <p:nvPr/>
            </p:nvGrpSpPr>
            <p:grpSpPr>
              <a:xfrm>
                <a:off x="7093781" y="5331243"/>
                <a:ext cx="265361" cy="90758"/>
                <a:chOff x="8534400" y="3655010"/>
                <a:chExt cx="265361" cy="90758"/>
              </a:xfrm>
            </p:grpSpPr>
            <p:sp>
              <p:nvSpPr>
                <p:cNvPr id="339" name="Teardrop 338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0" name="Straight Connector 339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3" name="Group 332"/>
              <p:cNvGrpSpPr/>
              <p:nvPr/>
            </p:nvGrpSpPr>
            <p:grpSpPr>
              <a:xfrm>
                <a:off x="7093781" y="5070062"/>
                <a:ext cx="265361" cy="90758"/>
                <a:chOff x="8534400" y="3655010"/>
                <a:chExt cx="265361" cy="90758"/>
              </a:xfrm>
            </p:grpSpPr>
            <p:sp>
              <p:nvSpPr>
                <p:cNvPr id="337" name="Teardrop 336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38" name="Straight Connector 337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4" name="Group 333"/>
              <p:cNvGrpSpPr/>
              <p:nvPr/>
            </p:nvGrpSpPr>
            <p:grpSpPr>
              <a:xfrm rot="18912097">
                <a:off x="7006806" y="4819101"/>
                <a:ext cx="265361" cy="90758"/>
                <a:chOff x="8534400" y="3655010"/>
                <a:chExt cx="265361" cy="90758"/>
              </a:xfrm>
            </p:grpSpPr>
            <p:sp>
              <p:nvSpPr>
                <p:cNvPr id="335" name="Teardrop 334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36" name="Straight Connector 335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24" name="Straight Connector 423"/>
            <p:cNvCxnSpPr/>
            <p:nvPr/>
          </p:nvCxnSpPr>
          <p:spPr>
            <a:xfrm flipV="1">
              <a:off x="5628843" y="1617578"/>
              <a:ext cx="3515157" cy="5872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8" name="Group 427"/>
            <p:cNvGrpSpPr/>
            <p:nvPr/>
          </p:nvGrpSpPr>
          <p:grpSpPr>
            <a:xfrm rot="10800000">
              <a:off x="2796534" y="421023"/>
              <a:ext cx="1817791" cy="1282404"/>
              <a:chOff x="7017245" y="2222796"/>
              <a:chExt cx="1817791" cy="1282404"/>
            </a:xfrm>
          </p:grpSpPr>
          <p:cxnSp>
            <p:nvCxnSpPr>
              <p:cNvPr id="429" name="Straight Connector 428"/>
              <p:cNvCxnSpPr/>
              <p:nvPr/>
            </p:nvCxnSpPr>
            <p:spPr>
              <a:xfrm>
                <a:off x="7274275" y="2667000"/>
                <a:ext cx="0" cy="457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/>
              <p:cNvCxnSpPr/>
              <p:nvPr/>
            </p:nvCxnSpPr>
            <p:spPr>
              <a:xfrm>
                <a:off x="7929119" y="2493241"/>
                <a:ext cx="0" cy="7183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/>
              <p:cNvCxnSpPr/>
              <p:nvPr/>
            </p:nvCxnSpPr>
            <p:spPr>
              <a:xfrm>
                <a:off x="8569675" y="2644990"/>
                <a:ext cx="0" cy="6316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2" name="Arc 431"/>
              <p:cNvSpPr/>
              <p:nvPr/>
            </p:nvSpPr>
            <p:spPr>
              <a:xfrm>
                <a:off x="8264875" y="2492952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3" name="Straight Connector 432"/>
              <p:cNvCxnSpPr/>
              <p:nvPr/>
            </p:nvCxnSpPr>
            <p:spPr>
              <a:xfrm>
                <a:off x="7426675" y="2492952"/>
                <a:ext cx="990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4" name="Teardrop 433"/>
              <p:cNvSpPr/>
              <p:nvPr/>
            </p:nvSpPr>
            <p:spPr>
              <a:xfrm rot="2546147">
                <a:off x="7674833" y="2685412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Teardrop 434"/>
              <p:cNvSpPr/>
              <p:nvPr/>
            </p:nvSpPr>
            <p:spPr>
              <a:xfrm rot="13944170">
                <a:off x="8095355" y="2685412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6" name="Straight Connector 435"/>
              <p:cNvCxnSpPr/>
              <p:nvPr/>
            </p:nvCxnSpPr>
            <p:spPr>
              <a:xfrm>
                <a:off x="7778614" y="29845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7" name="Teardrop 436"/>
              <p:cNvSpPr/>
              <p:nvPr/>
            </p:nvSpPr>
            <p:spPr>
              <a:xfrm rot="2546147">
                <a:off x="7674833" y="2943598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Teardrop 437"/>
              <p:cNvSpPr/>
              <p:nvPr/>
            </p:nvSpPr>
            <p:spPr>
              <a:xfrm rot="13944170">
                <a:off x="8095355" y="2943598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Teardrop 438"/>
              <p:cNvSpPr/>
              <p:nvPr/>
            </p:nvSpPr>
            <p:spPr>
              <a:xfrm rot="2546147">
                <a:off x="7674833" y="3164984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Teardrop 439"/>
              <p:cNvSpPr/>
              <p:nvPr/>
            </p:nvSpPr>
            <p:spPr>
              <a:xfrm rot="13944170">
                <a:off x="8095355" y="3164984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Arc 440"/>
              <p:cNvSpPr/>
              <p:nvPr/>
            </p:nvSpPr>
            <p:spPr>
              <a:xfrm rot="16200000">
                <a:off x="7274275" y="2493603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2" name="Straight Connector 441"/>
              <p:cNvCxnSpPr/>
              <p:nvPr/>
            </p:nvCxnSpPr>
            <p:spPr>
              <a:xfrm>
                <a:off x="7274638" y="2644990"/>
                <a:ext cx="0" cy="8602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/>
              <p:cNvCxnSpPr/>
              <p:nvPr/>
            </p:nvCxnSpPr>
            <p:spPr>
              <a:xfrm>
                <a:off x="7921975" y="29845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/>
              <p:cNvCxnSpPr/>
              <p:nvPr/>
            </p:nvCxnSpPr>
            <p:spPr>
              <a:xfrm>
                <a:off x="7778614" y="272732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/>
              <p:cNvCxnSpPr/>
              <p:nvPr/>
            </p:nvCxnSpPr>
            <p:spPr>
              <a:xfrm>
                <a:off x="7921975" y="272732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Straight Connector 445"/>
              <p:cNvCxnSpPr/>
              <p:nvPr/>
            </p:nvCxnSpPr>
            <p:spPr>
              <a:xfrm>
                <a:off x="7778614" y="320675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/>
              <p:cNvCxnSpPr/>
              <p:nvPr/>
            </p:nvCxnSpPr>
            <p:spPr>
              <a:xfrm>
                <a:off x="7921975" y="320675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8" name="Teardrop 447"/>
              <p:cNvSpPr/>
              <p:nvPr/>
            </p:nvSpPr>
            <p:spPr>
              <a:xfrm rot="2546147">
                <a:off x="7024389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Teardrop 448"/>
              <p:cNvSpPr/>
              <p:nvPr/>
            </p:nvSpPr>
            <p:spPr>
              <a:xfrm rot="13944170">
                <a:off x="7444911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0" name="Straight Connector 449"/>
              <p:cNvCxnSpPr/>
              <p:nvPr/>
            </p:nvCxnSpPr>
            <p:spPr>
              <a:xfrm>
                <a:off x="7128170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1" name="Teardrop 450"/>
              <p:cNvSpPr/>
              <p:nvPr/>
            </p:nvSpPr>
            <p:spPr>
              <a:xfrm rot="2546147">
                <a:off x="7024389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Teardrop 451"/>
              <p:cNvSpPr/>
              <p:nvPr/>
            </p:nvSpPr>
            <p:spPr>
              <a:xfrm rot="13944170">
                <a:off x="7444911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Teardrop 452"/>
              <p:cNvSpPr/>
              <p:nvPr/>
            </p:nvSpPr>
            <p:spPr>
              <a:xfrm rot="2546147">
                <a:off x="7024389" y="32927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Teardrop 453"/>
              <p:cNvSpPr/>
              <p:nvPr/>
            </p:nvSpPr>
            <p:spPr>
              <a:xfrm rot="13944170">
                <a:off x="7444911" y="32927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5" name="Straight Connector 454"/>
              <p:cNvCxnSpPr/>
              <p:nvPr/>
            </p:nvCxnSpPr>
            <p:spPr>
              <a:xfrm>
                <a:off x="7271531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/>
              <p:cNvCxnSpPr/>
              <p:nvPr/>
            </p:nvCxnSpPr>
            <p:spPr>
              <a:xfrm>
                <a:off x="7128170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/>
              <p:cNvCxnSpPr/>
              <p:nvPr/>
            </p:nvCxnSpPr>
            <p:spPr>
              <a:xfrm>
                <a:off x="7271531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/>
              <p:cNvCxnSpPr/>
              <p:nvPr/>
            </p:nvCxnSpPr>
            <p:spPr>
              <a:xfrm>
                <a:off x="7128170" y="333456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/>
              <p:cNvCxnSpPr/>
              <p:nvPr/>
            </p:nvCxnSpPr>
            <p:spPr>
              <a:xfrm>
                <a:off x="7271531" y="333456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0" name="Teardrop 459"/>
              <p:cNvSpPr/>
              <p:nvPr/>
            </p:nvSpPr>
            <p:spPr>
              <a:xfrm rot="2546147">
                <a:off x="7017245" y="25869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1" name="Straight Connector 460"/>
              <p:cNvCxnSpPr/>
              <p:nvPr/>
            </p:nvCxnSpPr>
            <p:spPr>
              <a:xfrm>
                <a:off x="7121026" y="26289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2" name="Teardrop 461"/>
              <p:cNvSpPr/>
              <p:nvPr/>
            </p:nvSpPr>
            <p:spPr>
              <a:xfrm rot="2546147">
                <a:off x="8322533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Teardrop 462"/>
              <p:cNvSpPr/>
              <p:nvPr/>
            </p:nvSpPr>
            <p:spPr>
              <a:xfrm rot="13944170">
                <a:off x="8743055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4" name="Straight Connector 463"/>
              <p:cNvCxnSpPr/>
              <p:nvPr/>
            </p:nvCxnSpPr>
            <p:spPr>
              <a:xfrm>
                <a:off x="8426314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5" name="Teardrop 464"/>
              <p:cNvSpPr/>
              <p:nvPr/>
            </p:nvSpPr>
            <p:spPr>
              <a:xfrm rot="2546147">
                <a:off x="8322533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Teardrop 465"/>
              <p:cNvSpPr/>
              <p:nvPr/>
            </p:nvSpPr>
            <p:spPr>
              <a:xfrm rot="13944170">
                <a:off x="8743055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7" name="Straight Connector 466"/>
              <p:cNvCxnSpPr/>
              <p:nvPr/>
            </p:nvCxnSpPr>
            <p:spPr>
              <a:xfrm>
                <a:off x="8569675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8" name="Straight Connector 467"/>
              <p:cNvCxnSpPr/>
              <p:nvPr/>
            </p:nvCxnSpPr>
            <p:spPr>
              <a:xfrm>
                <a:off x="8426314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Straight Connector 468"/>
              <p:cNvCxnSpPr/>
              <p:nvPr/>
            </p:nvCxnSpPr>
            <p:spPr>
              <a:xfrm>
                <a:off x="8569675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0" name="Group 469"/>
              <p:cNvGrpSpPr/>
              <p:nvPr/>
            </p:nvGrpSpPr>
            <p:grpSpPr>
              <a:xfrm>
                <a:off x="8569675" y="2588210"/>
                <a:ext cx="265361" cy="90758"/>
                <a:chOff x="8534400" y="3655010"/>
                <a:chExt cx="265361" cy="90758"/>
              </a:xfrm>
            </p:grpSpPr>
            <p:sp>
              <p:nvSpPr>
                <p:cNvPr id="492" name="Teardrop 491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3" name="Straight Connector 492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1" name="Group 470"/>
              <p:cNvGrpSpPr/>
              <p:nvPr/>
            </p:nvGrpSpPr>
            <p:grpSpPr>
              <a:xfrm rot="19080411">
                <a:off x="8493541" y="2401327"/>
                <a:ext cx="265361" cy="90758"/>
                <a:chOff x="8534400" y="3655010"/>
                <a:chExt cx="265361" cy="90758"/>
              </a:xfrm>
            </p:grpSpPr>
            <p:sp>
              <p:nvSpPr>
                <p:cNvPr id="490" name="Teardrop 489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1" name="Straight Connector 490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2" name="Group 471"/>
              <p:cNvGrpSpPr/>
              <p:nvPr/>
            </p:nvGrpSpPr>
            <p:grpSpPr>
              <a:xfrm rot="16200000">
                <a:off x="8315415" y="2315181"/>
                <a:ext cx="265361" cy="90758"/>
                <a:chOff x="8534400" y="3655010"/>
                <a:chExt cx="265361" cy="90758"/>
              </a:xfrm>
            </p:grpSpPr>
            <p:sp>
              <p:nvSpPr>
                <p:cNvPr id="488" name="Teardrop 487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9" name="Straight Connector 488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3" name="Group 472"/>
              <p:cNvGrpSpPr/>
              <p:nvPr/>
            </p:nvGrpSpPr>
            <p:grpSpPr>
              <a:xfrm rot="16200000">
                <a:off x="8086815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486" name="Teardrop 485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7" name="Straight Connector 486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4" name="Group 473"/>
              <p:cNvGrpSpPr/>
              <p:nvPr/>
            </p:nvGrpSpPr>
            <p:grpSpPr>
              <a:xfrm rot="16200000">
                <a:off x="7801824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484" name="Teardrop 483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5" name="Straight Connector 484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5" name="Group 474"/>
              <p:cNvGrpSpPr/>
              <p:nvPr/>
            </p:nvGrpSpPr>
            <p:grpSpPr>
              <a:xfrm rot="16200000">
                <a:off x="7600555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482" name="Teardrop 481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3" name="Straight Connector 482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6" name="Group 475"/>
              <p:cNvGrpSpPr/>
              <p:nvPr/>
            </p:nvGrpSpPr>
            <p:grpSpPr>
              <a:xfrm rot="16200000">
                <a:off x="7339374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480" name="Teardrop 479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1" name="Straight Connector 480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7" name="Group 476"/>
              <p:cNvGrpSpPr/>
              <p:nvPr/>
            </p:nvGrpSpPr>
            <p:grpSpPr>
              <a:xfrm rot="13512097">
                <a:off x="7088413" y="2397073"/>
                <a:ext cx="265361" cy="90758"/>
                <a:chOff x="8534400" y="3655010"/>
                <a:chExt cx="265361" cy="90758"/>
              </a:xfrm>
            </p:grpSpPr>
            <p:sp>
              <p:nvSpPr>
                <p:cNvPr id="478" name="Teardrop 477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79" name="Straight Connector 478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14" name="Straight Connector 513"/>
            <p:cNvCxnSpPr/>
            <p:nvPr/>
          </p:nvCxnSpPr>
          <p:spPr>
            <a:xfrm flipV="1">
              <a:off x="3054751" y="271663"/>
              <a:ext cx="2264525" cy="3782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/>
            <p:cNvCxnSpPr/>
            <p:nvPr/>
          </p:nvCxnSpPr>
          <p:spPr>
            <a:xfrm>
              <a:off x="1905000" y="2971800"/>
              <a:ext cx="38461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4" name="Content Placeholder 2"/>
          <p:cNvSpPr txBox="1">
            <a:spLocks/>
          </p:cNvSpPr>
          <p:nvPr/>
        </p:nvSpPr>
        <p:spPr>
          <a:xfrm>
            <a:off x="56529" y="47076"/>
            <a:ext cx="2610471" cy="345812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1200"/>
              </a:spcAft>
              <a:buFont typeface="Arial" pitchFamily="34" charset="0"/>
              <a:buNone/>
            </a:pPr>
            <a:r>
              <a:rPr lang="en-US" sz="1900" dirty="0" smtClean="0"/>
              <a:t>Analysis of </a:t>
            </a:r>
            <a:r>
              <a:rPr lang="en-US" sz="1900" dirty="0" smtClean="0">
                <a:solidFill>
                  <a:schemeClr val="bg2">
                    <a:lumMod val="50000"/>
                  </a:schemeClr>
                </a:solidFill>
              </a:rPr>
              <a:t>greenfield</a:t>
            </a:r>
            <a:r>
              <a:rPr lang="en-US" sz="1900" dirty="0" smtClean="0"/>
              <a:t> development using LOS</a:t>
            </a:r>
            <a:endParaRPr lang="en-US" sz="1900" dirty="0"/>
          </a:p>
          <a:p>
            <a:pPr marL="0" lvl="1" indent="0">
              <a:spcAft>
                <a:spcPts val="1200"/>
              </a:spcAft>
              <a:buNone/>
            </a:pPr>
            <a:r>
              <a:rPr lang="en-US" sz="1900" dirty="0" smtClean="0">
                <a:solidFill>
                  <a:schemeClr val="bg2">
                    <a:lumMod val="50000"/>
                  </a:schemeClr>
                </a:solidFill>
              </a:rPr>
              <a:t>Typically three </a:t>
            </a:r>
            <a:r>
              <a:rPr lang="en-US" sz="1900" dirty="0">
                <a:solidFill>
                  <a:schemeClr val="bg2">
                    <a:lumMod val="50000"/>
                  </a:schemeClr>
                </a:solidFill>
              </a:rPr>
              <a:t>to four times the vehicle </a:t>
            </a:r>
            <a:r>
              <a:rPr lang="en-US" sz="1900" dirty="0" smtClean="0">
                <a:solidFill>
                  <a:schemeClr val="bg2">
                    <a:lumMod val="50000"/>
                  </a:schemeClr>
                </a:solidFill>
              </a:rPr>
              <a:t>travel loaded onto the network relative to infill development</a:t>
            </a:r>
            <a:endParaRPr lang="en-US" sz="1900" dirty="0">
              <a:solidFill>
                <a:schemeClr val="bg2">
                  <a:lumMod val="50000"/>
                </a:schemeClr>
              </a:solidFill>
            </a:endParaRPr>
          </a:p>
          <a:p>
            <a:pPr marL="0" lvl="1" indent="0">
              <a:spcAft>
                <a:spcPts val="1200"/>
              </a:spcAft>
              <a:buFont typeface="Arial" pitchFamily="34" charset="0"/>
              <a:buNone/>
            </a:pPr>
            <a:endParaRPr lang="en-US" sz="19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lvl="1" indent="0">
              <a:buFont typeface="Arial" pitchFamily="34" charset="0"/>
              <a:buNone/>
            </a:pPr>
            <a:endParaRPr lang="en-US" sz="1900" dirty="0">
              <a:solidFill>
                <a:schemeClr val="accent6">
                  <a:lumMod val="75000"/>
                </a:schemeClr>
              </a:solidFill>
            </a:endParaRPr>
          </a:p>
          <a:p>
            <a:pPr marL="0" lvl="1" indent="0">
              <a:buFont typeface="Arial" pitchFamily="34" charset="0"/>
              <a:buNone/>
            </a:pPr>
            <a:endParaRPr lang="en-US" sz="1900" dirty="0">
              <a:solidFill>
                <a:schemeClr val="accent3">
                  <a:lumMod val="75000"/>
                </a:schemeClr>
              </a:solidFill>
            </a:endParaRPr>
          </a:p>
          <a:p>
            <a:pPr marL="0" lvl="1" indent="0">
              <a:buFont typeface="Arial" pitchFamily="34" charset="0"/>
              <a:buNone/>
            </a:pPr>
            <a:endParaRPr lang="en-US" sz="19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lvl="1" indent="0">
              <a:buFont typeface="Arial" pitchFamily="34" charset="0"/>
              <a:buNone/>
            </a:pPr>
            <a:endParaRPr lang="en-US" sz="1900" dirty="0">
              <a:solidFill>
                <a:schemeClr val="accent3">
                  <a:lumMod val="75000"/>
                </a:schemeClr>
              </a:solidFill>
            </a:endParaRPr>
          </a:p>
          <a:p>
            <a:pPr marL="0" lvl="1" indent="0">
              <a:buFont typeface="Arial" pitchFamily="34" charset="0"/>
              <a:buNone/>
            </a:pPr>
            <a:endParaRPr lang="en-US" sz="19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lvl="1" indent="0">
              <a:buFont typeface="Arial" pitchFamily="34" charset="0"/>
              <a:buNone/>
            </a:pPr>
            <a:endParaRPr lang="en-US" sz="1900" dirty="0">
              <a:solidFill>
                <a:schemeClr val="accent3">
                  <a:lumMod val="75000"/>
                </a:schemeClr>
              </a:solidFill>
            </a:endParaRPr>
          </a:p>
          <a:p>
            <a:pPr marL="0" lvl="1" indent="0">
              <a:buNone/>
            </a:pPr>
            <a:endParaRPr lang="en-US" sz="1900" dirty="0">
              <a:solidFill>
                <a:schemeClr val="accent3">
                  <a:lumMod val="75000"/>
                </a:schemeClr>
              </a:solidFill>
            </a:endParaRPr>
          </a:p>
          <a:p>
            <a:pPr marL="0" lvl="1" indent="0">
              <a:buNone/>
            </a:pPr>
            <a:endParaRPr lang="en-US" sz="1400" dirty="0" smtClean="0"/>
          </a:p>
        </p:txBody>
      </p:sp>
      <p:grpSp>
        <p:nvGrpSpPr>
          <p:cNvPr id="560" name="Group 559"/>
          <p:cNvGrpSpPr/>
          <p:nvPr/>
        </p:nvGrpSpPr>
        <p:grpSpPr>
          <a:xfrm>
            <a:off x="7097609" y="622596"/>
            <a:ext cx="1817791" cy="1282404"/>
            <a:chOff x="7017245" y="2222796"/>
            <a:chExt cx="1817791" cy="1282404"/>
          </a:xfrm>
        </p:grpSpPr>
        <p:cxnSp>
          <p:nvCxnSpPr>
            <p:cNvPr id="561" name="Straight Connector 560"/>
            <p:cNvCxnSpPr/>
            <p:nvPr/>
          </p:nvCxnSpPr>
          <p:spPr>
            <a:xfrm>
              <a:off x="7274275" y="2667000"/>
              <a:ext cx="0" cy="457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2" name="Straight Connector 561"/>
            <p:cNvCxnSpPr/>
            <p:nvPr/>
          </p:nvCxnSpPr>
          <p:spPr>
            <a:xfrm>
              <a:off x="7929119" y="2493241"/>
              <a:ext cx="0" cy="718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Straight Connector 562"/>
            <p:cNvCxnSpPr/>
            <p:nvPr/>
          </p:nvCxnSpPr>
          <p:spPr>
            <a:xfrm>
              <a:off x="8569675" y="2644990"/>
              <a:ext cx="0" cy="6316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4" name="Arc 563"/>
            <p:cNvSpPr/>
            <p:nvPr/>
          </p:nvSpPr>
          <p:spPr>
            <a:xfrm>
              <a:off x="8264875" y="2492952"/>
              <a:ext cx="304800" cy="304076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5" name="Straight Connector 564"/>
            <p:cNvCxnSpPr/>
            <p:nvPr/>
          </p:nvCxnSpPr>
          <p:spPr>
            <a:xfrm>
              <a:off x="7426675" y="2492952"/>
              <a:ext cx="990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6" name="Teardrop 565"/>
            <p:cNvSpPr/>
            <p:nvPr/>
          </p:nvSpPr>
          <p:spPr>
            <a:xfrm rot="2546147">
              <a:off x="7674833" y="2685412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Teardrop 566"/>
            <p:cNvSpPr/>
            <p:nvPr/>
          </p:nvSpPr>
          <p:spPr>
            <a:xfrm rot="13944170">
              <a:off x="8095355" y="2685412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8" name="Straight Connector 567"/>
            <p:cNvCxnSpPr/>
            <p:nvPr/>
          </p:nvCxnSpPr>
          <p:spPr>
            <a:xfrm>
              <a:off x="7778614" y="2984500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9" name="Teardrop 568"/>
            <p:cNvSpPr/>
            <p:nvPr/>
          </p:nvSpPr>
          <p:spPr>
            <a:xfrm rot="2546147">
              <a:off x="7674833" y="2943598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Teardrop 569"/>
            <p:cNvSpPr/>
            <p:nvPr/>
          </p:nvSpPr>
          <p:spPr>
            <a:xfrm rot="13944170">
              <a:off x="8095355" y="2943598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Teardrop 570"/>
            <p:cNvSpPr/>
            <p:nvPr/>
          </p:nvSpPr>
          <p:spPr>
            <a:xfrm rot="2546147">
              <a:off x="7674833" y="3164984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Teardrop 571"/>
            <p:cNvSpPr/>
            <p:nvPr/>
          </p:nvSpPr>
          <p:spPr>
            <a:xfrm rot="13944170">
              <a:off x="8095355" y="3164984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Arc 572"/>
            <p:cNvSpPr/>
            <p:nvPr/>
          </p:nvSpPr>
          <p:spPr>
            <a:xfrm rot="16200000">
              <a:off x="7274275" y="2493603"/>
              <a:ext cx="304800" cy="304076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4" name="Straight Connector 573"/>
            <p:cNvCxnSpPr/>
            <p:nvPr/>
          </p:nvCxnSpPr>
          <p:spPr>
            <a:xfrm>
              <a:off x="7274637" y="2644990"/>
              <a:ext cx="0" cy="8602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Straight Connector 574"/>
            <p:cNvCxnSpPr/>
            <p:nvPr/>
          </p:nvCxnSpPr>
          <p:spPr>
            <a:xfrm>
              <a:off x="7921975" y="2984500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Straight Connector 575"/>
            <p:cNvCxnSpPr/>
            <p:nvPr/>
          </p:nvCxnSpPr>
          <p:spPr>
            <a:xfrm>
              <a:off x="7778614" y="2727325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Straight Connector 576"/>
            <p:cNvCxnSpPr/>
            <p:nvPr/>
          </p:nvCxnSpPr>
          <p:spPr>
            <a:xfrm>
              <a:off x="7921975" y="2727325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>
            <a:xfrm>
              <a:off x="7778614" y="3206750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9" name="Straight Connector 578"/>
            <p:cNvCxnSpPr/>
            <p:nvPr/>
          </p:nvCxnSpPr>
          <p:spPr>
            <a:xfrm>
              <a:off x="7921975" y="3206750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0" name="Teardrop 579"/>
            <p:cNvSpPr/>
            <p:nvPr/>
          </p:nvSpPr>
          <p:spPr>
            <a:xfrm rot="2546147">
              <a:off x="7024389" y="2813225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Teardrop 580"/>
            <p:cNvSpPr/>
            <p:nvPr/>
          </p:nvSpPr>
          <p:spPr>
            <a:xfrm rot="13944170">
              <a:off x="7444911" y="2813225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2" name="Straight Connector 581"/>
            <p:cNvCxnSpPr/>
            <p:nvPr/>
          </p:nvCxnSpPr>
          <p:spPr>
            <a:xfrm>
              <a:off x="7128170" y="3112313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3" name="Teardrop 582"/>
            <p:cNvSpPr/>
            <p:nvPr/>
          </p:nvSpPr>
          <p:spPr>
            <a:xfrm rot="2546147">
              <a:off x="7024389" y="3071411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Teardrop 583"/>
            <p:cNvSpPr/>
            <p:nvPr/>
          </p:nvSpPr>
          <p:spPr>
            <a:xfrm rot="13944170">
              <a:off x="7444911" y="3071411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Teardrop 584"/>
            <p:cNvSpPr/>
            <p:nvPr/>
          </p:nvSpPr>
          <p:spPr>
            <a:xfrm rot="2546147">
              <a:off x="7024389" y="3292797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Teardrop 585"/>
            <p:cNvSpPr/>
            <p:nvPr/>
          </p:nvSpPr>
          <p:spPr>
            <a:xfrm rot="13944170">
              <a:off x="7444911" y="3292797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7" name="Straight Connector 586"/>
            <p:cNvCxnSpPr/>
            <p:nvPr/>
          </p:nvCxnSpPr>
          <p:spPr>
            <a:xfrm>
              <a:off x="7271531" y="3112313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8" name="Straight Connector 587"/>
            <p:cNvCxnSpPr/>
            <p:nvPr/>
          </p:nvCxnSpPr>
          <p:spPr>
            <a:xfrm>
              <a:off x="7128170" y="2855138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9" name="Straight Connector 588"/>
            <p:cNvCxnSpPr/>
            <p:nvPr/>
          </p:nvCxnSpPr>
          <p:spPr>
            <a:xfrm>
              <a:off x="7271531" y="2855138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0" name="Straight Connector 589"/>
            <p:cNvCxnSpPr/>
            <p:nvPr/>
          </p:nvCxnSpPr>
          <p:spPr>
            <a:xfrm>
              <a:off x="7128170" y="3334563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1" name="Straight Connector 590"/>
            <p:cNvCxnSpPr/>
            <p:nvPr/>
          </p:nvCxnSpPr>
          <p:spPr>
            <a:xfrm>
              <a:off x="7271531" y="3334563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2" name="Teardrop 591"/>
            <p:cNvSpPr/>
            <p:nvPr/>
          </p:nvSpPr>
          <p:spPr>
            <a:xfrm rot="2546147">
              <a:off x="7017245" y="2586987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3" name="Straight Connector 592"/>
            <p:cNvCxnSpPr/>
            <p:nvPr/>
          </p:nvCxnSpPr>
          <p:spPr>
            <a:xfrm>
              <a:off x="7121026" y="2628900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4" name="Teardrop 593"/>
            <p:cNvSpPr/>
            <p:nvPr/>
          </p:nvSpPr>
          <p:spPr>
            <a:xfrm rot="2546147">
              <a:off x="8322533" y="2813225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Teardrop 594"/>
            <p:cNvSpPr/>
            <p:nvPr/>
          </p:nvSpPr>
          <p:spPr>
            <a:xfrm rot="13944170">
              <a:off x="8743055" y="2813225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6" name="Straight Connector 595"/>
            <p:cNvCxnSpPr/>
            <p:nvPr/>
          </p:nvCxnSpPr>
          <p:spPr>
            <a:xfrm>
              <a:off x="8426314" y="3112313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7" name="Teardrop 596"/>
            <p:cNvSpPr/>
            <p:nvPr/>
          </p:nvSpPr>
          <p:spPr>
            <a:xfrm rot="2546147">
              <a:off x="8322533" y="3071411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Teardrop 597"/>
            <p:cNvSpPr/>
            <p:nvPr/>
          </p:nvSpPr>
          <p:spPr>
            <a:xfrm rot="13944170">
              <a:off x="8743055" y="3071411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9" name="Straight Connector 598"/>
            <p:cNvCxnSpPr/>
            <p:nvPr/>
          </p:nvCxnSpPr>
          <p:spPr>
            <a:xfrm>
              <a:off x="8569675" y="3112313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0" name="Straight Connector 599"/>
            <p:cNvCxnSpPr/>
            <p:nvPr/>
          </p:nvCxnSpPr>
          <p:spPr>
            <a:xfrm>
              <a:off x="8426314" y="2855138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1" name="Straight Connector 600"/>
            <p:cNvCxnSpPr/>
            <p:nvPr/>
          </p:nvCxnSpPr>
          <p:spPr>
            <a:xfrm>
              <a:off x="8569675" y="2855138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2" name="Group 601"/>
            <p:cNvGrpSpPr/>
            <p:nvPr/>
          </p:nvGrpSpPr>
          <p:grpSpPr>
            <a:xfrm>
              <a:off x="8569675" y="2588210"/>
              <a:ext cx="265361" cy="90758"/>
              <a:chOff x="8534400" y="3655010"/>
              <a:chExt cx="265361" cy="90758"/>
            </a:xfrm>
          </p:grpSpPr>
          <p:sp>
            <p:nvSpPr>
              <p:cNvPr id="624" name="Teardrop 623"/>
              <p:cNvSpPr/>
              <p:nvPr/>
            </p:nvSpPr>
            <p:spPr>
              <a:xfrm rot="13944170">
                <a:off x="8707780" y="36537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25" name="Straight Connector 624"/>
              <p:cNvCxnSpPr/>
              <p:nvPr/>
            </p:nvCxnSpPr>
            <p:spPr>
              <a:xfrm>
                <a:off x="8534400" y="36957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3" name="Group 602"/>
            <p:cNvGrpSpPr/>
            <p:nvPr/>
          </p:nvGrpSpPr>
          <p:grpSpPr>
            <a:xfrm rot="19080411">
              <a:off x="8493541" y="2401327"/>
              <a:ext cx="265361" cy="90758"/>
              <a:chOff x="8534400" y="3655010"/>
              <a:chExt cx="265361" cy="90758"/>
            </a:xfrm>
          </p:grpSpPr>
          <p:sp>
            <p:nvSpPr>
              <p:cNvPr id="622" name="Teardrop 621"/>
              <p:cNvSpPr/>
              <p:nvPr/>
            </p:nvSpPr>
            <p:spPr>
              <a:xfrm rot="13944170">
                <a:off x="8707780" y="36537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23" name="Straight Connector 622"/>
              <p:cNvCxnSpPr/>
              <p:nvPr/>
            </p:nvCxnSpPr>
            <p:spPr>
              <a:xfrm>
                <a:off x="8534400" y="36957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4" name="Group 603"/>
            <p:cNvGrpSpPr/>
            <p:nvPr/>
          </p:nvGrpSpPr>
          <p:grpSpPr>
            <a:xfrm rot="16200000">
              <a:off x="8315415" y="2315181"/>
              <a:ext cx="265361" cy="90758"/>
              <a:chOff x="8534400" y="3655010"/>
              <a:chExt cx="265361" cy="90758"/>
            </a:xfrm>
          </p:grpSpPr>
          <p:sp>
            <p:nvSpPr>
              <p:cNvPr id="620" name="Teardrop 619"/>
              <p:cNvSpPr/>
              <p:nvPr/>
            </p:nvSpPr>
            <p:spPr>
              <a:xfrm rot="13944170">
                <a:off x="8707780" y="36537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21" name="Straight Connector 620"/>
              <p:cNvCxnSpPr/>
              <p:nvPr/>
            </p:nvCxnSpPr>
            <p:spPr>
              <a:xfrm>
                <a:off x="8534400" y="36957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5" name="Group 604"/>
            <p:cNvGrpSpPr/>
            <p:nvPr/>
          </p:nvGrpSpPr>
          <p:grpSpPr>
            <a:xfrm rot="16200000">
              <a:off x="8086815" y="2310098"/>
              <a:ext cx="265361" cy="90758"/>
              <a:chOff x="8534400" y="3655010"/>
              <a:chExt cx="265361" cy="90758"/>
            </a:xfrm>
          </p:grpSpPr>
          <p:sp>
            <p:nvSpPr>
              <p:cNvPr id="618" name="Teardrop 617"/>
              <p:cNvSpPr/>
              <p:nvPr/>
            </p:nvSpPr>
            <p:spPr>
              <a:xfrm rot="13944170">
                <a:off x="8707780" y="36537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9" name="Straight Connector 618"/>
              <p:cNvCxnSpPr/>
              <p:nvPr/>
            </p:nvCxnSpPr>
            <p:spPr>
              <a:xfrm>
                <a:off x="8534400" y="36957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6" name="Group 605"/>
            <p:cNvGrpSpPr/>
            <p:nvPr/>
          </p:nvGrpSpPr>
          <p:grpSpPr>
            <a:xfrm rot="16200000">
              <a:off x="7801824" y="2310098"/>
              <a:ext cx="265361" cy="90758"/>
              <a:chOff x="8534400" y="3655010"/>
              <a:chExt cx="265361" cy="90758"/>
            </a:xfrm>
          </p:grpSpPr>
          <p:sp>
            <p:nvSpPr>
              <p:cNvPr id="616" name="Teardrop 615"/>
              <p:cNvSpPr/>
              <p:nvPr/>
            </p:nvSpPr>
            <p:spPr>
              <a:xfrm rot="13944170">
                <a:off x="8707780" y="36537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7" name="Straight Connector 616"/>
              <p:cNvCxnSpPr/>
              <p:nvPr/>
            </p:nvCxnSpPr>
            <p:spPr>
              <a:xfrm>
                <a:off x="8534400" y="36957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7" name="Group 606"/>
            <p:cNvGrpSpPr/>
            <p:nvPr/>
          </p:nvGrpSpPr>
          <p:grpSpPr>
            <a:xfrm rot="16200000">
              <a:off x="7600555" y="2310098"/>
              <a:ext cx="265361" cy="90758"/>
              <a:chOff x="8534400" y="3655010"/>
              <a:chExt cx="265361" cy="90758"/>
            </a:xfrm>
          </p:grpSpPr>
          <p:sp>
            <p:nvSpPr>
              <p:cNvPr id="614" name="Teardrop 613"/>
              <p:cNvSpPr/>
              <p:nvPr/>
            </p:nvSpPr>
            <p:spPr>
              <a:xfrm rot="13944170">
                <a:off x="8707780" y="36537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5" name="Straight Connector 614"/>
              <p:cNvCxnSpPr/>
              <p:nvPr/>
            </p:nvCxnSpPr>
            <p:spPr>
              <a:xfrm>
                <a:off x="8534400" y="36957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8" name="Group 607"/>
            <p:cNvGrpSpPr/>
            <p:nvPr/>
          </p:nvGrpSpPr>
          <p:grpSpPr>
            <a:xfrm rot="16200000">
              <a:off x="7339374" y="2310098"/>
              <a:ext cx="265361" cy="90758"/>
              <a:chOff x="8534400" y="3655010"/>
              <a:chExt cx="265361" cy="90758"/>
            </a:xfrm>
          </p:grpSpPr>
          <p:sp>
            <p:nvSpPr>
              <p:cNvPr id="612" name="Teardrop 611"/>
              <p:cNvSpPr/>
              <p:nvPr/>
            </p:nvSpPr>
            <p:spPr>
              <a:xfrm rot="13944170">
                <a:off x="8707780" y="36537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3" name="Straight Connector 612"/>
              <p:cNvCxnSpPr/>
              <p:nvPr/>
            </p:nvCxnSpPr>
            <p:spPr>
              <a:xfrm>
                <a:off x="8534400" y="36957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9" name="Group 608"/>
            <p:cNvGrpSpPr/>
            <p:nvPr/>
          </p:nvGrpSpPr>
          <p:grpSpPr>
            <a:xfrm rot="13512097">
              <a:off x="7088413" y="2397073"/>
              <a:ext cx="265361" cy="90758"/>
              <a:chOff x="8534400" y="3655010"/>
              <a:chExt cx="265361" cy="90758"/>
            </a:xfrm>
          </p:grpSpPr>
          <p:sp>
            <p:nvSpPr>
              <p:cNvPr id="610" name="Teardrop 609"/>
              <p:cNvSpPr/>
              <p:nvPr/>
            </p:nvSpPr>
            <p:spPr>
              <a:xfrm rot="13944170">
                <a:off x="8707780" y="36537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1" name="Straight Connector 610"/>
              <p:cNvCxnSpPr/>
              <p:nvPr/>
            </p:nvCxnSpPr>
            <p:spPr>
              <a:xfrm>
                <a:off x="8534400" y="36957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26" name="Group 39"/>
          <p:cNvGrpSpPr/>
          <p:nvPr/>
        </p:nvGrpSpPr>
        <p:grpSpPr>
          <a:xfrm>
            <a:off x="914400" y="-6927"/>
            <a:ext cx="8229600" cy="6864927"/>
            <a:chOff x="914400" y="0"/>
            <a:chExt cx="8229600" cy="6864927"/>
          </a:xfrm>
        </p:grpSpPr>
        <p:cxnSp>
          <p:nvCxnSpPr>
            <p:cNvPr id="627" name="Straight Connector 626"/>
            <p:cNvCxnSpPr/>
            <p:nvPr/>
          </p:nvCxnSpPr>
          <p:spPr>
            <a:xfrm flipH="1">
              <a:off x="3429000" y="2937816"/>
              <a:ext cx="5803" cy="2860311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8" name="Straight Connector 627"/>
            <p:cNvCxnSpPr/>
            <p:nvPr/>
          </p:nvCxnSpPr>
          <p:spPr>
            <a:xfrm>
              <a:off x="914400" y="3733800"/>
              <a:ext cx="4951051" cy="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9" name="Straight Connector 628"/>
            <p:cNvCxnSpPr/>
            <p:nvPr/>
          </p:nvCxnSpPr>
          <p:spPr>
            <a:xfrm>
              <a:off x="5619750" y="2209800"/>
              <a:ext cx="750505" cy="4655127"/>
            </a:xfrm>
            <a:prstGeom prst="line">
              <a:avLst/>
            </a:prstGeom>
            <a:ln w="5715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0" name="Straight Connector 629"/>
            <p:cNvCxnSpPr/>
            <p:nvPr/>
          </p:nvCxnSpPr>
          <p:spPr>
            <a:xfrm flipH="1">
              <a:off x="5571784" y="1637787"/>
              <a:ext cx="3572216" cy="580780"/>
            </a:xfrm>
            <a:prstGeom prst="line">
              <a:avLst/>
            </a:prstGeom>
            <a:ln w="5715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1" name="Straight Connector 630"/>
            <p:cNvCxnSpPr/>
            <p:nvPr/>
          </p:nvCxnSpPr>
          <p:spPr>
            <a:xfrm>
              <a:off x="2057400" y="2978727"/>
              <a:ext cx="3685200" cy="0"/>
            </a:xfrm>
            <a:prstGeom prst="line">
              <a:avLst/>
            </a:prstGeom>
            <a:ln w="5715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2" name="Straight Connector 631"/>
            <p:cNvCxnSpPr/>
            <p:nvPr/>
          </p:nvCxnSpPr>
          <p:spPr>
            <a:xfrm>
              <a:off x="2968078" y="2960795"/>
              <a:ext cx="1" cy="76265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3" name="Straight Connector 632"/>
            <p:cNvCxnSpPr/>
            <p:nvPr/>
          </p:nvCxnSpPr>
          <p:spPr>
            <a:xfrm flipH="1">
              <a:off x="3130004" y="3040599"/>
              <a:ext cx="1" cy="1143474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4" name="Straight Connector 633"/>
            <p:cNvCxnSpPr/>
            <p:nvPr/>
          </p:nvCxnSpPr>
          <p:spPr>
            <a:xfrm flipH="1">
              <a:off x="2667000" y="3733800"/>
              <a:ext cx="1" cy="755073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5" name="Straight Connector 634"/>
            <p:cNvCxnSpPr/>
            <p:nvPr/>
          </p:nvCxnSpPr>
          <p:spPr>
            <a:xfrm flipH="1">
              <a:off x="2514599" y="2971800"/>
              <a:ext cx="1" cy="769401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6" name="Straight Connector 635"/>
            <p:cNvCxnSpPr/>
            <p:nvPr/>
          </p:nvCxnSpPr>
          <p:spPr>
            <a:xfrm flipH="1">
              <a:off x="2514600" y="3733800"/>
              <a:ext cx="1" cy="755073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7" name="Straight Connector 636"/>
            <p:cNvCxnSpPr/>
            <p:nvPr/>
          </p:nvCxnSpPr>
          <p:spPr>
            <a:xfrm flipH="1">
              <a:off x="3038476" y="5645727"/>
              <a:ext cx="380999" cy="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8" name="Straight Connector 637"/>
            <p:cNvCxnSpPr/>
            <p:nvPr/>
          </p:nvCxnSpPr>
          <p:spPr>
            <a:xfrm flipH="1">
              <a:off x="3023795" y="5504180"/>
              <a:ext cx="380999" cy="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9" name="Straight Connector 638"/>
            <p:cNvCxnSpPr/>
            <p:nvPr/>
          </p:nvCxnSpPr>
          <p:spPr>
            <a:xfrm flipH="1">
              <a:off x="990601" y="4028245"/>
              <a:ext cx="380999" cy="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0" name="Straight Connector 639"/>
            <p:cNvCxnSpPr/>
            <p:nvPr/>
          </p:nvCxnSpPr>
          <p:spPr>
            <a:xfrm>
              <a:off x="1371599" y="3733800"/>
              <a:ext cx="1" cy="3048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1" name="Straight Connector 640"/>
            <p:cNvCxnSpPr/>
            <p:nvPr/>
          </p:nvCxnSpPr>
          <p:spPr>
            <a:xfrm>
              <a:off x="5257800" y="0"/>
              <a:ext cx="352425" cy="2238771"/>
            </a:xfrm>
            <a:prstGeom prst="line">
              <a:avLst/>
            </a:prstGeom>
            <a:ln w="5715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2" name="Straight Connector 641"/>
            <p:cNvCxnSpPr/>
            <p:nvPr/>
          </p:nvCxnSpPr>
          <p:spPr>
            <a:xfrm flipH="1">
              <a:off x="2771775" y="4180645"/>
              <a:ext cx="380999" cy="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3" name="Straight Connector 642"/>
            <p:cNvCxnSpPr/>
            <p:nvPr/>
          </p:nvCxnSpPr>
          <p:spPr>
            <a:xfrm>
              <a:off x="2057400" y="4488873"/>
              <a:ext cx="1524000" cy="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4" name="Straight Connector 643"/>
            <p:cNvCxnSpPr/>
            <p:nvPr/>
          </p:nvCxnSpPr>
          <p:spPr>
            <a:xfrm flipH="1" flipV="1">
              <a:off x="3432176" y="4040945"/>
              <a:ext cx="466159" cy="4582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5" name="Straight Connector 644"/>
            <p:cNvCxnSpPr/>
            <p:nvPr/>
          </p:nvCxnSpPr>
          <p:spPr>
            <a:xfrm flipH="1">
              <a:off x="3733801" y="4118263"/>
              <a:ext cx="1" cy="536882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Straight Connector 645"/>
            <p:cNvCxnSpPr/>
            <p:nvPr/>
          </p:nvCxnSpPr>
          <p:spPr>
            <a:xfrm>
              <a:off x="2211942" y="2960795"/>
              <a:ext cx="1" cy="76265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7" name="Straight Connector 646"/>
            <p:cNvCxnSpPr/>
            <p:nvPr/>
          </p:nvCxnSpPr>
          <p:spPr>
            <a:xfrm flipH="1">
              <a:off x="2530391" y="3283527"/>
              <a:ext cx="380999" cy="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8" name="Straight Connector 647"/>
            <p:cNvCxnSpPr/>
            <p:nvPr/>
          </p:nvCxnSpPr>
          <p:spPr>
            <a:xfrm flipH="1">
              <a:off x="2530391" y="3588327"/>
              <a:ext cx="380999" cy="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9" name="Straight Connector 648"/>
            <p:cNvCxnSpPr/>
            <p:nvPr/>
          </p:nvCxnSpPr>
          <p:spPr>
            <a:xfrm flipH="1">
              <a:off x="3733801" y="3040599"/>
              <a:ext cx="1" cy="536882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Oval 649"/>
          <p:cNvSpPr/>
          <p:nvPr/>
        </p:nvSpPr>
        <p:spPr>
          <a:xfrm>
            <a:off x="5517986" y="2099770"/>
            <a:ext cx="193348" cy="210037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9" name="Rectangle 558"/>
          <p:cNvSpPr/>
          <p:nvPr/>
        </p:nvSpPr>
        <p:spPr>
          <a:xfrm>
            <a:off x="6953039" y="429312"/>
            <a:ext cx="2114761" cy="15097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0574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22098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23622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5146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6670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8194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9718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1242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276600" y="2902527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429000" y="2209800"/>
              <a:ext cx="0" cy="4648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581400" y="2902527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733800" y="2902527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905000" y="29718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905000" y="31242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905000" y="32766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905000" y="34290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905000" y="35814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0" y="3733800"/>
              <a:ext cx="5943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905000" y="38862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905000" y="40386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905000" y="4184073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905000" y="4336473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1905000" y="4488873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905000" y="4641273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114675" y="5264727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267075" y="5264727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3419475" y="5264727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3571875" y="5264727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2962275" y="5340927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2962275" y="5493327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2962275" y="5645727"/>
              <a:ext cx="762000" cy="6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962275" y="5798127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7" name="Group 356"/>
            <p:cNvGrpSpPr/>
            <p:nvPr/>
          </p:nvGrpSpPr>
          <p:grpSpPr>
            <a:xfrm>
              <a:off x="7017245" y="2222796"/>
              <a:ext cx="1817791" cy="1282404"/>
              <a:chOff x="7017245" y="2222796"/>
              <a:chExt cx="1817791" cy="1282404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7274275" y="2667000"/>
                <a:ext cx="0" cy="457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7929119" y="2493241"/>
                <a:ext cx="0" cy="7183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8569675" y="2644990"/>
                <a:ext cx="0" cy="6316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Arc 110"/>
              <p:cNvSpPr/>
              <p:nvPr/>
            </p:nvSpPr>
            <p:spPr>
              <a:xfrm>
                <a:off x="8264875" y="2492952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>
                <a:off x="7426675" y="2492952"/>
                <a:ext cx="990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Teardrop 117"/>
              <p:cNvSpPr/>
              <p:nvPr/>
            </p:nvSpPr>
            <p:spPr>
              <a:xfrm rot="2546147">
                <a:off x="7674833" y="2685412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Teardrop 118"/>
              <p:cNvSpPr/>
              <p:nvPr/>
            </p:nvSpPr>
            <p:spPr>
              <a:xfrm rot="13944170">
                <a:off x="8095355" y="2685412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6" name="Straight Connector 125"/>
              <p:cNvCxnSpPr/>
              <p:nvPr/>
            </p:nvCxnSpPr>
            <p:spPr>
              <a:xfrm>
                <a:off x="7778614" y="29845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ardrop 126"/>
              <p:cNvSpPr/>
              <p:nvPr/>
            </p:nvSpPr>
            <p:spPr>
              <a:xfrm rot="2546147">
                <a:off x="7674833" y="2943598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Teardrop 127"/>
              <p:cNvSpPr/>
              <p:nvPr/>
            </p:nvSpPr>
            <p:spPr>
              <a:xfrm rot="13944170">
                <a:off x="8095355" y="2943598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Teardrop 129"/>
              <p:cNvSpPr/>
              <p:nvPr/>
            </p:nvSpPr>
            <p:spPr>
              <a:xfrm rot="2546147">
                <a:off x="7674833" y="3164984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Teardrop 130"/>
              <p:cNvSpPr/>
              <p:nvPr/>
            </p:nvSpPr>
            <p:spPr>
              <a:xfrm rot="13944170">
                <a:off x="8095355" y="3164984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Arc 137"/>
              <p:cNvSpPr/>
              <p:nvPr/>
            </p:nvSpPr>
            <p:spPr>
              <a:xfrm rot="16200000">
                <a:off x="7274275" y="2493603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9" name="Straight Connector 138"/>
              <p:cNvCxnSpPr/>
              <p:nvPr/>
            </p:nvCxnSpPr>
            <p:spPr>
              <a:xfrm>
                <a:off x="7274637" y="2644990"/>
                <a:ext cx="0" cy="8602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7921975" y="29845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7778614" y="272732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7921975" y="272732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7778614" y="320675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7921975" y="320675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Teardrop 149"/>
              <p:cNvSpPr/>
              <p:nvPr/>
            </p:nvSpPr>
            <p:spPr>
              <a:xfrm rot="2546147">
                <a:off x="7024389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Teardrop 150"/>
              <p:cNvSpPr/>
              <p:nvPr/>
            </p:nvSpPr>
            <p:spPr>
              <a:xfrm rot="13944170">
                <a:off x="7444911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2" name="Straight Connector 151"/>
              <p:cNvCxnSpPr/>
              <p:nvPr/>
            </p:nvCxnSpPr>
            <p:spPr>
              <a:xfrm>
                <a:off x="7128170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" name="Teardrop 152"/>
              <p:cNvSpPr/>
              <p:nvPr/>
            </p:nvSpPr>
            <p:spPr>
              <a:xfrm rot="2546147">
                <a:off x="7024389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Teardrop 153"/>
              <p:cNvSpPr/>
              <p:nvPr/>
            </p:nvSpPr>
            <p:spPr>
              <a:xfrm rot="13944170">
                <a:off x="7444911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Teardrop 154"/>
              <p:cNvSpPr/>
              <p:nvPr/>
            </p:nvSpPr>
            <p:spPr>
              <a:xfrm rot="2546147">
                <a:off x="7024389" y="32927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Teardrop 155"/>
              <p:cNvSpPr/>
              <p:nvPr/>
            </p:nvSpPr>
            <p:spPr>
              <a:xfrm rot="13944170">
                <a:off x="7444911" y="32927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7" name="Straight Connector 156"/>
              <p:cNvCxnSpPr/>
              <p:nvPr/>
            </p:nvCxnSpPr>
            <p:spPr>
              <a:xfrm>
                <a:off x="7271531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7128170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7271531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7128170" y="333456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7271531" y="333456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Teardrop 162"/>
              <p:cNvSpPr/>
              <p:nvPr/>
            </p:nvSpPr>
            <p:spPr>
              <a:xfrm rot="2546147">
                <a:off x="7017245" y="25869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4" name="Straight Connector 163"/>
              <p:cNvCxnSpPr/>
              <p:nvPr/>
            </p:nvCxnSpPr>
            <p:spPr>
              <a:xfrm>
                <a:off x="7121026" y="26289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Teardrop 164"/>
              <p:cNvSpPr/>
              <p:nvPr/>
            </p:nvSpPr>
            <p:spPr>
              <a:xfrm rot="2546147">
                <a:off x="8322533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Teardrop 165"/>
              <p:cNvSpPr/>
              <p:nvPr/>
            </p:nvSpPr>
            <p:spPr>
              <a:xfrm rot="13944170">
                <a:off x="8743055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7" name="Straight Connector 166"/>
              <p:cNvCxnSpPr/>
              <p:nvPr/>
            </p:nvCxnSpPr>
            <p:spPr>
              <a:xfrm>
                <a:off x="8426314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Teardrop 167"/>
              <p:cNvSpPr/>
              <p:nvPr/>
            </p:nvSpPr>
            <p:spPr>
              <a:xfrm rot="2546147">
                <a:off x="8322533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Teardrop 168"/>
              <p:cNvSpPr/>
              <p:nvPr/>
            </p:nvSpPr>
            <p:spPr>
              <a:xfrm rot="13944170">
                <a:off x="8743055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0" name="Straight Connector 169"/>
              <p:cNvCxnSpPr/>
              <p:nvPr/>
            </p:nvCxnSpPr>
            <p:spPr>
              <a:xfrm>
                <a:off x="8569675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8426314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8569675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7" name="Group 176"/>
              <p:cNvGrpSpPr/>
              <p:nvPr/>
            </p:nvGrpSpPr>
            <p:grpSpPr>
              <a:xfrm>
                <a:off x="8569675" y="2588210"/>
                <a:ext cx="265361" cy="90758"/>
                <a:chOff x="8534400" y="3655010"/>
                <a:chExt cx="265361" cy="90758"/>
              </a:xfrm>
            </p:grpSpPr>
            <p:sp>
              <p:nvSpPr>
                <p:cNvPr id="175" name="Teardrop 174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6" name="Straight Connector 175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/>
            </p:nvGrpSpPr>
            <p:grpSpPr>
              <a:xfrm rot="19080411">
                <a:off x="8493541" y="2401327"/>
                <a:ext cx="265361" cy="90758"/>
                <a:chOff x="8534400" y="3655010"/>
                <a:chExt cx="265361" cy="90758"/>
              </a:xfrm>
            </p:grpSpPr>
            <p:sp>
              <p:nvSpPr>
                <p:cNvPr id="179" name="Teardrop 178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0" name="Straight Connector 179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/>
            </p:nvGrpSpPr>
            <p:grpSpPr>
              <a:xfrm rot="16200000">
                <a:off x="8315415" y="2315181"/>
                <a:ext cx="265361" cy="90758"/>
                <a:chOff x="8534400" y="3655010"/>
                <a:chExt cx="265361" cy="90758"/>
              </a:xfrm>
            </p:grpSpPr>
            <p:sp>
              <p:nvSpPr>
                <p:cNvPr id="182" name="Teardrop 181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3" name="Straight Connector 182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/>
            </p:nvGrpSpPr>
            <p:grpSpPr>
              <a:xfrm rot="16200000">
                <a:off x="8086815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185" name="Teardrop 184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6" name="Straight Connector 185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/>
              <p:cNvGrpSpPr/>
              <p:nvPr/>
            </p:nvGrpSpPr>
            <p:grpSpPr>
              <a:xfrm rot="16200000">
                <a:off x="7801824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188" name="Teardrop 187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9" name="Straight Connector 188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189"/>
              <p:cNvGrpSpPr/>
              <p:nvPr/>
            </p:nvGrpSpPr>
            <p:grpSpPr>
              <a:xfrm rot="16200000">
                <a:off x="7600555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191" name="Teardrop 190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2" name="Straight Connector 191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192"/>
              <p:cNvGrpSpPr/>
              <p:nvPr/>
            </p:nvGrpSpPr>
            <p:grpSpPr>
              <a:xfrm rot="16200000">
                <a:off x="7339374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194" name="Teardrop 193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/>
            </p:nvGrpSpPr>
            <p:grpSpPr>
              <a:xfrm rot="13512097">
                <a:off x="7088413" y="2397073"/>
                <a:ext cx="265361" cy="90758"/>
                <a:chOff x="8534400" y="3655010"/>
                <a:chExt cx="265361" cy="90758"/>
              </a:xfrm>
            </p:grpSpPr>
            <p:sp>
              <p:nvSpPr>
                <p:cNvPr id="197" name="Teardrop 196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8" name="Straight Connector 197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99" name="Straight Connector 198"/>
            <p:cNvCxnSpPr/>
            <p:nvPr/>
          </p:nvCxnSpPr>
          <p:spPr>
            <a:xfrm flipV="1">
              <a:off x="5912779" y="3194021"/>
              <a:ext cx="3231221" cy="5397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Teardrop 227"/>
            <p:cNvSpPr/>
            <p:nvPr/>
          </p:nvSpPr>
          <p:spPr>
            <a:xfrm rot="7946147">
              <a:off x="5465608" y="173803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Teardrop 228"/>
            <p:cNvSpPr/>
            <p:nvPr/>
          </p:nvSpPr>
          <p:spPr>
            <a:xfrm rot="19344170">
              <a:off x="5465608" y="594325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6" name="Group 515"/>
            <p:cNvGrpSpPr/>
            <p:nvPr/>
          </p:nvGrpSpPr>
          <p:grpSpPr>
            <a:xfrm>
              <a:off x="5321046" y="167882"/>
              <a:ext cx="1282403" cy="1817791"/>
              <a:chOff x="5321046" y="167882"/>
              <a:chExt cx="1282403" cy="1817791"/>
            </a:xfrm>
          </p:grpSpPr>
          <p:cxnSp>
            <p:nvCxnSpPr>
              <p:cNvPr id="204" name="Straight Connector 203"/>
              <p:cNvCxnSpPr/>
              <p:nvPr/>
            </p:nvCxnSpPr>
            <p:spPr>
              <a:xfrm rot="5400000">
                <a:off x="5930646" y="196312"/>
                <a:ext cx="0" cy="457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H="1">
                <a:off x="5619496" y="1079756"/>
                <a:ext cx="7135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rot="5400000">
                <a:off x="5865451" y="1404507"/>
                <a:ext cx="0" cy="6316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7" name="Arc 206"/>
              <p:cNvSpPr/>
              <p:nvPr/>
            </p:nvSpPr>
            <p:spPr>
              <a:xfrm rot="5400000">
                <a:off x="6028856" y="1415874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8" name="Straight Connector 207"/>
              <p:cNvCxnSpPr/>
              <p:nvPr/>
            </p:nvCxnSpPr>
            <p:spPr>
              <a:xfrm rot="5400000">
                <a:off x="5837994" y="1072612"/>
                <a:ext cx="990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9" name="Teardrop 208"/>
              <p:cNvSpPr/>
              <p:nvPr/>
            </p:nvSpPr>
            <p:spPr>
              <a:xfrm rot="7946147">
                <a:off x="6048853" y="82424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Teardrop 209"/>
              <p:cNvSpPr/>
              <p:nvPr/>
            </p:nvSpPr>
            <p:spPr>
              <a:xfrm rot="19344170">
                <a:off x="6048853" y="124476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1" name="Straight Connector 210"/>
              <p:cNvCxnSpPr/>
              <p:nvPr/>
            </p:nvCxnSpPr>
            <p:spPr>
              <a:xfrm rot="5400000">
                <a:off x="5766493" y="100450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Teardrop 211"/>
              <p:cNvSpPr/>
              <p:nvPr/>
            </p:nvSpPr>
            <p:spPr>
              <a:xfrm rot="7946147">
                <a:off x="5790667" y="82424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Teardrop 212"/>
              <p:cNvSpPr/>
              <p:nvPr/>
            </p:nvSpPr>
            <p:spPr>
              <a:xfrm rot="19344170">
                <a:off x="5790667" y="124476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Teardrop 213"/>
              <p:cNvSpPr/>
              <p:nvPr/>
            </p:nvSpPr>
            <p:spPr>
              <a:xfrm rot="7946147">
                <a:off x="5569281" y="82424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Teardrop 214"/>
              <p:cNvSpPr/>
              <p:nvPr/>
            </p:nvSpPr>
            <p:spPr>
              <a:xfrm rot="19344170">
                <a:off x="5569281" y="124476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Arc 215"/>
              <p:cNvSpPr/>
              <p:nvPr/>
            </p:nvSpPr>
            <p:spPr>
              <a:xfrm>
                <a:off x="6028205" y="425274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7" name="Straight Connector 216"/>
              <p:cNvCxnSpPr/>
              <p:nvPr/>
            </p:nvCxnSpPr>
            <p:spPr>
              <a:xfrm rot="5400000">
                <a:off x="5751151" y="-4832"/>
                <a:ext cx="0" cy="8602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rot="5400000">
                <a:off x="5766493" y="114786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rot="5400000">
                <a:off x="6023668" y="100450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rot="5400000">
                <a:off x="6023668" y="114786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rot="5400000">
                <a:off x="5544243" y="100450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rot="5400000">
                <a:off x="5544243" y="114786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3" name="Teardrop 222"/>
              <p:cNvSpPr/>
              <p:nvPr/>
            </p:nvSpPr>
            <p:spPr>
              <a:xfrm rot="7946147">
                <a:off x="5921040" y="173803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Teardrop 223"/>
              <p:cNvSpPr/>
              <p:nvPr/>
            </p:nvSpPr>
            <p:spPr>
              <a:xfrm rot="19344170">
                <a:off x="5921040" y="5943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5" name="Straight Connector 224"/>
              <p:cNvCxnSpPr/>
              <p:nvPr/>
            </p:nvCxnSpPr>
            <p:spPr>
              <a:xfrm rot="5400000">
                <a:off x="5638680" y="35405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6" name="Teardrop 225"/>
              <p:cNvSpPr/>
              <p:nvPr/>
            </p:nvSpPr>
            <p:spPr>
              <a:xfrm rot="7946147">
                <a:off x="5662854" y="173803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Teardrop 226"/>
              <p:cNvSpPr/>
              <p:nvPr/>
            </p:nvSpPr>
            <p:spPr>
              <a:xfrm rot="19344170">
                <a:off x="5662854" y="5943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0" name="Straight Connector 229"/>
              <p:cNvCxnSpPr/>
              <p:nvPr/>
            </p:nvCxnSpPr>
            <p:spPr>
              <a:xfrm rot="5400000">
                <a:off x="5638680" y="49742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rot="5400000">
                <a:off x="5895855" y="35405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 rot="5400000">
                <a:off x="5895855" y="49742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rot="5400000">
                <a:off x="5416430" y="35405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 rot="5400000">
                <a:off x="5416430" y="49742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" name="Teardrop 234"/>
              <p:cNvSpPr/>
              <p:nvPr/>
            </p:nvSpPr>
            <p:spPr>
              <a:xfrm rot="7946147">
                <a:off x="6147278" y="16665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6" name="Straight Connector 235"/>
              <p:cNvCxnSpPr/>
              <p:nvPr/>
            </p:nvCxnSpPr>
            <p:spPr>
              <a:xfrm rot="5400000">
                <a:off x="6122093" y="34691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7" name="Teardrop 236"/>
              <p:cNvSpPr/>
              <p:nvPr/>
            </p:nvSpPr>
            <p:spPr>
              <a:xfrm rot="7946147">
                <a:off x="5921040" y="147194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Teardrop 237"/>
              <p:cNvSpPr/>
              <p:nvPr/>
            </p:nvSpPr>
            <p:spPr>
              <a:xfrm rot="19344170">
                <a:off x="5921040" y="189246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9" name="Straight Connector 238"/>
              <p:cNvCxnSpPr/>
              <p:nvPr/>
            </p:nvCxnSpPr>
            <p:spPr>
              <a:xfrm rot="5400000">
                <a:off x="5638680" y="165220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0" name="Teardrop 239"/>
              <p:cNvSpPr/>
              <p:nvPr/>
            </p:nvSpPr>
            <p:spPr>
              <a:xfrm rot="7946147">
                <a:off x="5662854" y="147194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Teardrop 240"/>
              <p:cNvSpPr/>
              <p:nvPr/>
            </p:nvSpPr>
            <p:spPr>
              <a:xfrm rot="19344170">
                <a:off x="5662854" y="189246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2" name="Straight Connector 241"/>
              <p:cNvCxnSpPr/>
              <p:nvPr/>
            </p:nvCxnSpPr>
            <p:spPr>
              <a:xfrm rot="5400000">
                <a:off x="5638680" y="179556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 rot="5400000">
                <a:off x="5895855" y="165220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rot="5400000">
                <a:off x="5895855" y="179556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/>
            </p:nvGrpSpPr>
            <p:grpSpPr>
              <a:xfrm rot="5400000">
                <a:off x="6059976" y="1807613"/>
                <a:ext cx="265361" cy="90758"/>
                <a:chOff x="8534400" y="3655010"/>
                <a:chExt cx="265361" cy="90758"/>
              </a:xfrm>
            </p:grpSpPr>
            <p:sp>
              <p:nvSpPr>
                <p:cNvPr id="246" name="Teardrop 245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47" name="Straight Connector 246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/>
            </p:nvGrpSpPr>
            <p:grpSpPr>
              <a:xfrm rot="2880411">
                <a:off x="6246859" y="1731479"/>
                <a:ext cx="265361" cy="90758"/>
                <a:chOff x="8534400" y="3655010"/>
                <a:chExt cx="265361" cy="90758"/>
              </a:xfrm>
            </p:grpSpPr>
            <p:sp>
              <p:nvSpPr>
                <p:cNvPr id="249" name="Teardrop 248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0" name="Straight Connector 249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/>
            </p:nvGrpSpPr>
            <p:grpSpPr>
              <a:xfrm>
                <a:off x="6333005" y="1553353"/>
                <a:ext cx="265361" cy="90758"/>
                <a:chOff x="8534400" y="3655010"/>
                <a:chExt cx="265361" cy="90758"/>
              </a:xfrm>
            </p:grpSpPr>
            <p:sp>
              <p:nvSpPr>
                <p:cNvPr id="252" name="Teardrop 251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3" name="Straight Connector 252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/>
            </p:nvGrpSpPr>
            <p:grpSpPr>
              <a:xfrm>
                <a:off x="6338088" y="1324753"/>
                <a:ext cx="265361" cy="90758"/>
                <a:chOff x="8534400" y="3655010"/>
                <a:chExt cx="265361" cy="90758"/>
              </a:xfrm>
            </p:grpSpPr>
            <p:sp>
              <p:nvSpPr>
                <p:cNvPr id="255" name="Teardrop 254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6" name="Straight Connector 255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" name="Group 256"/>
              <p:cNvGrpSpPr/>
              <p:nvPr/>
            </p:nvGrpSpPr>
            <p:grpSpPr>
              <a:xfrm>
                <a:off x="6338088" y="1039762"/>
                <a:ext cx="265361" cy="90758"/>
                <a:chOff x="8534400" y="3655010"/>
                <a:chExt cx="265361" cy="90758"/>
              </a:xfrm>
            </p:grpSpPr>
            <p:sp>
              <p:nvSpPr>
                <p:cNvPr id="258" name="Teardrop 257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9" name="Straight Connector 258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oup 259"/>
              <p:cNvGrpSpPr/>
              <p:nvPr/>
            </p:nvGrpSpPr>
            <p:grpSpPr>
              <a:xfrm>
                <a:off x="6338088" y="838493"/>
                <a:ext cx="265361" cy="90758"/>
                <a:chOff x="8534400" y="3655010"/>
                <a:chExt cx="265361" cy="90758"/>
              </a:xfrm>
            </p:grpSpPr>
            <p:sp>
              <p:nvSpPr>
                <p:cNvPr id="261" name="Teardrop 260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62" name="Straight Connector 261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Group 262"/>
              <p:cNvGrpSpPr/>
              <p:nvPr/>
            </p:nvGrpSpPr>
            <p:grpSpPr>
              <a:xfrm>
                <a:off x="6338088" y="577312"/>
                <a:ext cx="265361" cy="90758"/>
                <a:chOff x="8534400" y="3655010"/>
                <a:chExt cx="265361" cy="90758"/>
              </a:xfrm>
            </p:grpSpPr>
            <p:sp>
              <p:nvSpPr>
                <p:cNvPr id="264" name="Teardrop 263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65" name="Straight Connector 264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6" name="Group 265"/>
              <p:cNvGrpSpPr/>
              <p:nvPr/>
            </p:nvGrpSpPr>
            <p:grpSpPr>
              <a:xfrm rot="18912097">
                <a:off x="6251113" y="326351"/>
                <a:ext cx="265361" cy="90758"/>
                <a:chOff x="8534400" y="3655010"/>
                <a:chExt cx="265361" cy="90758"/>
              </a:xfrm>
            </p:grpSpPr>
            <p:sp>
              <p:nvSpPr>
                <p:cNvPr id="267" name="Teardrop 266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68" name="Straight Connector 267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71" name="Straight Connector 270"/>
            <p:cNvCxnSpPr/>
            <p:nvPr/>
          </p:nvCxnSpPr>
          <p:spPr>
            <a:xfrm>
              <a:off x="5257800" y="0"/>
              <a:ext cx="1107498" cy="685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>
              <a:off x="914400" y="3647245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>
              <a:off x="1066800" y="3647245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>
              <a:off x="1219200" y="3647245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1371600" y="3647245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>
              <a:off x="762000" y="3723445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>
              <a:off x="762000" y="3875845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>
              <a:off x="762000" y="4028245"/>
              <a:ext cx="762000" cy="6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762000" y="4180645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4" name="Group 493"/>
            <p:cNvGrpSpPr/>
            <p:nvPr/>
          </p:nvGrpSpPr>
          <p:grpSpPr>
            <a:xfrm>
              <a:off x="6076739" y="4660632"/>
              <a:ext cx="1282403" cy="1817791"/>
              <a:chOff x="6076739" y="4660632"/>
              <a:chExt cx="1282403" cy="1817791"/>
            </a:xfrm>
          </p:grpSpPr>
          <p:cxnSp>
            <p:nvCxnSpPr>
              <p:cNvPr id="286" name="Straight Connector 285"/>
              <p:cNvCxnSpPr/>
              <p:nvPr/>
            </p:nvCxnSpPr>
            <p:spPr>
              <a:xfrm rot="5400000">
                <a:off x="6686339" y="4689062"/>
                <a:ext cx="0" cy="457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 flipH="1">
                <a:off x="6375189" y="5572506"/>
                <a:ext cx="7135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 rot="5400000">
                <a:off x="6621144" y="5897257"/>
                <a:ext cx="0" cy="6316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9" name="Arc 288"/>
              <p:cNvSpPr/>
              <p:nvPr/>
            </p:nvSpPr>
            <p:spPr>
              <a:xfrm rot="5400000">
                <a:off x="6784549" y="5908624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0" name="Straight Connector 289"/>
              <p:cNvCxnSpPr/>
              <p:nvPr/>
            </p:nvCxnSpPr>
            <p:spPr>
              <a:xfrm rot="5400000">
                <a:off x="6593687" y="5565362"/>
                <a:ext cx="990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1" name="Teardrop 290"/>
              <p:cNvSpPr/>
              <p:nvPr/>
            </p:nvSpPr>
            <p:spPr>
              <a:xfrm rot="7946147">
                <a:off x="6804546" y="53169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Teardrop 291"/>
              <p:cNvSpPr/>
              <p:nvPr/>
            </p:nvSpPr>
            <p:spPr>
              <a:xfrm rot="19344170">
                <a:off x="6804546" y="573751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3" name="Straight Connector 292"/>
              <p:cNvCxnSpPr/>
              <p:nvPr/>
            </p:nvCxnSpPr>
            <p:spPr>
              <a:xfrm rot="5400000">
                <a:off x="6522186" y="549725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4" name="Teardrop 293"/>
              <p:cNvSpPr/>
              <p:nvPr/>
            </p:nvSpPr>
            <p:spPr>
              <a:xfrm rot="7946147">
                <a:off x="6546360" y="53169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Teardrop 294"/>
              <p:cNvSpPr/>
              <p:nvPr/>
            </p:nvSpPr>
            <p:spPr>
              <a:xfrm rot="19344170">
                <a:off x="6546360" y="573751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Teardrop 295"/>
              <p:cNvSpPr/>
              <p:nvPr/>
            </p:nvSpPr>
            <p:spPr>
              <a:xfrm rot="7946147">
                <a:off x="6324974" y="53169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Teardrop 296"/>
              <p:cNvSpPr/>
              <p:nvPr/>
            </p:nvSpPr>
            <p:spPr>
              <a:xfrm rot="19344170">
                <a:off x="6324974" y="573751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Arc 297"/>
              <p:cNvSpPr/>
              <p:nvPr/>
            </p:nvSpPr>
            <p:spPr>
              <a:xfrm>
                <a:off x="6783898" y="4918024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9" name="Straight Connector 298"/>
              <p:cNvCxnSpPr/>
              <p:nvPr/>
            </p:nvCxnSpPr>
            <p:spPr>
              <a:xfrm rot="5400000">
                <a:off x="6506844" y="4487919"/>
                <a:ext cx="0" cy="8602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/>
              <p:cNvCxnSpPr/>
              <p:nvPr/>
            </p:nvCxnSpPr>
            <p:spPr>
              <a:xfrm rot="5400000">
                <a:off x="6522186" y="564061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/>
              <p:cNvCxnSpPr/>
              <p:nvPr/>
            </p:nvCxnSpPr>
            <p:spPr>
              <a:xfrm rot="5400000">
                <a:off x="6779361" y="549725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 rot="5400000">
                <a:off x="6779361" y="564061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 rot="5400000">
                <a:off x="6299936" y="549725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 rot="5400000">
                <a:off x="6299936" y="564061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5" name="Teardrop 304"/>
              <p:cNvSpPr/>
              <p:nvPr/>
            </p:nvSpPr>
            <p:spPr>
              <a:xfrm rot="7946147">
                <a:off x="6676733" y="4666553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Teardrop 305"/>
              <p:cNvSpPr/>
              <p:nvPr/>
            </p:nvSpPr>
            <p:spPr>
              <a:xfrm rot="19344170">
                <a:off x="6676733" y="508707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7" name="Straight Connector 306"/>
              <p:cNvCxnSpPr/>
              <p:nvPr/>
            </p:nvCxnSpPr>
            <p:spPr>
              <a:xfrm rot="5400000">
                <a:off x="6394373" y="484680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8" name="Teardrop 307"/>
              <p:cNvSpPr/>
              <p:nvPr/>
            </p:nvSpPr>
            <p:spPr>
              <a:xfrm rot="7946147">
                <a:off x="6418547" y="4666553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Teardrop 308"/>
              <p:cNvSpPr/>
              <p:nvPr/>
            </p:nvSpPr>
            <p:spPr>
              <a:xfrm rot="19344170">
                <a:off x="6418547" y="508707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Teardrop 309"/>
              <p:cNvSpPr/>
              <p:nvPr/>
            </p:nvSpPr>
            <p:spPr>
              <a:xfrm rot="7946147">
                <a:off x="6197161" y="4666553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Teardrop 310"/>
              <p:cNvSpPr/>
              <p:nvPr/>
            </p:nvSpPr>
            <p:spPr>
              <a:xfrm rot="19344170">
                <a:off x="6197161" y="508707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2" name="Straight Connector 311"/>
              <p:cNvCxnSpPr/>
              <p:nvPr/>
            </p:nvCxnSpPr>
            <p:spPr>
              <a:xfrm rot="5400000">
                <a:off x="6394373" y="499017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/>
            </p:nvCxnSpPr>
            <p:spPr>
              <a:xfrm rot="5400000">
                <a:off x="6651548" y="484680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/>
              <p:cNvCxnSpPr/>
              <p:nvPr/>
            </p:nvCxnSpPr>
            <p:spPr>
              <a:xfrm rot="5400000">
                <a:off x="6651548" y="499017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 rot="5400000">
                <a:off x="6172123" y="484680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 rot="5400000">
                <a:off x="6172123" y="499017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7" name="Teardrop 316"/>
              <p:cNvSpPr/>
              <p:nvPr/>
            </p:nvSpPr>
            <p:spPr>
              <a:xfrm rot="7946147">
                <a:off x="6902971" y="465940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8" name="Straight Connector 317"/>
              <p:cNvCxnSpPr/>
              <p:nvPr/>
            </p:nvCxnSpPr>
            <p:spPr>
              <a:xfrm rot="5400000">
                <a:off x="6877786" y="483966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9" name="Teardrop 318"/>
              <p:cNvSpPr/>
              <p:nvPr/>
            </p:nvSpPr>
            <p:spPr>
              <a:xfrm rot="7946147">
                <a:off x="6676733" y="59646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Teardrop 319"/>
              <p:cNvSpPr/>
              <p:nvPr/>
            </p:nvSpPr>
            <p:spPr>
              <a:xfrm rot="19344170">
                <a:off x="6676733" y="638521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1" name="Straight Connector 320"/>
              <p:cNvCxnSpPr/>
              <p:nvPr/>
            </p:nvCxnSpPr>
            <p:spPr>
              <a:xfrm rot="5400000">
                <a:off x="6394373" y="614495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2" name="Teardrop 321"/>
              <p:cNvSpPr/>
              <p:nvPr/>
            </p:nvSpPr>
            <p:spPr>
              <a:xfrm rot="7946147">
                <a:off x="6418547" y="59646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Teardrop 322"/>
              <p:cNvSpPr/>
              <p:nvPr/>
            </p:nvSpPr>
            <p:spPr>
              <a:xfrm rot="19344170">
                <a:off x="6418547" y="638521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4" name="Straight Connector 323"/>
              <p:cNvCxnSpPr/>
              <p:nvPr/>
            </p:nvCxnSpPr>
            <p:spPr>
              <a:xfrm rot="5400000">
                <a:off x="6394373" y="628831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/>
              <p:cNvCxnSpPr/>
              <p:nvPr/>
            </p:nvCxnSpPr>
            <p:spPr>
              <a:xfrm rot="5400000">
                <a:off x="6651548" y="614495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/>
              <p:cNvCxnSpPr/>
              <p:nvPr/>
            </p:nvCxnSpPr>
            <p:spPr>
              <a:xfrm rot="5400000">
                <a:off x="6651548" y="628831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7" name="Group 326"/>
              <p:cNvGrpSpPr/>
              <p:nvPr/>
            </p:nvGrpSpPr>
            <p:grpSpPr>
              <a:xfrm rot="5400000">
                <a:off x="6815669" y="6300363"/>
                <a:ext cx="265361" cy="90758"/>
                <a:chOff x="8534400" y="3655010"/>
                <a:chExt cx="265361" cy="90758"/>
              </a:xfrm>
            </p:grpSpPr>
            <p:sp>
              <p:nvSpPr>
                <p:cNvPr id="349" name="Teardrop 348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50" name="Straight Connector 349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8" name="Group 327"/>
              <p:cNvGrpSpPr/>
              <p:nvPr/>
            </p:nvGrpSpPr>
            <p:grpSpPr>
              <a:xfrm rot="2880411">
                <a:off x="7002552" y="6224229"/>
                <a:ext cx="265361" cy="90758"/>
                <a:chOff x="8534400" y="3655010"/>
                <a:chExt cx="265361" cy="90758"/>
              </a:xfrm>
            </p:grpSpPr>
            <p:sp>
              <p:nvSpPr>
                <p:cNvPr id="347" name="Teardrop 346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8" name="Straight Connector 347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9" name="Group 328"/>
              <p:cNvGrpSpPr/>
              <p:nvPr/>
            </p:nvGrpSpPr>
            <p:grpSpPr>
              <a:xfrm>
                <a:off x="7088698" y="6046103"/>
                <a:ext cx="265361" cy="90758"/>
                <a:chOff x="8534400" y="3655010"/>
                <a:chExt cx="265361" cy="90758"/>
              </a:xfrm>
            </p:grpSpPr>
            <p:sp>
              <p:nvSpPr>
                <p:cNvPr id="345" name="Teardrop 344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6" name="Straight Connector 345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0" name="Group 329"/>
              <p:cNvGrpSpPr/>
              <p:nvPr/>
            </p:nvGrpSpPr>
            <p:grpSpPr>
              <a:xfrm>
                <a:off x="7093781" y="5817503"/>
                <a:ext cx="265361" cy="90758"/>
                <a:chOff x="8534400" y="3655010"/>
                <a:chExt cx="265361" cy="90758"/>
              </a:xfrm>
            </p:grpSpPr>
            <p:sp>
              <p:nvSpPr>
                <p:cNvPr id="343" name="Teardrop 342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4" name="Straight Connector 343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1" name="Group 330"/>
              <p:cNvGrpSpPr/>
              <p:nvPr/>
            </p:nvGrpSpPr>
            <p:grpSpPr>
              <a:xfrm>
                <a:off x="7093781" y="5532512"/>
                <a:ext cx="265361" cy="90758"/>
                <a:chOff x="8534400" y="3655010"/>
                <a:chExt cx="265361" cy="90758"/>
              </a:xfrm>
            </p:grpSpPr>
            <p:sp>
              <p:nvSpPr>
                <p:cNvPr id="341" name="Teardrop 340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2" name="Straight Connector 341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2" name="Group 331"/>
              <p:cNvGrpSpPr/>
              <p:nvPr/>
            </p:nvGrpSpPr>
            <p:grpSpPr>
              <a:xfrm>
                <a:off x="7093781" y="5331243"/>
                <a:ext cx="265361" cy="90758"/>
                <a:chOff x="8534400" y="3655010"/>
                <a:chExt cx="265361" cy="90758"/>
              </a:xfrm>
            </p:grpSpPr>
            <p:sp>
              <p:nvSpPr>
                <p:cNvPr id="339" name="Teardrop 338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0" name="Straight Connector 339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3" name="Group 332"/>
              <p:cNvGrpSpPr/>
              <p:nvPr/>
            </p:nvGrpSpPr>
            <p:grpSpPr>
              <a:xfrm>
                <a:off x="7093781" y="5070062"/>
                <a:ext cx="265361" cy="90758"/>
                <a:chOff x="8534400" y="3655010"/>
                <a:chExt cx="265361" cy="90758"/>
              </a:xfrm>
            </p:grpSpPr>
            <p:sp>
              <p:nvSpPr>
                <p:cNvPr id="337" name="Teardrop 336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38" name="Straight Connector 337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4" name="Group 333"/>
              <p:cNvGrpSpPr/>
              <p:nvPr/>
            </p:nvGrpSpPr>
            <p:grpSpPr>
              <a:xfrm rot="18912097">
                <a:off x="7006806" y="4819101"/>
                <a:ext cx="265361" cy="90758"/>
                <a:chOff x="8534400" y="3655010"/>
                <a:chExt cx="265361" cy="90758"/>
              </a:xfrm>
            </p:grpSpPr>
            <p:sp>
              <p:nvSpPr>
                <p:cNvPr id="335" name="Teardrop 334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36" name="Straight Connector 335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24" name="Straight Connector 423"/>
            <p:cNvCxnSpPr/>
            <p:nvPr/>
          </p:nvCxnSpPr>
          <p:spPr>
            <a:xfrm flipV="1">
              <a:off x="5628843" y="1617578"/>
              <a:ext cx="3515157" cy="5872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8" name="Group 427"/>
            <p:cNvGrpSpPr/>
            <p:nvPr/>
          </p:nvGrpSpPr>
          <p:grpSpPr>
            <a:xfrm rot="10800000">
              <a:off x="2796534" y="421023"/>
              <a:ext cx="1817791" cy="1282404"/>
              <a:chOff x="7017245" y="2222796"/>
              <a:chExt cx="1817791" cy="1282404"/>
            </a:xfrm>
          </p:grpSpPr>
          <p:cxnSp>
            <p:nvCxnSpPr>
              <p:cNvPr id="429" name="Straight Connector 428"/>
              <p:cNvCxnSpPr/>
              <p:nvPr/>
            </p:nvCxnSpPr>
            <p:spPr>
              <a:xfrm>
                <a:off x="7274275" y="2667000"/>
                <a:ext cx="0" cy="457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/>
              <p:cNvCxnSpPr/>
              <p:nvPr/>
            </p:nvCxnSpPr>
            <p:spPr>
              <a:xfrm>
                <a:off x="7929119" y="2493241"/>
                <a:ext cx="0" cy="7183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/>
              <p:cNvCxnSpPr/>
              <p:nvPr/>
            </p:nvCxnSpPr>
            <p:spPr>
              <a:xfrm>
                <a:off x="8569675" y="2644990"/>
                <a:ext cx="0" cy="6316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2" name="Arc 431"/>
              <p:cNvSpPr/>
              <p:nvPr/>
            </p:nvSpPr>
            <p:spPr>
              <a:xfrm>
                <a:off x="8264875" y="2492952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3" name="Straight Connector 432"/>
              <p:cNvCxnSpPr/>
              <p:nvPr/>
            </p:nvCxnSpPr>
            <p:spPr>
              <a:xfrm>
                <a:off x="7426675" y="2492952"/>
                <a:ext cx="990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4" name="Teardrop 433"/>
              <p:cNvSpPr/>
              <p:nvPr/>
            </p:nvSpPr>
            <p:spPr>
              <a:xfrm rot="2546147">
                <a:off x="7674833" y="2685412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Teardrop 434"/>
              <p:cNvSpPr/>
              <p:nvPr/>
            </p:nvSpPr>
            <p:spPr>
              <a:xfrm rot="13944170">
                <a:off x="8095355" y="2685412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6" name="Straight Connector 435"/>
              <p:cNvCxnSpPr/>
              <p:nvPr/>
            </p:nvCxnSpPr>
            <p:spPr>
              <a:xfrm>
                <a:off x="7778614" y="29845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7" name="Teardrop 436"/>
              <p:cNvSpPr/>
              <p:nvPr/>
            </p:nvSpPr>
            <p:spPr>
              <a:xfrm rot="2546147">
                <a:off x="7674833" y="2943598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Teardrop 437"/>
              <p:cNvSpPr/>
              <p:nvPr/>
            </p:nvSpPr>
            <p:spPr>
              <a:xfrm rot="13944170">
                <a:off x="8095355" y="2943598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Teardrop 438"/>
              <p:cNvSpPr/>
              <p:nvPr/>
            </p:nvSpPr>
            <p:spPr>
              <a:xfrm rot="2546147">
                <a:off x="7674833" y="3164984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Teardrop 439"/>
              <p:cNvSpPr/>
              <p:nvPr/>
            </p:nvSpPr>
            <p:spPr>
              <a:xfrm rot="13944170">
                <a:off x="8095355" y="3164984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Arc 440"/>
              <p:cNvSpPr/>
              <p:nvPr/>
            </p:nvSpPr>
            <p:spPr>
              <a:xfrm rot="16200000">
                <a:off x="7274275" y="2493603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2" name="Straight Connector 441"/>
              <p:cNvCxnSpPr/>
              <p:nvPr/>
            </p:nvCxnSpPr>
            <p:spPr>
              <a:xfrm>
                <a:off x="7274638" y="2644990"/>
                <a:ext cx="0" cy="8602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/>
              <p:cNvCxnSpPr/>
              <p:nvPr/>
            </p:nvCxnSpPr>
            <p:spPr>
              <a:xfrm>
                <a:off x="7921975" y="29845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/>
              <p:cNvCxnSpPr/>
              <p:nvPr/>
            </p:nvCxnSpPr>
            <p:spPr>
              <a:xfrm>
                <a:off x="7778614" y="272732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/>
              <p:cNvCxnSpPr/>
              <p:nvPr/>
            </p:nvCxnSpPr>
            <p:spPr>
              <a:xfrm>
                <a:off x="7921975" y="272732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Straight Connector 445"/>
              <p:cNvCxnSpPr/>
              <p:nvPr/>
            </p:nvCxnSpPr>
            <p:spPr>
              <a:xfrm>
                <a:off x="7778614" y="320675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/>
              <p:cNvCxnSpPr/>
              <p:nvPr/>
            </p:nvCxnSpPr>
            <p:spPr>
              <a:xfrm>
                <a:off x="7921975" y="320675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8" name="Teardrop 447"/>
              <p:cNvSpPr/>
              <p:nvPr/>
            </p:nvSpPr>
            <p:spPr>
              <a:xfrm rot="2546147">
                <a:off x="7024389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Teardrop 448"/>
              <p:cNvSpPr/>
              <p:nvPr/>
            </p:nvSpPr>
            <p:spPr>
              <a:xfrm rot="13944170">
                <a:off x="7444911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0" name="Straight Connector 449"/>
              <p:cNvCxnSpPr/>
              <p:nvPr/>
            </p:nvCxnSpPr>
            <p:spPr>
              <a:xfrm>
                <a:off x="7128170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1" name="Teardrop 450"/>
              <p:cNvSpPr/>
              <p:nvPr/>
            </p:nvSpPr>
            <p:spPr>
              <a:xfrm rot="2546147">
                <a:off x="7024389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Teardrop 451"/>
              <p:cNvSpPr/>
              <p:nvPr/>
            </p:nvSpPr>
            <p:spPr>
              <a:xfrm rot="13944170">
                <a:off x="7444911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Teardrop 452"/>
              <p:cNvSpPr/>
              <p:nvPr/>
            </p:nvSpPr>
            <p:spPr>
              <a:xfrm rot="2546147">
                <a:off x="7024389" y="32927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Teardrop 453"/>
              <p:cNvSpPr/>
              <p:nvPr/>
            </p:nvSpPr>
            <p:spPr>
              <a:xfrm rot="13944170">
                <a:off x="7444911" y="32927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5" name="Straight Connector 454"/>
              <p:cNvCxnSpPr/>
              <p:nvPr/>
            </p:nvCxnSpPr>
            <p:spPr>
              <a:xfrm>
                <a:off x="7271531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/>
              <p:cNvCxnSpPr/>
              <p:nvPr/>
            </p:nvCxnSpPr>
            <p:spPr>
              <a:xfrm>
                <a:off x="7128170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/>
              <p:cNvCxnSpPr/>
              <p:nvPr/>
            </p:nvCxnSpPr>
            <p:spPr>
              <a:xfrm>
                <a:off x="7271531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/>
              <p:cNvCxnSpPr/>
              <p:nvPr/>
            </p:nvCxnSpPr>
            <p:spPr>
              <a:xfrm>
                <a:off x="7128170" y="333456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/>
              <p:cNvCxnSpPr/>
              <p:nvPr/>
            </p:nvCxnSpPr>
            <p:spPr>
              <a:xfrm>
                <a:off x="7271531" y="333456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0" name="Teardrop 459"/>
              <p:cNvSpPr/>
              <p:nvPr/>
            </p:nvSpPr>
            <p:spPr>
              <a:xfrm rot="2546147">
                <a:off x="7017245" y="25869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1" name="Straight Connector 460"/>
              <p:cNvCxnSpPr/>
              <p:nvPr/>
            </p:nvCxnSpPr>
            <p:spPr>
              <a:xfrm>
                <a:off x="7121026" y="26289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2" name="Teardrop 461"/>
              <p:cNvSpPr/>
              <p:nvPr/>
            </p:nvSpPr>
            <p:spPr>
              <a:xfrm rot="2546147">
                <a:off x="8322533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Teardrop 462"/>
              <p:cNvSpPr/>
              <p:nvPr/>
            </p:nvSpPr>
            <p:spPr>
              <a:xfrm rot="13944170">
                <a:off x="8743055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4" name="Straight Connector 463"/>
              <p:cNvCxnSpPr/>
              <p:nvPr/>
            </p:nvCxnSpPr>
            <p:spPr>
              <a:xfrm>
                <a:off x="8426314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5" name="Teardrop 464"/>
              <p:cNvSpPr/>
              <p:nvPr/>
            </p:nvSpPr>
            <p:spPr>
              <a:xfrm rot="2546147">
                <a:off x="8322533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Teardrop 465"/>
              <p:cNvSpPr/>
              <p:nvPr/>
            </p:nvSpPr>
            <p:spPr>
              <a:xfrm rot="13944170">
                <a:off x="8743055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7" name="Straight Connector 466"/>
              <p:cNvCxnSpPr/>
              <p:nvPr/>
            </p:nvCxnSpPr>
            <p:spPr>
              <a:xfrm>
                <a:off x="8569675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8" name="Straight Connector 467"/>
              <p:cNvCxnSpPr/>
              <p:nvPr/>
            </p:nvCxnSpPr>
            <p:spPr>
              <a:xfrm>
                <a:off x="8426314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Straight Connector 468"/>
              <p:cNvCxnSpPr/>
              <p:nvPr/>
            </p:nvCxnSpPr>
            <p:spPr>
              <a:xfrm>
                <a:off x="8569675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0" name="Group 469"/>
              <p:cNvGrpSpPr/>
              <p:nvPr/>
            </p:nvGrpSpPr>
            <p:grpSpPr>
              <a:xfrm>
                <a:off x="8569675" y="2588210"/>
                <a:ext cx="265361" cy="90758"/>
                <a:chOff x="8534400" y="3655010"/>
                <a:chExt cx="265361" cy="90758"/>
              </a:xfrm>
            </p:grpSpPr>
            <p:sp>
              <p:nvSpPr>
                <p:cNvPr id="492" name="Teardrop 491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3" name="Straight Connector 492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1" name="Group 470"/>
              <p:cNvGrpSpPr/>
              <p:nvPr/>
            </p:nvGrpSpPr>
            <p:grpSpPr>
              <a:xfrm rot="19080411">
                <a:off x="8493541" y="2401327"/>
                <a:ext cx="265361" cy="90758"/>
                <a:chOff x="8534400" y="3655010"/>
                <a:chExt cx="265361" cy="90758"/>
              </a:xfrm>
            </p:grpSpPr>
            <p:sp>
              <p:nvSpPr>
                <p:cNvPr id="490" name="Teardrop 489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1" name="Straight Connector 490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2" name="Group 471"/>
              <p:cNvGrpSpPr/>
              <p:nvPr/>
            </p:nvGrpSpPr>
            <p:grpSpPr>
              <a:xfrm rot="16200000">
                <a:off x="8315415" y="2315181"/>
                <a:ext cx="265361" cy="90758"/>
                <a:chOff x="8534400" y="3655010"/>
                <a:chExt cx="265361" cy="90758"/>
              </a:xfrm>
            </p:grpSpPr>
            <p:sp>
              <p:nvSpPr>
                <p:cNvPr id="488" name="Teardrop 487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9" name="Straight Connector 488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3" name="Group 472"/>
              <p:cNvGrpSpPr/>
              <p:nvPr/>
            </p:nvGrpSpPr>
            <p:grpSpPr>
              <a:xfrm rot="16200000">
                <a:off x="8086815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486" name="Teardrop 485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7" name="Straight Connector 486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4" name="Group 473"/>
              <p:cNvGrpSpPr/>
              <p:nvPr/>
            </p:nvGrpSpPr>
            <p:grpSpPr>
              <a:xfrm rot="16200000">
                <a:off x="7801824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484" name="Teardrop 483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5" name="Straight Connector 484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5" name="Group 474"/>
              <p:cNvGrpSpPr/>
              <p:nvPr/>
            </p:nvGrpSpPr>
            <p:grpSpPr>
              <a:xfrm rot="16200000">
                <a:off x="7600555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482" name="Teardrop 481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3" name="Straight Connector 482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6" name="Group 475"/>
              <p:cNvGrpSpPr/>
              <p:nvPr/>
            </p:nvGrpSpPr>
            <p:grpSpPr>
              <a:xfrm rot="16200000">
                <a:off x="7339374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480" name="Teardrop 479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1" name="Straight Connector 480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7" name="Group 476"/>
              <p:cNvGrpSpPr/>
              <p:nvPr/>
            </p:nvGrpSpPr>
            <p:grpSpPr>
              <a:xfrm rot="13512097">
                <a:off x="7088413" y="2397073"/>
                <a:ext cx="265361" cy="90758"/>
                <a:chOff x="8534400" y="3655010"/>
                <a:chExt cx="265361" cy="90758"/>
              </a:xfrm>
            </p:grpSpPr>
            <p:sp>
              <p:nvSpPr>
                <p:cNvPr id="478" name="Teardrop 477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79" name="Straight Connector 478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14" name="Straight Connector 513"/>
            <p:cNvCxnSpPr/>
            <p:nvPr/>
          </p:nvCxnSpPr>
          <p:spPr>
            <a:xfrm flipV="1">
              <a:off x="3054751" y="271663"/>
              <a:ext cx="2264525" cy="3782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/>
            <p:cNvCxnSpPr/>
            <p:nvPr/>
          </p:nvCxnSpPr>
          <p:spPr>
            <a:xfrm>
              <a:off x="1905000" y="2971800"/>
              <a:ext cx="38461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4" name="Content Placeholder 2"/>
          <p:cNvSpPr txBox="1">
            <a:spLocks/>
          </p:cNvSpPr>
          <p:nvPr/>
        </p:nvSpPr>
        <p:spPr>
          <a:xfrm>
            <a:off x="56529" y="47076"/>
            <a:ext cx="2610471" cy="448682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1200"/>
              </a:spcAft>
              <a:buFont typeface="Arial" pitchFamily="34" charset="0"/>
              <a:buNone/>
            </a:pPr>
            <a:r>
              <a:rPr lang="en-US" sz="1900" dirty="0" smtClean="0"/>
              <a:t>Analysis of </a:t>
            </a:r>
            <a:r>
              <a:rPr lang="en-US" sz="1900" dirty="0" smtClean="0">
                <a:solidFill>
                  <a:schemeClr val="bg2">
                    <a:lumMod val="50000"/>
                  </a:schemeClr>
                </a:solidFill>
              </a:rPr>
              <a:t>greenfield</a:t>
            </a:r>
            <a:r>
              <a:rPr lang="en-US" sz="1900" dirty="0" smtClean="0"/>
              <a:t> development using LOS</a:t>
            </a:r>
            <a:endParaRPr lang="en-US" sz="1900" dirty="0"/>
          </a:p>
          <a:p>
            <a:pPr marL="0" lvl="1" indent="0">
              <a:spcAft>
                <a:spcPts val="1200"/>
              </a:spcAft>
              <a:buNone/>
            </a:pPr>
            <a:r>
              <a:rPr lang="en-US" sz="1900" dirty="0">
                <a:solidFill>
                  <a:schemeClr val="bg2">
                    <a:lumMod val="50000"/>
                  </a:schemeClr>
                </a:solidFill>
              </a:rPr>
              <a:t>Typically three to four times the vehicle travel loaded onto the network relative to infill development</a:t>
            </a:r>
          </a:p>
          <a:p>
            <a:pPr marL="0" lvl="1" indent="0">
              <a:spcAft>
                <a:spcPts val="1200"/>
              </a:spcAft>
              <a:buFont typeface="Arial" pitchFamily="34" charset="0"/>
              <a:buNone/>
            </a:pPr>
            <a:r>
              <a:rPr lang="en-US" sz="1900" dirty="0" smtClean="0">
                <a:solidFill>
                  <a:schemeClr val="accent6">
                    <a:lumMod val="75000"/>
                  </a:schemeClr>
                </a:solidFill>
              </a:rPr>
              <a:t>…but relatively few </a:t>
            </a:r>
            <a:br>
              <a:rPr lang="en-US" sz="19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900" dirty="0" smtClean="0">
                <a:solidFill>
                  <a:schemeClr val="accent6">
                    <a:lumMod val="75000"/>
                  </a:schemeClr>
                </a:solidFill>
              </a:rPr>
              <a:t>LOS impacts</a:t>
            </a:r>
          </a:p>
          <a:p>
            <a:pPr marL="0" lvl="1" indent="0">
              <a:buFont typeface="Arial" pitchFamily="34" charset="0"/>
              <a:buNone/>
            </a:pPr>
            <a:endParaRPr lang="en-US" sz="19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lvl="1" indent="0">
              <a:buFont typeface="Arial" pitchFamily="34" charset="0"/>
              <a:buNone/>
            </a:pPr>
            <a:endParaRPr lang="en-US" sz="1900" dirty="0">
              <a:solidFill>
                <a:schemeClr val="accent3">
                  <a:lumMod val="75000"/>
                </a:schemeClr>
              </a:solidFill>
            </a:endParaRPr>
          </a:p>
          <a:p>
            <a:pPr marL="0" lvl="1" indent="0">
              <a:buFont typeface="Arial" pitchFamily="34" charset="0"/>
              <a:buNone/>
            </a:pPr>
            <a:endParaRPr lang="en-US" sz="19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560" name="Group 559"/>
          <p:cNvGrpSpPr/>
          <p:nvPr/>
        </p:nvGrpSpPr>
        <p:grpSpPr>
          <a:xfrm>
            <a:off x="7097609" y="622596"/>
            <a:ext cx="1817791" cy="1282404"/>
            <a:chOff x="7017245" y="2222796"/>
            <a:chExt cx="1817791" cy="1282404"/>
          </a:xfrm>
        </p:grpSpPr>
        <p:cxnSp>
          <p:nvCxnSpPr>
            <p:cNvPr id="561" name="Straight Connector 560"/>
            <p:cNvCxnSpPr/>
            <p:nvPr/>
          </p:nvCxnSpPr>
          <p:spPr>
            <a:xfrm>
              <a:off x="7274275" y="2667000"/>
              <a:ext cx="0" cy="457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2" name="Straight Connector 561"/>
            <p:cNvCxnSpPr/>
            <p:nvPr/>
          </p:nvCxnSpPr>
          <p:spPr>
            <a:xfrm>
              <a:off x="7929119" y="2493241"/>
              <a:ext cx="0" cy="718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Straight Connector 562"/>
            <p:cNvCxnSpPr/>
            <p:nvPr/>
          </p:nvCxnSpPr>
          <p:spPr>
            <a:xfrm>
              <a:off x="8569675" y="2644990"/>
              <a:ext cx="0" cy="6316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4" name="Arc 563"/>
            <p:cNvSpPr/>
            <p:nvPr/>
          </p:nvSpPr>
          <p:spPr>
            <a:xfrm>
              <a:off x="8264875" y="2492952"/>
              <a:ext cx="304800" cy="304076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5" name="Straight Connector 564"/>
            <p:cNvCxnSpPr/>
            <p:nvPr/>
          </p:nvCxnSpPr>
          <p:spPr>
            <a:xfrm>
              <a:off x="7426675" y="2492952"/>
              <a:ext cx="990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6" name="Teardrop 565"/>
            <p:cNvSpPr/>
            <p:nvPr/>
          </p:nvSpPr>
          <p:spPr>
            <a:xfrm rot="2546147">
              <a:off x="7674833" y="2685412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Teardrop 566"/>
            <p:cNvSpPr/>
            <p:nvPr/>
          </p:nvSpPr>
          <p:spPr>
            <a:xfrm rot="13944170">
              <a:off x="8095355" y="2685412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8" name="Straight Connector 567"/>
            <p:cNvCxnSpPr/>
            <p:nvPr/>
          </p:nvCxnSpPr>
          <p:spPr>
            <a:xfrm>
              <a:off x="7778614" y="2984500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9" name="Teardrop 568"/>
            <p:cNvSpPr/>
            <p:nvPr/>
          </p:nvSpPr>
          <p:spPr>
            <a:xfrm rot="2546147">
              <a:off x="7674833" y="2943598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Teardrop 569"/>
            <p:cNvSpPr/>
            <p:nvPr/>
          </p:nvSpPr>
          <p:spPr>
            <a:xfrm rot="13944170">
              <a:off x="8095355" y="2943598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Teardrop 570"/>
            <p:cNvSpPr/>
            <p:nvPr/>
          </p:nvSpPr>
          <p:spPr>
            <a:xfrm rot="2546147">
              <a:off x="7674833" y="3164984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Teardrop 571"/>
            <p:cNvSpPr/>
            <p:nvPr/>
          </p:nvSpPr>
          <p:spPr>
            <a:xfrm rot="13944170">
              <a:off x="8095355" y="3164984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Arc 572"/>
            <p:cNvSpPr/>
            <p:nvPr/>
          </p:nvSpPr>
          <p:spPr>
            <a:xfrm rot="16200000">
              <a:off x="7274275" y="2493603"/>
              <a:ext cx="304800" cy="304076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4" name="Straight Connector 573"/>
            <p:cNvCxnSpPr/>
            <p:nvPr/>
          </p:nvCxnSpPr>
          <p:spPr>
            <a:xfrm>
              <a:off x="7274637" y="2644990"/>
              <a:ext cx="0" cy="8602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Straight Connector 574"/>
            <p:cNvCxnSpPr/>
            <p:nvPr/>
          </p:nvCxnSpPr>
          <p:spPr>
            <a:xfrm>
              <a:off x="7921975" y="2984500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Straight Connector 575"/>
            <p:cNvCxnSpPr/>
            <p:nvPr/>
          </p:nvCxnSpPr>
          <p:spPr>
            <a:xfrm>
              <a:off x="7778614" y="2727325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Straight Connector 576"/>
            <p:cNvCxnSpPr/>
            <p:nvPr/>
          </p:nvCxnSpPr>
          <p:spPr>
            <a:xfrm>
              <a:off x="7921975" y="2727325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>
            <a:xfrm>
              <a:off x="7778614" y="3206750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9" name="Straight Connector 578"/>
            <p:cNvCxnSpPr/>
            <p:nvPr/>
          </p:nvCxnSpPr>
          <p:spPr>
            <a:xfrm>
              <a:off x="7921975" y="3206750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0" name="Teardrop 579"/>
            <p:cNvSpPr/>
            <p:nvPr/>
          </p:nvSpPr>
          <p:spPr>
            <a:xfrm rot="2546147">
              <a:off x="7024389" y="2813225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Teardrop 580"/>
            <p:cNvSpPr/>
            <p:nvPr/>
          </p:nvSpPr>
          <p:spPr>
            <a:xfrm rot="13944170">
              <a:off x="7444911" y="2813225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2" name="Straight Connector 581"/>
            <p:cNvCxnSpPr/>
            <p:nvPr/>
          </p:nvCxnSpPr>
          <p:spPr>
            <a:xfrm>
              <a:off x="7128170" y="3112313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3" name="Teardrop 582"/>
            <p:cNvSpPr/>
            <p:nvPr/>
          </p:nvSpPr>
          <p:spPr>
            <a:xfrm rot="2546147">
              <a:off x="7024389" y="3071411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Teardrop 583"/>
            <p:cNvSpPr/>
            <p:nvPr/>
          </p:nvSpPr>
          <p:spPr>
            <a:xfrm rot="13944170">
              <a:off x="7444911" y="3071411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Teardrop 584"/>
            <p:cNvSpPr/>
            <p:nvPr/>
          </p:nvSpPr>
          <p:spPr>
            <a:xfrm rot="2546147">
              <a:off x="7024389" y="3292797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Teardrop 585"/>
            <p:cNvSpPr/>
            <p:nvPr/>
          </p:nvSpPr>
          <p:spPr>
            <a:xfrm rot="13944170">
              <a:off x="7444911" y="3292797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7" name="Straight Connector 586"/>
            <p:cNvCxnSpPr/>
            <p:nvPr/>
          </p:nvCxnSpPr>
          <p:spPr>
            <a:xfrm>
              <a:off x="7271531" y="3112313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8" name="Straight Connector 587"/>
            <p:cNvCxnSpPr/>
            <p:nvPr/>
          </p:nvCxnSpPr>
          <p:spPr>
            <a:xfrm>
              <a:off x="7128170" y="2855138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9" name="Straight Connector 588"/>
            <p:cNvCxnSpPr/>
            <p:nvPr/>
          </p:nvCxnSpPr>
          <p:spPr>
            <a:xfrm>
              <a:off x="7271531" y="2855138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0" name="Straight Connector 589"/>
            <p:cNvCxnSpPr/>
            <p:nvPr/>
          </p:nvCxnSpPr>
          <p:spPr>
            <a:xfrm>
              <a:off x="7128170" y="3334563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1" name="Straight Connector 590"/>
            <p:cNvCxnSpPr/>
            <p:nvPr/>
          </p:nvCxnSpPr>
          <p:spPr>
            <a:xfrm>
              <a:off x="7271531" y="3334563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2" name="Teardrop 591"/>
            <p:cNvSpPr/>
            <p:nvPr/>
          </p:nvSpPr>
          <p:spPr>
            <a:xfrm rot="2546147">
              <a:off x="7017245" y="2586987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3" name="Straight Connector 592"/>
            <p:cNvCxnSpPr/>
            <p:nvPr/>
          </p:nvCxnSpPr>
          <p:spPr>
            <a:xfrm>
              <a:off x="7121026" y="2628900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4" name="Teardrop 593"/>
            <p:cNvSpPr/>
            <p:nvPr/>
          </p:nvSpPr>
          <p:spPr>
            <a:xfrm rot="2546147">
              <a:off x="8322533" y="2813225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Teardrop 594"/>
            <p:cNvSpPr/>
            <p:nvPr/>
          </p:nvSpPr>
          <p:spPr>
            <a:xfrm rot="13944170">
              <a:off x="8743055" y="2813225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6" name="Straight Connector 595"/>
            <p:cNvCxnSpPr/>
            <p:nvPr/>
          </p:nvCxnSpPr>
          <p:spPr>
            <a:xfrm>
              <a:off x="8426314" y="3112313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7" name="Teardrop 596"/>
            <p:cNvSpPr/>
            <p:nvPr/>
          </p:nvSpPr>
          <p:spPr>
            <a:xfrm rot="2546147">
              <a:off x="8322533" y="3071411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Teardrop 597"/>
            <p:cNvSpPr/>
            <p:nvPr/>
          </p:nvSpPr>
          <p:spPr>
            <a:xfrm rot="13944170">
              <a:off x="8743055" y="3071411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9" name="Straight Connector 598"/>
            <p:cNvCxnSpPr/>
            <p:nvPr/>
          </p:nvCxnSpPr>
          <p:spPr>
            <a:xfrm>
              <a:off x="8569675" y="3112313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0" name="Straight Connector 599"/>
            <p:cNvCxnSpPr/>
            <p:nvPr/>
          </p:nvCxnSpPr>
          <p:spPr>
            <a:xfrm>
              <a:off x="8426314" y="2855138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1" name="Straight Connector 600"/>
            <p:cNvCxnSpPr/>
            <p:nvPr/>
          </p:nvCxnSpPr>
          <p:spPr>
            <a:xfrm>
              <a:off x="8569675" y="2855138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2" name="Group 601"/>
            <p:cNvGrpSpPr/>
            <p:nvPr/>
          </p:nvGrpSpPr>
          <p:grpSpPr>
            <a:xfrm>
              <a:off x="8569675" y="2588210"/>
              <a:ext cx="265361" cy="90758"/>
              <a:chOff x="8534400" y="3655010"/>
              <a:chExt cx="265361" cy="90758"/>
            </a:xfrm>
          </p:grpSpPr>
          <p:sp>
            <p:nvSpPr>
              <p:cNvPr id="624" name="Teardrop 623"/>
              <p:cNvSpPr/>
              <p:nvPr/>
            </p:nvSpPr>
            <p:spPr>
              <a:xfrm rot="13944170">
                <a:off x="8707780" y="36537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25" name="Straight Connector 624"/>
              <p:cNvCxnSpPr/>
              <p:nvPr/>
            </p:nvCxnSpPr>
            <p:spPr>
              <a:xfrm>
                <a:off x="8534400" y="36957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3" name="Group 602"/>
            <p:cNvGrpSpPr/>
            <p:nvPr/>
          </p:nvGrpSpPr>
          <p:grpSpPr>
            <a:xfrm rot="19080411">
              <a:off x="8493541" y="2401327"/>
              <a:ext cx="265361" cy="90758"/>
              <a:chOff x="8534400" y="3655010"/>
              <a:chExt cx="265361" cy="90758"/>
            </a:xfrm>
          </p:grpSpPr>
          <p:sp>
            <p:nvSpPr>
              <p:cNvPr id="622" name="Teardrop 621"/>
              <p:cNvSpPr/>
              <p:nvPr/>
            </p:nvSpPr>
            <p:spPr>
              <a:xfrm rot="13944170">
                <a:off x="8707780" y="36537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23" name="Straight Connector 622"/>
              <p:cNvCxnSpPr/>
              <p:nvPr/>
            </p:nvCxnSpPr>
            <p:spPr>
              <a:xfrm>
                <a:off x="8534400" y="36957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4" name="Group 603"/>
            <p:cNvGrpSpPr/>
            <p:nvPr/>
          </p:nvGrpSpPr>
          <p:grpSpPr>
            <a:xfrm rot="16200000">
              <a:off x="8315415" y="2315181"/>
              <a:ext cx="265361" cy="90758"/>
              <a:chOff x="8534400" y="3655010"/>
              <a:chExt cx="265361" cy="90758"/>
            </a:xfrm>
          </p:grpSpPr>
          <p:sp>
            <p:nvSpPr>
              <p:cNvPr id="620" name="Teardrop 619"/>
              <p:cNvSpPr/>
              <p:nvPr/>
            </p:nvSpPr>
            <p:spPr>
              <a:xfrm rot="13944170">
                <a:off x="8707780" y="36537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21" name="Straight Connector 620"/>
              <p:cNvCxnSpPr/>
              <p:nvPr/>
            </p:nvCxnSpPr>
            <p:spPr>
              <a:xfrm>
                <a:off x="8534400" y="36957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5" name="Group 604"/>
            <p:cNvGrpSpPr/>
            <p:nvPr/>
          </p:nvGrpSpPr>
          <p:grpSpPr>
            <a:xfrm rot="16200000">
              <a:off x="8086815" y="2310098"/>
              <a:ext cx="265361" cy="90758"/>
              <a:chOff x="8534400" y="3655010"/>
              <a:chExt cx="265361" cy="90758"/>
            </a:xfrm>
          </p:grpSpPr>
          <p:sp>
            <p:nvSpPr>
              <p:cNvPr id="618" name="Teardrop 617"/>
              <p:cNvSpPr/>
              <p:nvPr/>
            </p:nvSpPr>
            <p:spPr>
              <a:xfrm rot="13944170">
                <a:off x="8707780" y="36537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9" name="Straight Connector 618"/>
              <p:cNvCxnSpPr/>
              <p:nvPr/>
            </p:nvCxnSpPr>
            <p:spPr>
              <a:xfrm>
                <a:off x="8534400" y="36957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6" name="Group 605"/>
            <p:cNvGrpSpPr/>
            <p:nvPr/>
          </p:nvGrpSpPr>
          <p:grpSpPr>
            <a:xfrm rot="16200000">
              <a:off x="7801824" y="2310098"/>
              <a:ext cx="265361" cy="90758"/>
              <a:chOff x="8534400" y="3655010"/>
              <a:chExt cx="265361" cy="90758"/>
            </a:xfrm>
          </p:grpSpPr>
          <p:sp>
            <p:nvSpPr>
              <p:cNvPr id="616" name="Teardrop 615"/>
              <p:cNvSpPr/>
              <p:nvPr/>
            </p:nvSpPr>
            <p:spPr>
              <a:xfrm rot="13944170">
                <a:off x="8707780" y="36537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7" name="Straight Connector 616"/>
              <p:cNvCxnSpPr/>
              <p:nvPr/>
            </p:nvCxnSpPr>
            <p:spPr>
              <a:xfrm>
                <a:off x="8534400" y="36957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7" name="Group 606"/>
            <p:cNvGrpSpPr/>
            <p:nvPr/>
          </p:nvGrpSpPr>
          <p:grpSpPr>
            <a:xfrm rot="16200000">
              <a:off x="7600555" y="2310098"/>
              <a:ext cx="265361" cy="90758"/>
              <a:chOff x="8534400" y="3655010"/>
              <a:chExt cx="265361" cy="90758"/>
            </a:xfrm>
          </p:grpSpPr>
          <p:sp>
            <p:nvSpPr>
              <p:cNvPr id="614" name="Teardrop 613"/>
              <p:cNvSpPr/>
              <p:nvPr/>
            </p:nvSpPr>
            <p:spPr>
              <a:xfrm rot="13944170">
                <a:off x="8707780" y="36537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5" name="Straight Connector 614"/>
              <p:cNvCxnSpPr/>
              <p:nvPr/>
            </p:nvCxnSpPr>
            <p:spPr>
              <a:xfrm>
                <a:off x="8534400" y="36957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8" name="Group 607"/>
            <p:cNvGrpSpPr/>
            <p:nvPr/>
          </p:nvGrpSpPr>
          <p:grpSpPr>
            <a:xfrm rot="16200000">
              <a:off x="7339374" y="2310098"/>
              <a:ext cx="265361" cy="90758"/>
              <a:chOff x="8534400" y="3655010"/>
              <a:chExt cx="265361" cy="90758"/>
            </a:xfrm>
          </p:grpSpPr>
          <p:sp>
            <p:nvSpPr>
              <p:cNvPr id="612" name="Teardrop 611"/>
              <p:cNvSpPr/>
              <p:nvPr/>
            </p:nvSpPr>
            <p:spPr>
              <a:xfrm rot="13944170">
                <a:off x="8707780" y="36537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3" name="Straight Connector 612"/>
              <p:cNvCxnSpPr/>
              <p:nvPr/>
            </p:nvCxnSpPr>
            <p:spPr>
              <a:xfrm>
                <a:off x="8534400" y="36957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9" name="Group 608"/>
            <p:cNvGrpSpPr/>
            <p:nvPr/>
          </p:nvGrpSpPr>
          <p:grpSpPr>
            <a:xfrm rot="13512097">
              <a:off x="7088413" y="2397073"/>
              <a:ext cx="265361" cy="90758"/>
              <a:chOff x="8534400" y="3655010"/>
              <a:chExt cx="265361" cy="90758"/>
            </a:xfrm>
          </p:grpSpPr>
          <p:sp>
            <p:nvSpPr>
              <p:cNvPr id="610" name="Teardrop 609"/>
              <p:cNvSpPr/>
              <p:nvPr/>
            </p:nvSpPr>
            <p:spPr>
              <a:xfrm rot="13944170">
                <a:off x="8707780" y="36537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1" name="Straight Connector 610"/>
              <p:cNvCxnSpPr/>
              <p:nvPr/>
            </p:nvCxnSpPr>
            <p:spPr>
              <a:xfrm>
                <a:off x="8534400" y="36957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26" name="Group 39"/>
          <p:cNvGrpSpPr/>
          <p:nvPr/>
        </p:nvGrpSpPr>
        <p:grpSpPr>
          <a:xfrm>
            <a:off x="914400" y="-6927"/>
            <a:ext cx="8229600" cy="6864927"/>
            <a:chOff x="914400" y="0"/>
            <a:chExt cx="8229600" cy="6864927"/>
          </a:xfrm>
        </p:grpSpPr>
        <p:cxnSp>
          <p:nvCxnSpPr>
            <p:cNvPr id="627" name="Straight Connector 626"/>
            <p:cNvCxnSpPr/>
            <p:nvPr/>
          </p:nvCxnSpPr>
          <p:spPr>
            <a:xfrm flipH="1">
              <a:off x="3429000" y="2937816"/>
              <a:ext cx="5803" cy="2860311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8" name="Straight Connector 627"/>
            <p:cNvCxnSpPr/>
            <p:nvPr/>
          </p:nvCxnSpPr>
          <p:spPr>
            <a:xfrm>
              <a:off x="914400" y="3733800"/>
              <a:ext cx="4951051" cy="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9" name="Straight Connector 628"/>
            <p:cNvCxnSpPr/>
            <p:nvPr/>
          </p:nvCxnSpPr>
          <p:spPr>
            <a:xfrm>
              <a:off x="5619750" y="2209800"/>
              <a:ext cx="750505" cy="4655127"/>
            </a:xfrm>
            <a:prstGeom prst="line">
              <a:avLst/>
            </a:prstGeom>
            <a:ln w="5715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0" name="Straight Connector 629"/>
            <p:cNvCxnSpPr/>
            <p:nvPr/>
          </p:nvCxnSpPr>
          <p:spPr>
            <a:xfrm flipH="1">
              <a:off x="5571784" y="1637787"/>
              <a:ext cx="3572216" cy="580780"/>
            </a:xfrm>
            <a:prstGeom prst="line">
              <a:avLst/>
            </a:prstGeom>
            <a:ln w="5715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1" name="Straight Connector 630"/>
            <p:cNvCxnSpPr/>
            <p:nvPr/>
          </p:nvCxnSpPr>
          <p:spPr>
            <a:xfrm>
              <a:off x="2057400" y="2978727"/>
              <a:ext cx="3685200" cy="0"/>
            </a:xfrm>
            <a:prstGeom prst="line">
              <a:avLst/>
            </a:prstGeom>
            <a:ln w="5715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2" name="Straight Connector 631"/>
            <p:cNvCxnSpPr/>
            <p:nvPr/>
          </p:nvCxnSpPr>
          <p:spPr>
            <a:xfrm>
              <a:off x="2968078" y="2960795"/>
              <a:ext cx="1" cy="76265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3" name="Straight Connector 632"/>
            <p:cNvCxnSpPr/>
            <p:nvPr/>
          </p:nvCxnSpPr>
          <p:spPr>
            <a:xfrm flipH="1">
              <a:off x="3130004" y="3040599"/>
              <a:ext cx="1" cy="1143474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4" name="Straight Connector 633"/>
            <p:cNvCxnSpPr/>
            <p:nvPr/>
          </p:nvCxnSpPr>
          <p:spPr>
            <a:xfrm flipH="1">
              <a:off x="2667000" y="3733800"/>
              <a:ext cx="1" cy="755073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5" name="Straight Connector 634"/>
            <p:cNvCxnSpPr/>
            <p:nvPr/>
          </p:nvCxnSpPr>
          <p:spPr>
            <a:xfrm flipH="1">
              <a:off x="2514599" y="2971800"/>
              <a:ext cx="1" cy="769401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6" name="Straight Connector 635"/>
            <p:cNvCxnSpPr/>
            <p:nvPr/>
          </p:nvCxnSpPr>
          <p:spPr>
            <a:xfrm flipH="1">
              <a:off x="2514600" y="3733800"/>
              <a:ext cx="1" cy="755073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7" name="Straight Connector 636"/>
            <p:cNvCxnSpPr/>
            <p:nvPr/>
          </p:nvCxnSpPr>
          <p:spPr>
            <a:xfrm flipH="1">
              <a:off x="3038476" y="5645727"/>
              <a:ext cx="380999" cy="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8" name="Straight Connector 637"/>
            <p:cNvCxnSpPr/>
            <p:nvPr/>
          </p:nvCxnSpPr>
          <p:spPr>
            <a:xfrm flipH="1">
              <a:off x="3023795" y="5504180"/>
              <a:ext cx="380999" cy="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9" name="Straight Connector 638"/>
            <p:cNvCxnSpPr/>
            <p:nvPr/>
          </p:nvCxnSpPr>
          <p:spPr>
            <a:xfrm flipH="1">
              <a:off x="990601" y="4028245"/>
              <a:ext cx="380999" cy="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0" name="Straight Connector 639"/>
            <p:cNvCxnSpPr/>
            <p:nvPr/>
          </p:nvCxnSpPr>
          <p:spPr>
            <a:xfrm>
              <a:off x="1371599" y="3733800"/>
              <a:ext cx="1" cy="3048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1" name="Straight Connector 640"/>
            <p:cNvCxnSpPr/>
            <p:nvPr/>
          </p:nvCxnSpPr>
          <p:spPr>
            <a:xfrm>
              <a:off x="5257800" y="0"/>
              <a:ext cx="352425" cy="2238771"/>
            </a:xfrm>
            <a:prstGeom prst="line">
              <a:avLst/>
            </a:prstGeom>
            <a:ln w="5715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2" name="Straight Connector 641"/>
            <p:cNvCxnSpPr/>
            <p:nvPr/>
          </p:nvCxnSpPr>
          <p:spPr>
            <a:xfrm flipH="1">
              <a:off x="2771775" y="4180645"/>
              <a:ext cx="380999" cy="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3" name="Straight Connector 642"/>
            <p:cNvCxnSpPr/>
            <p:nvPr/>
          </p:nvCxnSpPr>
          <p:spPr>
            <a:xfrm>
              <a:off x="2057400" y="4488873"/>
              <a:ext cx="1524000" cy="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4" name="Straight Connector 643"/>
            <p:cNvCxnSpPr/>
            <p:nvPr/>
          </p:nvCxnSpPr>
          <p:spPr>
            <a:xfrm flipH="1" flipV="1">
              <a:off x="3432176" y="4040945"/>
              <a:ext cx="466159" cy="4582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5" name="Straight Connector 644"/>
            <p:cNvCxnSpPr/>
            <p:nvPr/>
          </p:nvCxnSpPr>
          <p:spPr>
            <a:xfrm flipH="1">
              <a:off x="3733801" y="4118263"/>
              <a:ext cx="1" cy="536882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Straight Connector 645"/>
            <p:cNvCxnSpPr/>
            <p:nvPr/>
          </p:nvCxnSpPr>
          <p:spPr>
            <a:xfrm>
              <a:off x="2211942" y="2960795"/>
              <a:ext cx="1" cy="76265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7" name="Straight Connector 646"/>
            <p:cNvCxnSpPr/>
            <p:nvPr/>
          </p:nvCxnSpPr>
          <p:spPr>
            <a:xfrm flipH="1">
              <a:off x="2530391" y="3283527"/>
              <a:ext cx="380999" cy="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8" name="Straight Connector 647"/>
            <p:cNvCxnSpPr/>
            <p:nvPr/>
          </p:nvCxnSpPr>
          <p:spPr>
            <a:xfrm flipH="1">
              <a:off x="2530391" y="3588327"/>
              <a:ext cx="380999" cy="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9" name="Straight Connector 648"/>
            <p:cNvCxnSpPr/>
            <p:nvPr/>
          </p:nvCxnSpPr>
          <p:spPr>
            <a:xfrm flipH="1">
              <a:off x="3733801" y="3040599"/>
              <a:ext cx="1" cy="536882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6" name="Rectangle 405"/>
          <p:cNvSpPr/>
          <p:nvPr/>
        </p:nvSpPr>
        <p:spPr>
          <a:xfrm>
            <a:off x="160295" y="5091083"/>
            <a:ext cx="242260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Traffic generated by the project is disperse enough by the time it reaches congested areas that it doesn’t trigger LOS thresholds, even though it contributes broadly to regional congestion. </a:t>
            </a:r>
            <a:endParaRPr lang="en-US" sz="19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4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3733800" cy="5410200"/>
          </a:xfrm>
        </p:spPr>
        <p:txBody>
          <a:bodyPr>
            <a:noAutofit/>
          </a:bodyPr>
          <a:lstStyle/>
          <a:p>
            <a:pPr marL="228600" indent="-228600">
              <a:buNone/>
            </a:pPr>
            <a:r>
              <a:rPr lang="en-US" sz="1900" b="1" dirty="0" smtClean="0"/>
              <a:t>1. </a:t>
            </a:r>
            <a:r>
              <a:rPr lang="en-US" sz="1900" b="1" dirty="0"/>
              <a:t>Bias against infill because of “last-in development” problem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1900" dirty="0" smtClean="0"/>
              <a:t>Infill loads relatively little traffic onto the regional network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1900" dirty="0" smtClean="0"/>
              <a:t>However, LOS methodology adds traffic generated by infill to existing traffic, triggering thresholds</a:t>
            </a:r>
            <a:endParaRPr lang="en-US" sz="1900" dirty="0"/>
          </a:p>
          <a:p>
            <a:pPr marL="0" indent="0">
              <a:buNone/>
            </a:pPr>
            <a:endParaRPr lang="en-US" sz="1900" b="1" dirty="0" smtClean="0">
              <a:sym typeface="Wingdings" pitchFamily="2" charset="2"/>
            </a:endParaRPr>
          </a:p>
          <a:p>
            <a:pPr marL="0" indent="0">
              <a:buNone/>
            </a:pPr>
            <a:r>
              <a:rPr lang="en-US" sz="1900" b="1" dirty="0">
                <a:sym typeface="Wingdings" pitchFamily="2" charset="2"/>
              </a:rPr>
              <a:t>2</a:t>
            </a:r>
            <a:r>
              <a:rPr lang="en-US" sz="1900" b="1" dirty="0" smtClean="0">
                <a:sym typeface="Wingdings" pitchFamily="2" charset="2"/>
              </a:rPr>
              <a:t>. Scale of analysis is too small</a:t>
            </a:r>
            <a:endParaRPr lang="en-US" sz="1900" dirty="0" smtClean="0"/>
          </a:p>
          <a:p>
            <a:r>
              <a:rPr lang="en-US" sz="1900" dirty="0"/>
              <a:t>R</a:t>
            </a:r>
            <a:r>
              <a:rPr lang="en-US" sz="1900" dirty="0" smtClean="0"/>
              <a:t>egisters impacts adjacent to project, ignores impacts regionally</a:t>
            </a:r>
          </a:p>
          <a:p>
            <a:r>
              <a:rPr lang="en-US" sz="1900" dirty="0" smtClean="0"/>
              <a:t>Spot metric insufficient to show corridor/network impact/benefit</a:t>
            </a:r>
          </a:p>
          <a:p>
            <a:pPr marL="0" indent="0">
              <a:buNone/>
            </a:pPr>
            <a:endParaRPr lang="en-US" sz="1900" b="1" dirty="0" smtClean="0">
              <a:sym typeface="Wingdings" pitchFamily="2" charset="2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/>
              <a:t>Problems with LOS</a:t>
            </a:r>
            <a:endParaRPr lang="en-US" sz="2800" b="1" dirty="0"/>
          </a:p>
        </p:txBody>
      </p:sp>
      <p:pic>
        <p:nvPicPr>
          <p:cNvPr id="1028" name="Picture 4" descr="http://ww1.hdnux.com/photos/10/70/33/2328268/7/628x4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4305300" cy="294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data:image/jpeg;base64,/9j/4AAQSkZJRgABAQAAAQABAAD/2wCEAAkGBhEPDxIUEhAVFBAUFhYVFxUXGBgQFhYYFBAWFhQSFhIXHCceGBkkGhUTHzsgLycpLC0sGR8xNTAqNSYrLCkBCQoKDgwOGg8PGjUkHyQqLSwtLCktNSwwKTQsKy41LDIyMC8zLCwsLCkpKSwsLikpLDUpLCwpKSwsLCksNSwtKv/AABEIAHIBugMBIgACEQEDEQH/xAAcAAEAAgMBAQEAAAAAAAAAAAAABQYDBAcBAgj/xABHEAACAgECAgUGCwUGBgMBAAABAgADEQQSBSEGEzFBUQciYXGBkRQWIzJTVJKho9LTF0JSgrEkMzRDYnJjc5Ois/AlssEV/8QAGgEBAAMBAQEAAAAAAAAAAAAAAAIEBQMGAf/EADARAQACAQIDBQcEAwEAAAAAAAABAgMEERQxURMhUpGhBRIyM0FxgSJh0fCxwfFC/9oADAMBAAIRAxEAPwDuMREBERAREQEREBERAREQEREBExLqkNjVhgbFVWZc8wrlgjEeBKP9kzLARII9OeHB9nw2nfnG3dz7cdnr5Tc4h0i0unDm7U1VhGCsXYLtZk3qpz3lfOx4c4EjE0+IcXo09YsuuSuskAMzBQSRkAZ7TgE49BmPV9INLTUltmoqWqzGxy67Xyu4FWz53Lny7ucCQifFVquoZWDKwBDA5BBGQQR2gjvn3AREw6jWV1432Kuc43MFzjtxk8+0QM00OL8U+DoMDdYx2oucZOMkk9ygcyf6kgHLbxShRlrqwviXUD3kytazXpqNSzI6vWiIqspDr5xLOQw5HOEH8sp67UTp8Fskc/p+XXDj7S8VYbqTac3ubT4HlWPQtWdoHpOT4kzGOGVD5taofFB1LD1MmCJr9JOK/BNJdcObIvmDxdjtrX2uVEg+hdJ0dtuiazrMJXqEYncTvUJqBn0XKTj/AIgnjfezZKzmm87x/Z+228NbalZikQuvDuM2VOqWsXrY4Sw4DBu5LMcjnubx5HmQTZq3yJTNbTvrde8qcHwOMqfWDg+yZeiXTzR6pVUalOu5ZRj1bZ7wFbG7n4ZnpvZOsvqMc1v3zX69d2fqsUUtvHKVwieBhPZsKhERARExX6pKygZgpsbYgJxubazbR4narH1AwMsRMGt11dFbWW2LXUgyzsQqqPEkwM8SM4h0m0mm2ddqa6+sXcm5gNyjGWHiOY5+mSSsCAR2HnA9iIgIiICIiAiIgIiICIiAiIgIiICIiAiIgIiICIiAiIgIiICIiBVP/wCYi8Yutah99tFAqtCOyh0+Ei0NaAVrO1qvnYzkYzNbQ8L4qLay9rmsMpYfCqnyoYbvNHD1Lcs8ty58R2y6RArtlDji4tKsKRomU2YIQN8KVtpfsztBOPCQ2qZm4Jq7erte7XpqLFWut73/ALRSy6ZStakqBStK5PIY7Ze4xAqGsvJt4dquovaipb63XqbetraytFSw6cr1mPk3XIXssB7DmRvCNHbo20V9umt6oJrx1aIbrKDqtYt9INVeWHyalDgEKcA8pedbxCqhC9tiVoO1nYIvvMo/F/LRoKm2adbNXb3LUpCk/wC9hz9gaBZOhOgs0/D9PXaux1UkpyOwM7MtfLl5qkL7JJcQ4pTpk33WpUn8TsEHvJ5zmNvHOkHEPmJXw+k97c7ce0Fs/wAqzzReSqp36zWX3ay3vLsVX+pbH80CW4r5atGjdXpa7dZb3CtSqn+YjcfYplW6UW8Z4tp36/T06fTKDYKyvWXEqMgLnc4Y9nLZ249E6Rwro3XQu2mpKl8EULn1kcz7ZK18MAgcf6EeS5EK2ayoPZyIqOCif7+529HYPTOga7Tmq8HGEtRVHcA9QbC47soeQ/0GWevRKvdPjiPD0urKMMg+wgg5DAjmCCAQe7ErarTxqMU45+rpjye5aLKPxzgS6zqVsINNdgsesrvFu1GCI2TjaGO4jBzjE116JUV6ii7T116dq94cV1qgtSxMFG247CFYHnjHpkvqNNqKDgp1yDsZSEf+ZDhSfSCPUJD8M6VprEZtNU7hWKEvtqAYAEg8y3eOwGeSnRa2k9nFZ2747uXf/fr3tTtsNv1bpLimo2VNj57eYg8WYED3cz6gZGW+THRaqsbqNjYHn1/JtyHaR80n1gyV4fway2wPact2AAYVAe0KPTyyTzPoHKXDSaYIuJ6P2bop0uOfe+KeahqM3aW7uUOVL0S4xw7/AAPEDZWOym/mPUN2V922bWn8rmp0hC8S4dZV3dbV5yH04Y49zn1Tp70A901NRwtWBGAQe0HmD6xNNWR3Aunmg12BTqULn9xj1dn/AE3wT7MyfDTn/HPJPodRk9T1T/xVfJ8/HZzU+6Qa9G+NcO/weu6+odlN/Pl4Ddke5lgddlX6c8OW34G70NbXVqQ1gRGtYI2nuQnq0yzDe1fYD490qum8sFumITiXD7aD2dYg3IfSA3/4zS68D6a6HXY6jU1u38Gdj/8ATbDfdAjuL8O4i9zHTu60ELsUaiujAFagjqn0VjLzz2ufZ2DT6V8G192kC7EuWvTXFka1jY15rZUcbNPi4qCdq7UyxB7VBF5DT2BROJ6YCjTNZXra9cml2IdILrACdp2M4QJnciHFgC+PLnLhwk3fB6fhGPhHVp1u35vWbB1m30bt024gIiICIiAiIgIiICIiAiIgIiICIiBh1msSmtrLGCooySfcPWScDHaSZXX8oFOeVF7DxxWufY1gI90+fKA3yNA7jdz9lNhH385TZnarVWxW92sKubNNJ2hcv2g1fVr/AMH9WP2g1fVr/wAH9WU2aeu4xVQyq7HewJCIj2sQO1tqAkD0ytGuzT3REOMam88oX79oNX1a/wDB/Vj9oNX1a/8AB/VnPH4/SEV/lGVt2NtVrkbThgwC5Xn44nvDuO06gjq+sII3BjVYiEeIdlC/fPvGZ9t/d9H3iMnR0L9oNX1a/wDB/Vj9oNX1a/8AB/VlD4ZxSrUpvpfcoYrnBHMYyMH1ialHSfTOVAdgHbYrNXYiM2SNosZQucgjtjjM/h9JOIydHR/2g1fVr/wf1Y/aDV9Wv/B/VnNn6U6cMFIuDNnA6i7J29uBs54knp7xYgYAgHs3KUPbjmrAEdkTrc1ecej5OoyRzhdv2g1fVr/wf1ZKcI6T0aolULK4GSjja2M43DmQwzgZBOO+c5mXQ3FNRQw7esI9jVOCP6e6Tw6297xW0R3pY9Ra1oiXVwYmnVrUWrfY6ogHNmIUD1seQlS435Y+G6c7a3bU29gWkbgT4dYcKfZmay8vMw6rWV0oXssVEHazEIo/mPKcut6W8e4h/htKmhpPZZbzsx4gOP6J7Zio8l/whxZr9Zfq7PDcUQegEktj1bYE/wAZ8s3D6DspL6q3sC0rlSfDrDyPs3SFu6Scf4h/c0V6Ck/vWedZj+YE/wDYPXLbwfopRphiihKvSq+cfW584+0yaq4YB2wOa6XyWLc4s12qu1lv+pii+rtLY9o9UufCejFWnXFNKVD/AEKFJ9bdp9pliTTKO6ZAIGjVwwDtm0mnA7pliB4BPYiAiIgY7aQw5iVDop0HThyPWtjWBrDZlgFIyoGMD1S5MeUoHku4pq7dNadW1rWC9gptBVtmxMAAgcs5gXyqkKOQmSeCewEREDwifD0A90yRAj9TwlHBBAKntBGQfWD2ylcb8kehvJK1Gl+0NUdnPx2c1+4Tos8IgckXgnHeHf4XWjVVDsqv7ceALn+jj1Tc0nlkbTsE4lobdM3ZvUF0PpAbBx6i06W+nB7ppavgyWKVZQyntUgMD6weUDBwTpfo9aP7Pqa7D/CDhx662ww90mA05xxryQ6K07q0aiztDVHaAfHYcgezEi04dx7h3+H1S6ykf5d3zseALHPuf2QOuROY6LyziphXxDRXaV/4gC6H04IDY9W6T3R7ynaPW6myhbAHB+TOfNuQqCChIBDjOCh58jjPcFr1WqSpGd2CooySe7/3wkE3TSvu095Hjitc/wAr2Bh7QJ89MrM10YPI3DPpxp7mHuZVPrAlflzT4K5K7yz9VqrYrRWsLD8dF+rX/g/qx8dF+rX/AIP6sr0SxwmP91Tj8vSFh+Oi/Vr/AMH9WPjov1a/8H9WUrV9JaKrWqPWNYgUsEptuwHGVyUUgZwfdPp+kWnV6EZyr6jPVKyOhOO0EMPNPMcjjtkeGxdfVPjM/T0XP46L9Wv/AAf1Y+Oi/Vr/AMH9WVLUcYpra0M2DTX1z8icId3nchz+Y3Ic+U1KOlmldkXe6GzAQ2VW0K5PYFexQpJ9fOOGxdfUjWZ5+novHx0X6tf+D+rHx0X6tf8Ag/qyvRJcJj/dDj8vSFh+Oi/Vr/wf1ZvcM6R1ahio3JYBnY42kjs3AglWGSOwnGRntEqExvaUsoYdotA9jVuCPdOeTS1rWZh1w629rxW0R3ujgz2a2ht3KJszPayqeUH+60//ADj/AOC2U6XLygj5Kg9wu/rRbiU2Ymv+b+Gdqvj/AASK1/C7Gv66i5Uu6sVsrL1qsgcsuQCGU5J5iSs0tdwXT3sGtpV2AwGOQ2M527gQcczylKltp/sq9Z2lh4NxNtRTYXVRZW9lTbSWQtXyLITz2nP9ZCprWq4LSEybba0prCjLFrMjzQO0hdx9ktGn0qVoERAqAYCqNoHsExpw2pRUBWAKf7sc/M80ry5+BInSL1ieXdvv/lKLR6oHgd61aw1rTbVVbUmwWp1eX06hG2jPPNew/wAsitM13wCgWCsaLrsu6lmtVRq2IJQgKBvABIJwOeJd7dKjsjMoLIdynvU4IyPYSJ8Jw6pajUKwKiGBTuwxJYe0k++SjNHPbp6bpdpH+EdxM/8AyGi9Wp/8SyZmD4DXms7BuqBVDzJUFQpA5+AAmecbW3iI6fzLnM77EjuOtqBWp0wzfvGz5p/dbOA3LOMyRioZuoH/ABP6VPmdNP8ANr908Xxwoukvpuuxxm7WBweStkVgfew/lUD0zrnRThGgCBtEtO3+Osh2/msJLe8yWfo7Vqattta2KR81lDD7+yVDiXkhrR+s0d1ukuHYUYsv9QwH83snpGs6FTw0d8200yjunK6+kPHuG/39K6+gfvpysx4naM+9D65YOBeWHh+pO2xzprewpcNgz4dYPN9+IF5Ansx06hXUMrAqewggg+kEdsyQEREBERAREQEREDwyu9Gek2n4kj20hwqOazvAU7gATgAnl5wlhc/fKt0X6I18NRq6ndlew2EuQTkqBgYA5YWBahPZ4vZPYCIiAiIgIiICIiB4RMb6ZT3SI49010OgB+EalFb+AHfZ/wBNct90pOo8rGr1hK8L4e7js667zUHpwCF97+yBd+N8HV6LBsVvNJCsquM45ea5Cn2kD0z873U8NV2+W1gsDH5tdKYYN3bXIGD4H1Toj9CeIcQOeJcQdl7eop5J6jyC/wDafXNvgvkup02pa4LkAjqlJLCsBQN5J+c5OTnsGeUPrX4PrNY9FAvNjU9bmtrwqag/2W/5yoTlcd5w3rkxJPpDoildB/4wz7dPcB95A9sjJqaT4PyxPaHzY+38kREts9Va6tS3E9b8HsqT5PS7usR7c+Zbtxtdcd/j3T44/wALbU6rTVWMBadNqDvUFQtivQyWKCSRhgD2ya13RnSX2Gy2hWsIALZcEhRgA7WHZNjT8Kpr6vZWAalZE7TtVyCyjJ7yBOPuTO8T1/2sdrETExz26ftspR4mdQOJMw22rw8V2r/DbWdQti+rIyPQRJnpGyDgzB/3tPWqDvNhRerCjvbdjsk0eC0Frm6pd167bTz+UXGMNz8Jg0fRbR0uHr0yB1+a3Nyv+0sTt9k+RS22z7OWu8T0SNAbYu7520bvXgZ+/M+4id1Ymvq/nU/85f8A6vNia+q+dSO/rV+5HJ+6cs3y7fZ30/za/eF/4X8wTdmlwv5gm7MV6Nq8S0CX1NW67kbtHZ2HIII5gggHPaCJTNT0JZT5l9mO7IrY+/Zzl9nmJC+Ol/ijdG1a25w558Trfp3+zX+WPifb9O/2a/yzoe0eEbR4Tnw+Lwx5I9lTo558T7fp3+zX+WPifb9O/wBmv8s6HtHhG0eEcPi8MeR2VOjnnxPt+nf7Nf5Y+J9v07/Zr/LOh7R4RtHhHD4vDHkdlTo558T7fp3+zX+WPifb9O/2a/yzoe0eEbR4Rw+Lwx5HZU6OefE+36d/s1/lm/wnon1b7mLM/ZubHIeAAAA7B3c8Dwl02jwjElXDjrO9aw+xSsd8Qx6erauJkKgz2J1Ta9ujVu6V/jvQbS6wfLUI5/ixtceqxcN98tEQOR2eTbV6Fi/DdfZV39VYdyH0chg+1T65mp8pnEdBy4loCyD/AD6ez1kZK/evqnU2rBmtdw5W7oEN0f8AKHw/XYFWpXef8t/kn+y3zvZmWQNKHx/yV6LVZJpFbnnvq+TOfEqPNPtEr69H+NcM/wAHrPhNI7Kb+3HgNxx7mX1QOuxOY6Dyy9Swr4jo7dLZ2bgC6H04PnY9W6Xvg/SPS6xd2nvS0d+1gSP9y9q+0CBJxPAZ7AREQIbphwhtXobq0Yrbt3VOCVZbUO6tgw5jzgB6iZy3yR26i+6zUai623q81Vix2s2s+DawDHkdu1c/6jOs67j9FTFCxawdqIptYeG4KPN9uJUujiafRq6lbEVrrrctWdoFlpZQSmcYXaOeOycrZsdbe7Noiem6UUtMbxC+oeQ9U+pi0+oV1UowZSMgghgR4gjkZlnVEiIgInxbcqKWZgqjmSTgAeJJ7JSuO+WDh2lJWuw6m3sCUjeM+HWHzfcSfRAvE0+J8Yo0qb77kqTxdgmfQM9p9AnM7uknHuI/3FKaCg/vvztx6Nwz7kHrjQeSup36zWXW6y49pdmVfdksR/Nj0QJHiflopLmvQaa3WXd2FKJ6+wsR/KB6ZFXaXjvEv8Rql0VB/wAqn5+PAlTn3v7Je+G8ASlAlVa1p/CihB7QO2SlPDlEChcD8l2ioIbqjdZ277vlOfjs+b9xPplz0/CuQHYB2AcgPQB3SUWoCfcDWq0Sr3TMKh4T7iBra/RJdWyOuVbtHZ35BBHMEHBz2giVPU9FbVPmXvjuytbn7WzJl1nmJKt7V5ShbHW/xRuofxc1H07fYr/LHxc1H07fYr/LL5tHhG0eEn22TxShw+Lwx5KH8XNR9O32K/yx8XNR9O32K/yy+bR4RtHhHbZPFJw+Lwx5KH8XNR9O32K/yx8XNR9O32K/yy+bR4RtHhHbZPFJw+Lwx5KH8XNR9O32K/yx8XNR9O32K/yy+bR4RtHhHbZPFJw+Lwx5KH8XNR9O32K/yza4d0YZXDuzO3YC2OQPaFVQAM4HdmXLaPCMSM5L2jaZSripWd61hi01W1cTNESDoREQEREBERAREQEREBERAREQEhuK9JBp9Vp6DTY/XrY25FZ9vVlBzVVOc7+3Ixj0yZkRxfg9luo019ViK9PWKQ6l1ZLQm7G1gQw2DB5jt5QPb+lmgrZkfXaZXUlWVrq1ZSDgqVLZBHhNXpP0vTRVoyJ1zvtbarBQKjYiNcXwfNy6AcvOLAdmSMmp6LCx2b4Xq13Enatu1Rk5wo28hNLpJ0Cr1i2bb7q7bFqQsLH2kUvuXdWGAJ5v7WzA94t0xNGuGm2UAbaW6y69tPuN1li7EApZWYdWORZcllHfLG9APdILj/R7Uaqp9ONRWuksQVvura2/bjD4tNm3cR+8VJB58zLFAitfwKu5Sroroe1WAdT7DylF4v5INOW6zTNZpbRzDVE7Qf8AaTkewidPnhXMDktfEekHDPnBOIUD19bj1jD59jyU0Plr0jo4sR6NSqsRVaCFZgpITrAPNyeXMDtnQLNIrd0qnTPoGvEKgu5UOc7+qW2zH8KuxGz/AN7IEv0Z6XafiNC20PkdjIeT1tjmjr3H7j3R0g4iw201sVdwWZh2ogOOR7mY8ge7DHtE5zwryW3aK0WabX2V2DkSa1ZWH8Lpuww9EtSNab7OuKm0LUCUBVSNrEEKxJHMtyyfXKHtHPbDp7Wrz5ebvgpF8kRLBr9fToqQz5WvcqgKrWEs7YUBVBZmJPrJM+OG9IaNQ7VoXFqgMa7K7KH2k4DhLFBK55ZEjungY6WvYQH+FaXaSCwB+EpglQQSM45ZE1dMLq+LVfCnrsss01q1GpTUqBLEezfWxYnd5uG3Y80jHPM8dXFW+ObzP6u/02/b/bUm0xbb6dyz16g6VusTlWTm1O7B7bgO5h2nxGc8wJb9PeGEqWoUFHDfNKsD6tpz90pWj4DxbiCKNRrzRpiBiun5zLjlu247R4k+qei9iZ75MdqW/wDO235/4o6ykVtEx9XRekHlB4foMi7Ur1g/y0+Vs9RVfm+3Ep13lO4jr8jhvDytZ5dffyHrAyF+9vVJDgPk00WmwVoFjj9+35U58QpG0ewS308L8ZvKTm37PtVrmDcT19l3f1VZ21j0cxgexR65buB9DdPpR8hp0rP8WNzn12Nlvvloq0ar3TOFAgVfiHEF02q09LVWObxYdyKz7er2dqqpznd4jGM9837OknD6mZH1umR1JVla6tWUg4IKlsg+iffGOD2W36a6qxFejrAQ6l1ZbVUMPNYEMNgweY7eUxarosLHZvheqXcSdq27VGT2KNvIQMHF+kGqpuoWrTUW1aiwV1WHUtWSfg1l25lGnYBcVOMhjnl48tpuM3daaV06tetC3OOtwivZYUrr6w15IOy47to5IPN58s2v4MbX0bB/8Nd1vPzi/wDZbqcZ7j8ruz6PTMGg4beh1lmUF99pKFs2KtdaLXSGAIJGFLkAjBsMDUo6YFuH16k0fK2uKUpD7gbW1JoVetKjzdwyW28hnkcYnw/TNlWxH0+NYl9emFIs3I73Itlbi4oD1ewlidmRsYYOBnDoOh166EaezUVF6rVvpsStgFddQbxvRrDvXcSuAR5pPPPOZH6G2OLLHvT4a2oq1K2LWRUrUVitK+qL7ihQOD52cuxGOQgS/A+MHUC5Xr6u6iw1WIG6xQerSxWR8DcpSxDnAPMjHKSciuA8HfT9c1lgsvvt62xlXq0B6tK1RFJJChK0HMkk5PfiSsBERAREQEREBERAREQEREBERAREQEREBERAREQEREBERAREQEREBERAREQEREBPCJ7ED46oeEr/AEj0vVsLwPNC7LMdygkpZjwUls+hs/uyxz5sTInHPhrmxzjtylOl5paLQpHEOHU6qvZai2VHDYOcHBypyD7Zg4Z0d0ulJaihK2YYLAEsR243Ek49EmNZ0ZKEmh2rB57QA1fsrb5v8pWaDcH1Tcjdgf6ECH3sW+7E8xb2Pqq/orb9P3mPRoRqsc98x3tbit+75FebuMNj9xDyZj4EjIHv7jLNwXQAKMiafCeja193acknJJPeSx5k+kyx1V7Rib+h0ddLj92O+Z5ypZss5bbvVrAn1ES84kREBERAREQEREBERAREQEREBERAREQEREBERAREQEREBERAREQEREBERAREQEREBERAREQEREBERAREQEREDwz52jwiIH0BPYiAiIgIiICIiAiIgIiICIiAiIgIiICIiAiIgIiICIiAiI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data:image/jpeg;base64,/9j/4AAQSkZJRgABAQAAAQABAAD/2wCEAAkGBhEPDxIUEhAVFBAUFhYVFxUXGBgQFhYYFBAWFhQSFhIXHCceGBkkGhUTHzsgLycpLC0sGR8xNTAqNSYrLCkBCQoKDgwOGg8PGjUkHyQqLSwtLCktNSwwKTQsKy41LDIyMC8zLCwsLCkpKSwsLikpLDUpLCwpKSwsLCksNSwtKv/AABEIAHIBugMBIgACEQEDEQH/xAAcAAEAAgMBAQEAAAAAAAAAAAAABQYDBAcBAgj/xABHEAACAgECAgUGCwUGBgMBAAABAgADEQQSBSEGEzFBUQciYXGBkRQWIzJTVJKho9LTF0JSgrEkMzRDYnJjc5Ois/AlssEV/8QAGgEBAAMBAQEAAAAAAAAAAAAAAAIEBQMGAf/EADARAQACAQIDBQcEAwEAAAAAAAABAgMEERQxURMhUpGhBRIyM0FxgSJh0fCxwfFC/9oADAMBAAIRAxEAPwDuMREBERAREQEREBERAREQEREBExLqkNjVhgbFVWZc8wrlgjEeBKP9kzLARII9OeHB9nw2nfnG3dz7cdnr5Tc4h0i0unDm7U1VhGCsXYLtZk3qpz3lfOx4c4EjE0+IcXo09YsuuSuskAMzBQSRkAZ7TgE49BmPV9INLTUltmoqWqzGxy67Xyu4FWz53Lny7ucCQifFVquoZWDKwBDA5BBGQQR2gjvn3AREw6jWV1432Kuc43MFzjtxk8+0QM00OL8U+DoMDdYx2oucZOMkk9ygcyf6kgHLbxShRlrqwviXUD3kytazXpqNSzI6vWiIqspDr5xLOQw5HOEH8sp67UTp8Fskc/p+XXDj7S8VYbqTac3ubT4HlWPQtWdoHpOT4kzGOGVD5taofFB1LD1MmCJr9JOK/BNJdcObIvmDxdjtrX2uVEg+hdJ0dtuiazrMJXqEYncTvUJqBn0XKTj/AIgnjfezZKzmm87x/Z+228NbalZikQuvDuM2VOqWsXrY4Sw4DBu5LMcjnubx5HmQTZq3yJTNbTvrde8qcHwOMqfWDg+yZeiXTzR6pVUalOu5ZRj1bZ7wFbG7n4ZnpvZOsvqMc1v3zX69d2fqsUUtvHKVwieBhPZsKhERARExX6pKygZgpsbYgJxubazbR4narH1AwMsRMGt11dFbWW2LXUgyzsQqqPEkwM8SM4h0m0mm2ddqa6+sXcm5gNyjGWHiOY5+mSSsCAR2HnA9iIgIiICIiAiIgIiICIiAiIgIiICIiAiIgIiICIiAiIgIiICIiBVP/wCYi8Yutah99tFAqtCOyh0+Ei0NaAVrO1qvnYzkYzNbQ8L4qLay9rmsMpYfCqnyoYbvNHD1Lcs8ty58R2y6RArtlDji4tKsKRomU2YIQN8KVtpfsztBOPCQ2qZm4Jq7erte7XpqLFWut73/ALRSy6ZStakqBStK5PIY7Ze4xAqGsvJt4dquovaipb63XqbetraytFSw6cr1mPk3XIXssB7DmRvCNHbo20V9umt6oJrx1aIbrKDqtYt9INVeWHyalDgEKcA8pedbxCqhC9tiVoO1nYIvvMo/F/LRoKm2adbNXb3LUpCk/wC9hz9gaBZOhOgs0/D9PXaux1UkpyOwM7MtfLl5qkL7JJcQ4pTpk33WpUn8TsEHvJ5zmNvHOkHEPmJXw+k97c7ce0Fs/wAqzzReSqp36zWX3ay3vLsVX+pbH80CW4r5atGjdXpa7dZb3CtSqn+YjcfYplW6UW8Z4tp36/T06fTKDYKyvWXEqMgLnc4Y9nLZ249E6Rwro3XQu2mpKl8EULn1kcz7ZK18MAgcf6EeS5EK2ayoPZyIqOCif7+529HYPTOga7Tmq8HGEtRVHcA9QbC47soeQ/0GWevRKvdPjiPD0urKMMg+wgg5DAjmCCAQe7ErarTxqMU45+rpjye5aLKPxzgS6zqVsINNdgsesrvFu1GCI2TjaGO4jBzjE116JUV6ii7T116dq94cV1qgtSxMFG247CFYHnjHpkvqNNqKDgp1yDsZSEf+ZDhSfSCPUJD8M6VprEZtNU7hWKEvtqAYAEg8y3eOwGeSnRa2k9nFZ2747uXf/fr3tTtsNv1bpLimo2VNj57eYg8WYED3cz6gZGW+THRaqsbqNjYHn1/JtyHaR80n1gyV4fway2wPact2AAYVAe0KPTyyTzPoHKXDSaYIuJ6P2bop0uOfe+KeahqM3aW7uUOVL0S4xw7/AAPEDZWOym/mPUN2V922bWn8rmp0hC8S4dZV3dbV5yH04Y49zn1Tp70A901NRwtWBGAQe0HmD6xNNWR3Aunmg12BTqULn9xj1dn/AE3wT7MyfDTn/HPJPodRk9T1T/xVfJ8/HZzU+6Qa9G+NcO/weu6+odlN/Pl4Ddke5lgddlX6c8OW34G70NbXVqQ1gRGtYI2nuQnq0yzDe1fYD490qum8sFumITiXD7aD2dYg3IfSA3/4zS68D6a6HXY6jU1u38Gdj/8ATbDfdAjuL8O4i9zHTu60ELsUaiujAFagjqn0VjLzz2ufZ2DT6V8G192kC7EuWvTXFka1jY15rZUcbNPi4qCdq7UyxB7VBF5DT2BROJ6YCjTNZXra9cml2IdILrACdp2M4QJnciHFgC+PLnLhwk3fB6fhGPhHVp1u35vWbB1m30bt024gIiICIiAiIgIiICIiAiIgIiICIiBh1msSmtrLGCooySfcPWScDHaSZXX8oFOeVF7DxxWufY1gI90+fKA3yNA7jdz9lNhH385TZnarVWxW92sKubNNJ2hcv2g1fVr/AMH9WP2g1fVr/wAH9WU2aeu4xVQyq7HewJCIj2sQO1tqAkD0ytGuzT3REOMam88oX79oNX1a/wDB/Vj9oNX1a/8AB/VnPH4/SEV/lGVt2NtVrkbThgwC5Xn44nvDuO06gjq+sII3BjVYiEeIdlC/fPvGZ9t/d9H3iMnR0L9oNX1a/wDB/Vj9oNX1a/8AB/VlD4ZxSrUpvpfcoYrnBHMYyMH1ialHSfTOVAdgHbYrNXYiM2SNosZQucgjtjjM/h9JOIydHR/2g1fVr/wf1Y/aDV9Wv/B/VnNn6U6cMFIuDNnA6i7J29uBs54knp7xYgYAgHs3KUPbjmrAEdkTrc1ecej5OoyRzhdv2g1fVr/wf1ZKcI6T0aolULK4GSjja2M43DmQwzgZBOO+c5mXQ3FNRQw7esI9jVOCP6e6Tw6297xW0R3pY9Ra1oiXVwYmnVrUWrfY6ogHNmIUD1seQlS435Y+G6c7a3bU29gWkbgT4dYcKfZmay8vMw6rWV0oXssVEHazEIo/mPKcut6W8e4h/htKmhpPZZbzsx4gOP6J7Zio8l/whxZr9Zfq7PDcUQegEktj1bYE/wAZ8s3D6DspL6q3sC0rlSfDrDyPs3SFu6Scf4h/c0V6Ck/vWedZj+YE/wDYPXLbwfopRphiihKvSq+cfW584+0yaq4YB2wOa6XyWLc4s12qu1lv+pii+rtLY9o9UufCejFWnXFNKVD/AEKFJ9bdp9pliTTKO6ZAIGjVwwDtm0mnA7pliB4BPYiAiIgY7aQw5iVDop0HThyPWtjWBrDZlgFIyoGMD1S5MeUoHku4pq7dNadW1rWC9gptBVtmxMAAgcs5gXyqkKOQmSeCewEREDwifD0A90yRAj9TwlHBBAKntBGQfWD2ylcb8kehvJK1Gl+0NUdnPx2c1+4Tos8IgckXgnHeHf4XWjVVDsqv7ceALn+jj1Tc0nlkbTsE4lobdM3ZvUF0PpAbBx6i06W+nB7ppavgyWKVZQyntUgMD6weUDBwTpfo9aP7Pqa7D/CDhx662ww90mA05xxryQ6K07q0aiztDVHaAfHYcgezEi04dx7h3+H1S6ykf5d3zseALHPuf2QOuROY6LyziphXxDRXaV/4gC6H04IDY9W6T3R7ynaPW6myhbAHB+TOfNuQqCChIBDjOCh58jjPcFr1WqSpGd2CooySe7/3wkE3TSvu095Hjitc/wAr2Bh7QJ89MrM10YPI3DPpxp7mHuZVPrAlflzT4K5K7yz9VqrYrRWsLD8dF+rX/g/qx8dF+rX/AIP6sr0SxwmP91Tj8vSFh+Oi/Vr/AMH9WPjov1a/8H9WUrV9JaKrWqPWNYgUsEptuwHGVyUUgZwfdPp+kWnV6EZyr6jPVKyOhOO0EMPNPMcjjtkeGxdfVPjM/T0XP46L9Wv/AAf1Y+Oi/Vr/AMH9WVLUcYpra0M2DTX1z8icId3nchz+Y3Ic+U1KOlmldkXe6GzAQ2VW0K5PYFexQpJ9fOOGxdfUjWZ5+novHx0X6tf+D+rHx0X6tf8Ag/qyvRJcJj/dDj8vSFh+Oi/Vr/wf1ZvcM6R1ahio3JYBnY42kjs3AglWGSOwnGRntEqExvaUsoYdotA9jVuCPdOeTS1rWZh1w629rxW0R3ujgz2a2ht3KJszPayqeUH+60//ADj/AOC2U6XLygj5Kg9wu/rRbiU2Ymv+b+Gdqvj/AASK1/C7Gv66i5Uu6sVsrL1qsgcsuQCGU5J5iSs0tdwXT3sGtpV2AwGOQ2M527gQcczylKltp/sq9Z2lh4NxNtRTYXVRZW9lTbSWQtXyLITz2nP9ZCprWq4LSEybba0prCjLFrMjzQO0hdx9ktGn0qVoERAqAYCqNoHsExpw2pRUBWAKf7sc/M80ry5+BInSL1ieXdvv/lKLR6oHgd61aw1rTbVVbUmwWp1eX06hG2jPPNew/wAsitM13wCgWCsaLrsu6lmtVRq2IJQgKBvABIJwOeJd7dKjsjMoLIdynvU4IyPYSJ8Jw6pajUKwKiGBTuwxJYe0k++SjNHPbp6bpdpH+EdxM/8AyGi9Wp/8SyZmD4DXms7BuqBVDzJUFQpA5+AAmecbW3iI6fzLnM77EjuOtqBWp0wzfvGz5p/dbOA3LOMyRioZuoH/ABP6VPmdNP8ANr908Xxwoukvpuuxxm7WBweStkVgfew/lUD0zrnRThGgCBtEtO3+Osh2/msJLe8yWfo7Vqattta2KR81lDD7+yVDiXkhrR+s0d1ukuHYUYsv9QwH83snpGs6FTw0d8200yjunK6+kPHuG/39K6+gfvpysx4naM+9D65YOBeWHh+pO2xzprewpcNgz4dYPN9+IF5Ansx06hXUMrAqewggg+kEdsyQEREBERAREQEREDwyu9Gek2n4kj20hwqOazvAU7gATgAnl5wlhc/fKt0X6I18NRq6ndlew2EuQTkqBgYA5YWBahPZ4vZPYCIiAiIgIiICIiB4RMb6ZT3SI49010OgB+EalFb+AHfZ/wBNct90pOo8rGr1hK8L4e7js667zUHpwCF97+yBd+N8HV6LBsVvNJCsquM45ea5Cn2kD0z873U8NV2+W1gsDH5tdKYYN3bXIGD4H1Toj9CeIcQOeJcQdl7eop5J6jyC/wDafXNvgvkup02pa4LkAjqlJLCsBQN5J+c5OTnsGeUPrX4PrNY9FAvNjU9bmtrwqag/2W/5yoTlcd5w3rkxJPpDoildB/4wz7dPcB95A9sjJqaT4PyxPaHzY+38kREts9Va6tS3E9b8HsqT5PS7usR7c+Zbtxtdcd/j3T44/wALbU6rTVWMBadNqDvUFQtivQyWKCSRhgD2ya13RnSX2Gy2hWsIALZcEhRgA7WHZNjT8Kpr6vZWAalZE7TtVyCyjJ7yBOPuTO8T1/2sdrETExz26ftspR4mdQOJMw22rw8V2r/DbWdQti+rIyPQRJnpGyDgzB/3tPWqDvNhRerCjvbdjsk0eC0Frm6pd167bTz+UXGMNz8Jg0fRbR0uHr0yB1+a3Nyv+0sTt9k+RS22z7OWu8T0SNAbYu7520bvXgZ+/M+4id1Ymvq/nU/85f8A6vNia+q+dSO/rV+5HJ+6cs3y7fZ30/za/eF/4X8wTdmlwv5gm7MV6Nq8S0CX1NW67kbtHZ2HIII5gggHPaCJTNT0JZT5l9mO7IrY+/Zzl9nmJC+Ol/ijdG1a25w558Trfp3+zX+WPifb9O/2a/yzoe0eEbR4Tnw+Lwx5I9lTo558T7fp3+zX+WPifb9O/wBmv8s6HtHhG0eEcPi8MeR2VOjnnxPt+nf7Nf5Y+J9v07/Zr/LOh7R4RtHhHD4vDHkdlTo558T7fp3+zX+WPifb9O/2a/yzoe0eEbR4Rw+Lwx5HZU6OefE+36d/s1/lm/wnon1b7mLM/ZubHIeAAAA7B3c8Dwl02jwjElXDjrO9aw+xSsd8Qx6erauJkKgz2J1Ta9ujVu6V/jvQbS6wfLUI5/ixtceqxcN98tEQOR2eTbV6Fi/DdfZV39VYdyH0chg+1T65mp8pnEdBy4loCyD/AD6ez1kZK/evqnU2rBmtdw5W7oEN0f8AKHw/XYFWpXef8t/kn+y3zvZmWQNKHx/yV6LVZJpFbnnvq+TOfEqPNPtEr69H+NcM/wAHrPhNI7Kb+3HgNxx7mX1QOuxOY6Dyy9Swr4jo7dLZ2bgC6H04PnY9W6Xvg/SPS6xd2nvS0d+1gSP9y9q+0CBJxPAZ7AREQIbphwhtXobq0Yrbt3VOCVZbUO6tgw5jzgB6iZy3yR26i+6zUai623q81Vix2s2s+DawDHkdu1c/6jOs67j9FTFCxawdqIptYeG4KPN9uJUujiafRq6lbEVrrrctWdoFlpZQSmcYXaOeOycrZsdbe7Noiem6UUtMbxC+oeQ9U+pi0+oV1UowZSMgghgR4gjkZlnVEiIgInxbcqKWZgqjmSTgAeJJ7JSuO+WDh2lJWuw6m3sCUjeM+HWHzfcSfRAvE0+J8Yo0qb77kqTxdgmfQM9p9AnM7uknHuI/3FKaCg/vvztx6Nwz7kHrjQeSup36zWXW6y49pdmVfdksR/Nj0QJHiflopLmvQaa3WXd2FKJ6+wsR/KB6ZFXaXjvEv8Rql0VB/wAqn5+PAlTn3v7Je+G8ASlAlVa1p/CihB7QO2SlPDlEChcD8l2ioIbqjdZ277vlOfjs+b9xPplz0/CuQHYB2AcgPQB3SUWoCfcDWq0Sr3TMKh4T7iBra/RJdWyOuVbtHZ35BBHMEHBz2giVPU9FbVPmXvjuytbn7WzJl1nmJKt7V5ShbHW/xRuofxc1H07fYr/LHxc1H07fYr/LL5tHhG0eEn22TxShw+Lwx5KH8XNR9O32K/yx8XNR9O32K/yy+bR4RtHhHbZPFJw+Lwx5KH8XNR9O32K/yx8XNR9O32K/yy+bR4RtHhHbZPFJw+Lwx5KH8XNR9O32K/yx8XNR9O32K/yy+bR4RtHhHbZPFJw+Lwx5KH8XNR9O32K/yza4d0YZXDuzO3YC2OQPaFVQAM4HdmXLaPCMSM5L2jaZSripWd61hi01W1cTNESDoREQEREBERAREQEREBERAREQEhuK9JBp9Vp6DTY/XrY25FZ9vVlBzVVOc7+3Ixj0yZkRxfg9luo019ViK9PWKQ6l1ZLQm7G1gQw2DB5jt5QPb+lmgrZkfXaZXUlWVrq1ZSDgqVLZBHhNXpP0vTRVoyJ1zvtbarBQKjYiNcXwfNy6AcvOLAdmSMmp6LCx2b4Xq13Enatu1Rk5wo28hNLpJ0Cr1i2bb7q7bFqQsLH2kUvuXdWGAJ5v7WzA94t0xNGuGm2UAbaW6y69tPuN1li7EApZWYdWORZcllHfLG9APdILj/R7Uaqp9ONRWuksQVvura2/bjD4tNm3cR+8VJB58zLFAitfwKu5Sroroe1WAdT7DylF4v5INOW6zTNZpbRzDVE7Qf8AaTkewidPnhXMDktfEekHDPnBOIUD19bj1jD59jyU0Plr0jo4sR6NSqsRVaCFZgpITrAPNyeXMDtnQLNIrd0qnTPoGvEKgu5UOc7+qW2zH8KuxGz/AN7IEv0Z6XafiNC20PkdjIeT1tjmjr3H7j3R0g4iw201sVdwWZh2ogOOR7mY8ge7DHtE5zwryW3aK0WabX2V2DkSa1ZWH8Lpuww9EtSNab7OuKm0LUCUBVSNrEEKxJHMtyyfXKHtHPbDp7Wrz5ebvgpF8kRLBr9fToqQz5WvcqgKrWEs7YUBVBZmJPrJM+OG9IaNQ7VoXFqgMa7K7KH2k4DhLFBK55ZEjungY6WvYQH+FaXaSCwB+EpglQQSM45ZE1dMLq+LVfCnrsss01q1GpTUqBLEezfWxYnd5uG3Y80jHPM8dXFW+ObzP6u/02/b/bUm0xbb6dyz16g6VusTlWTm1O7B7bgO5h2nxGc8wJb9PeGEqWoUFHDfNKsD6tpz90pWj4DxbiCKNRrzRpiBiun5zLjlu247R4k+qei9iZ75MdqW/wDO235/4o6ykVtEx9XRekHlB4foMi7Ur1g/y0+Vs9RVfm+3Ep13lO4jr8jhvDytZ5dffyHrAyF+9vVJDgPk00WmwVoFjj9+35U58QpG0ewS308L8ZvKTm37PtVrmDcT19l3f1VZ21j0cxgexR65buB9DdPpR8hp0rP8WNzn12Nlvvloq0ar3TOFAgVfiHEF02q09LVWObxYdyKz7er2dqqpznd4jGM9837OknD6mZH1umR1JVla6tWUg4IKlsg+iffGOD2W36a6qxFejrAQ6l1ZbVUMPNYEMNgweY7eUxarosLHZvheqXcSdq27VGT2KNvIQMHF+kGqpuoWrTUW1aiwV1WHUtWSfg1l25lGnYBcVOMhjnl48tpuM3daaV06tetC3OOtwivZYUrr6w15IOy47to5IPN58s2v4MbX0bB/8Nd1vPzi/wDZbqcZ7j8ruz6PTMGg4beh1lmUF99pKFs2KtdaLXSGAIJGFLkAjBsMDUo6YFuH16k0fK2uKUpD7gbW1JoVetKjzdwyW28hnkcYnw/TNlWxH0+NYl9emFIs3I73Itlbi4oD1ewlidmRsYYOBnDoOh166EaezUVF6rVvpsStgFddQbxvRrDvXcSuAR5pPPPOZH6G2OLLHvT4a2oq1K2LWRUrUVitK+qL7ihQOD52cuxGOQgS/A+MHUC5Xr6u6iw1WIG6xQerSxWR8DcpSxDnAPMjHKSciuA8HfT9c1lgsvvt62xlXq0B6tK1RFJJChK0HMkk5PfiSsBERAREQEREBERAREQEREBERAREQEREBERAREQEREBERAREQEREBERAREQEREBPCJ7ED46oeEr/AEj0vVsLwPNC7LMdygkpZjwUls+hs/uyxz5sTInHPhrmxzjtylOl5paLQpHEOHU6qvZai2VHDYOcHBypyD7Zg4Z0d0ulJaihK2YYLAEsR243Ek49EmNZ0ZKEmh2rB57QA1fsrb5v8pWaDcH1Tcjdgf6ECH3sW+7E8xb2Pqq/orb9P3mPRoRqsc98x3tbit+75FebuMNj9xDyZj4EjIHv7jLNwXQAKMiafCeja193acknJJPeSx5k+kyx1V7Rib+h0ddLj92O+Z5ypZss5bbvVrAn1ES84kREBERAREQEREBERAREQEREBERAREQEREBERAREQEREBERAREQEREBERAREQEREBERAREQEREBERAREQEREDwz52jwiIH0BPYiAiIgIiICIiAiIgIiICIiAiIgIiICIiAiIgIiICIiAiIg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http://upload.wikimedia.org/wikipedia/commons/thumb/0/01/Braess_paradox_road_example.svg/750px-Braess_paradox_road_example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188" y="4856886"/>
            <a:ext cx="4201212" cy="108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September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/>
              <a:t>Problems with </a:t>
            </a:r>
            <a:r>
              <a:rPr lang="en-US" sz="2800" b="1" dirty="0"/>
              <a:t>LOS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81000" y="990600"/>
            <a:ext cx="4572000" cy="533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endParaRPr lang="en-US" sz="1900" b="1" dirty="0" smtClean="0"/>
          </a:p>
          <a:p>
            <a:pPr lvl="0"/>
            <a:r>
              <a:rPr lang="en-US" sz="1900" b="1" dirty="0" smtClean="0"/>
              <a:t>3</a:t>
            </a:r>
            <a:r>
              <a:rPr lang="en-US" sz="1900" b="1" dirty="0"/>
              <a:t>. </a:t>
            </a:r>
            <a:r>
              <a:rPr lang="en-US" sz="1900" b="1" dirty="0" smtClean="0"/>
              <a:t>LOS mitigation is itself problematic</a:t>
            </a:r>
            <a:endParaRPr lang="en-US" sz="1900" i="1" dirty="0" smtClean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900" dirty="0" smtClean="0">
                <a:sym typeface="Wingdings" panose="05000000000000000000" pitchFamily="2" charset="2"/>
              </a:rPr>
              <a:t>Reducing project size pushes development to outlying locations</a:t>
            </a:r>
            <a:endParaRPr lang="en-US" sz="1900" dirty="0" smtClean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900" dirty="0" smtClean="0"/>
              <a:t>Widening roadways worsens livability, induces vehicle travel</a:t>
            </a:r>
            <a:endParaRPr kumimoji="0" lang="en-US" sz="1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900" b="1" dirty="0">
              <a:sym typeface="Wingdings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900" b="1" dirty="0">
                <a:sym typeface="Wingdings" pitchFamily="2" charset="2"/>
              </a:rPr>
              <a:t>4</a:t>
            </a: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. Mischaracterizes transit, biking,</a:t>
            </a:r>
            <a:r>
              <a:rPr kumimoji="0" lang="en-US" sz="1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walking as detriments to transportation</a:t>
            </a:r>
            <a:endParaRPr kumimoji="0" lang="en-US" sz="1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ym typeface="Wingdings" pitchFamily="2" charset="2"/>
              </a:rPr>
              <a:t>A transit priority lane worsens LOS even as it improves person-throughput</a:t>
            </a:r>
            <a:endParaRPr lang="en-US" sz="1900" dirty="0">
              <a:sym typeface="Wingdings" pitchFamily="2" charset="2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ym typeface="Wingdings" pitchFamily="2" charset="2"/>
              </a:rPr>
              <a:t>LOS characterizes pedestrians and cyclists as obstructions to cars, to be channeled/restricted</a:t>
            </a:r>
          </a:p>
        </p:txBody>
      </p:sp>
      <p:grpSp>
        <p:nvGrpSpPr>
          <p:cNvPr id="6" name="Group 16"/>
          <p:cNvGrpSpPr/>
          <p:nvPr/>
        </p:nvGrpSpPr>
        <p:grpSpPr>
          <a:xfrm>
            <a:off x="4961698" y="3823604"/>
            <a:ext cx="4029902" cy="1434196"/>
            <a:chOff x="4961698" y="3810000"/>
            <a:chExt cx="3725102" cy="1325721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4961698" y="4056221"/>
              <a:ext cx="372510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961698" y="4437221"/>
              <a:ext cx="3725102" cy="0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961698" y="4818221"/>
              <a:ext cx="372510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6" descr="http://scaleless-seamless.org/wp-content/uploads/2012/05/bus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62600" y="4145121"/>
              <a:ext cx="990600" cy="99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Diamond 7"/>
            <p:cNvSpPr/>
            <p:nvPr/>
          </p:nvSpPr>
          <p:spPr>
            <a:xfrm>
              <a:off x="7620000" y="4589621"/>
              <a:ext cx="228600" cy="114300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 descr="http://clker.com/cliparts/8/8/e/e/12824259151862440505car1v_vectorized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599" y="4132421"/>
              <a:ext cx="620713" cy="243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://clker.com/cliparts/8/8/e/e/12824259151862440505car1v_vectorized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4132421"/>
              <a:ext cx="620713" cy="243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http://clker.com/cliparts/8/8/e/e/12824259151862440505car1v_vectorized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600" y="4132421"/>
              <a:ext cx="620713" cy="243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782718" y="3810000"/>
              <a:ext cx="7524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1 person</a:t>
              </a:r>
              <a:endParaRPr lang="en-US" sz="12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14975" y="4823504"/>
              <a:ext cx="10858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40 people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87318" y="3810000"/>
              <a:ext cx="7524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1 person</a:t>
              </a:r>
              <a:endParaRPr lang="en-US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15717" y="3810000"/>
              <a:ext cx="7524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2</a:t>
              </a:r>
              <a:r>
                <a:rPr lang="en-US" sz="1200" dirty="0" smtClean="0"/>
                <a:t> people</a:t>
              </a:r>
              <a:endParaRPr lang="en-US" sz="1200" dirty="0"/>
            </a:p>
          </p:txBody>
        </p:sp>
      </p:grpSp>
      <p:pic>
        <p:nvPicPr>
          <p:cNvPr id="22" name="Picture 4" descr="No pedestrian crossing here; please use other sid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0" t="28641" r="5928" b="35730"/>
          <a:stretch/>
        </p:blipFill>
        <p:spPr bwMode="auto">
          <a:xfrm>
            <a:off x="4961698" y="5429017"/>
            <a:ext cx="4029902" cy="120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52400"/>
            <a:ext cx="3682132" cy="3400166"/>
          </a:xfrm>
          <a:prstGeom prst="rect">
            <a:avLst/>
          </a:prstGeom>
        </p:spPr>
      </p:pic>
      <p:sp>
        <p:nvSpPr>
          <p:cNvPr id="2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September 2014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6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/>
              <a:t>Problems with </a:t>
            </a:r>
            <a:r>
              <a:rPr lang="en-US" sz="2800" b="1" dirty="0"/>
              <a:t>LOS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81000" y="990600"/>
            <a:ext cx="4191000" cy="533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8600">
              <a:spcBef>
                <a:spcPct val="20000"/>
              </a:spcBef>
              <a:defRPr/>
            </a:pPr>
            <a:r>
              <a:rPr lang="en-US" sz="1900" b="1" dirty="0" smtClean="0"/>
              <a:t>5</a:t>
            </a:r>
            <a:r>
              <a:rPr lang="en-US" sz="1900" b="1" dirty="0"/>
              <a:t>. </a:t>
            </a:r>
            <a:r>
              <a:rPr lang="en-US" sz="1900" b="1" dirty="0" smtClean="0"/>
              <a:t>LOS has a well-developed methodology, but is not more precise than other metrics</a:t>
            </a:r>
            <a:endParaRPr lang="en-US" sz="1900" b="1" dirty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900" dirty="0" smtClean="0">
                <a:sym typeface="Wingdings" panose="05000000000000000000" pitchFamily="2" charset="2"/>
              </a:rPr>
              <a:t>Trip distribution is difficult to predict accurately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1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LOS</a:t>
            </a:r>
            <a:r>
              <a:rPr kumimoji="0" lang="en-US" sz="1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 is sensitive to </a:t>
            </a:r>
            <a:r>
              <a:rPr lang="en-US" sz="1900" dirty="0" smtClean="0">
                <a:sym typeface="Wingdings" panose="05000000000000000000" pitchFamily="2" charset="2"/>
              </a:rPr>
              <a:t>error in </a:t>
            </a:r>
            <a:r>
              <a:rPr kumimoji="0" lang="en-US" sz="1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trip distribution</a:t>
            </a:r>
            <a:endParaRPr kumimoji="0" lang="en-US" sz="1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900" b="1" dirty="0">
              <a:sym typeface="Wingdings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900" b="1" dirty="0">
              <a:sym typeface="Wingdings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900" b="1" dirty="0" smtClean="0">
                <a:sym typeface="Wingdings" pitchFamily="2" charset="2"/>
              </a:rPr>
              <a:t>6</a:t>
            </a: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. Delay-based metrics are </a:t>
            </a:r>
            <a:r>
              <a:rPr kumimoji="0" lang="en-US" sz="1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problematic </a:t>
            </a: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for modern transportation planning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ym typeface="Wingdings" pitchFamily="2" charset="2"/>
              </a:rPr>
              <a:t>The purpose of transportation is </a:t>
            </a:r>
            <a:r>
              <a:rPr lang="en-US" sz="1900" i="1" dirty="0" smtClean="0">
                <a:sym typeface="Wingdings" pitchFamily="2" charset="2"/>
              </a:rPr>
              <a:t>access to destinations</a:t>
            </a:r>
            <a:endParaRPr lang="en-US" sz="1900" i="1" dirty="0">
              <a:sym typeface="Wingdings" pitchFamily="2" charset="2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ym typeface="Wingdings" pitchFamily="2" charset="2"/>
              </a:rPr>
              <a:t>With smart growth, delay metrics sometimes get that backwards</a:t>
            </a:r>
          </a:p>
        </p:txBody>
      </p:sp>
      <p:pic>
        <p:nvPicPr>
          <p:cNvPr id="21" name="Content Placeholder 3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0"/>
            <a:ext cx="4343400" cy="36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105400" y="4864"/>
            <a:ext cx="3657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From: CDM Smith, Traffic Forecast Guidelines for the 2010s</a:t>
            </a:r>
            <a:endParaRPr lang="en-US" sz="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52678"/>
            <a:ext cx="4095749" cy="3005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5181600" y="4800600"/>
            <a:ext cx="9906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76931" y="4800600"/>
            <a:ext cx="9906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625548" y="5218044"/>
            <a:ext cx="54665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573618" y="5218044"/>
            <a:ext cx="73218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September 2014</a:t>
            </a:r>
            <a:endParaRPr lang="en-US" dirty="0"/>
          </a:p>
        </p:txBody>
      </p:sp>
      <p:sp>
        <p:nvSpPr>
          <p:cNvPr id="15" name="Slide Number Placeholder 2"/>
          <p:cNvSpPr txBox="1">
            <a:spLocks/>
          </p:cNvSpPr>
          <p:nvPr/>
        </p:nvSpPr>
        <p:spPr>
          <a:xfrm>
            <a:off x="6553200" y="63404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81C5E7-1D7E-4B5B-B8AB-6DAA8BC9731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0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/>
              <a:t>Problems with </a:t>
            </a:r>
            <a:r>
              <a:rPr lang="en-US" sz="2800" b="1" dirty="0"/>
              <a:t>LOS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1219200"/>
            <a:ext cx="8153400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8600">
              <a:spcBef>
                <a:spcPct val="20000"/>
              </a:spcBef>
              <a:defRPr/>
            </a:pPr>
            <a:r>
              <a:rPr lang="en-US" sz="1900" b="1" dirty="0" smtClean="0"/>
              <a:t>7. LOS pushes us to build roads that we cannot afford to maintain</a:t>
            </a:r>
            <a:endParaRPr lang="en-US" sz="1900" b="1" dirty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900" dirty="0" smtClean="0">
                <a:sym typeface="Wingdings" panose="05000000000000000000" pitchFamily="2" charset="2"/>
              </a:rPr>
              <a:t>Substantial maintenance shortfalls even for existing roads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900" dirty="0" smtClean="0">
                <a:sym typeface="Wingdings" panose="05000000000000000000" pitchFamily="2" charset="2"/>
              </a:rPr>
              <a:t>Maintaining LOS thresholds creates additional maintenance burden</a:t>
            </a:r>
            <a:endParaRPr kumimoji="0" lang="en-US" sz="1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900" b="1" dirty="0">
              <a:sym typeface="Wingdings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900" b="1" dirty="0">
              <a:sym typeface="Wingdings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</p:txBody>
      </p:sp>
      <p:sp>
        <p:nvSpPr>
          <p:cNvPr id="6" name="AutoShape 6" descr="data:image/jpeg;base64,/9j/4AAQSkZJRgABAQAAAQABAAD/2wCEAAkGBhQSEBUTExQWFRUWGBsaGBgYGBwbGBkbGxgaGBoaFxgYHyYgGB4jHBocHy8gIycpLCwsGB4xNTAqNSYrLCkBCQoKDgwOGg8PGiwkHCQsLCwsLCwsLCkpLCwpKSwpLCksLCksKSkpKSksKSwsLCksLCwpKSwsKSwpKSwsLCwsLP/AABEIAMwA9wMBIgACEQEDEQH/xAAbAAACAgMBAAAAAAAAAAAAAAAEBQMGAAIHAf/EAEsQAAECAwUEBQkECAQFBQEAAAECEQADIQQFEjFBBiJRYRMycYGRFCNCUqGxwdHwYpKy4QcVFiRTcoLSM6LC4jRjc5PxQ3SDo7M1/8QAGAEAAwEBAAAAAAAAAAAAAAAAAAECAwT/xAArEQACAgEDAgUEAgMAAAAAAAAAAQIREiExQQNREzJSkfAiJEJhcYGhwdH/2gAMAwEAAhEDEQA/AF+zO00pDhaARpiH5GLFK2wszgdFLqwHfw3Pqg7KdcF1gkApqrQlmHeaUizTbl3WCJR7ShvAHujO2Fst9jlypqcaEIb+UfAe2FW014y5KSEy0hVDRKcuH0I0uxKpcsAYUVJ3VZvXTmT4wsvqSVHEcCqgVJPdlF3oEtiqWy+lFfUS6i9UgsRqnu0guVtFgQEplpFXchy/PlWDxc/2JXI4h8qxBMu96ASvEfLnE2xWzLu2xOMhcpCwahkpS3HQw6TtfLp+7jn1O5qQgm2fomITIJ5knwYQkmzzMmJx+TitK0HHSEm2xptl4O2csM9nT4p9lIbWS95M2WN1CFLSSE7pIALaa5eMUbymVMWEpKHD1CiMn5RY7uuKS8kMnelqUd81UDn2Uik3eo7ezGS5KaUGug4CAJVikotK0hJCyhRDpOEpC64VEYSyjoS2UWG87KEULOz05hMQBSF2iQoqPm0zEKBGEMtaVBlJL5jPR43JZVNpsAwKYEBKjugF97RoUbL2szZwKkJDKI7sBoaZ/OGu0sgyXCGWQZxSxJBCpylByqpDKrqYUbKT5qrR5xs6ABgNwuAPB3jCS+oSLgJIw5DPh9mIr4nFKCEyekdKnZhhGBnyr+UEpO79erHtsPm1/wDTV+CNHsWykSbOEpmKIBJRhFAWxJUCa67xbuhJZ5JTNlh2OI0AL6a8IsUq1qCJqEkHddRYbowqyJyzfwhBYiEzUF1EuernUACnDnGUPMSnqWSTZwosA57A8bLuiYw8yfZDTZeUV2lCdS/XDjqqzi9TNmFKDDAOYSX48fp47lHp19bM5uV6I5wLHP6Mywg4SzpIAdi43nfNizs4HCBv1Kv+CfZ846MvZRQd1UGZZhVuJHEeMeDZZVd7LOgLdrKpB9svy/w/+CXi+n57nP8A9VLZuh9g+cey7pmA4hKAI1YP+cdD/ZBXrp8DGfsifXT4GK+29fz2FfU9Jzubdk1RrLUTxLewRirpmNSWfAR0T9kD66fAxn7In10+Bg+29fz2DLqek50i5JhIBQwOrCnM8YgN2zcbIkLwVqsJehz3TkeGnOOmfsifXT4GM/ZE+unwMP7f1/PYMup6Tmn6jWetLIHYH7tBEi5MpEgJXJUiZWp/mUSQp6jCUjDgDM+KOjHY9Xrp8DFR/SNdplKkklJKnO6GFAB+cRJdF+SVs0i5fkiqrQgVDKByOXa40PzjI9D4V9iT3uB8TGRiaFolXYEzQoUoXTzKSAR36ZQx+Te2NUikeppGSQ9EbKVQD6yA+D98A22zFZSxAZQJ5sYOEakVhsbRCE5dvyiMSBSnbBJEawqGIL/sZISpIrlyHCkVa2XZRmDjU9zx0cwFbrqlrSoYUpUfSDlQY4iQMTaVpk8RhrZjKDu0UHZ+yspaiOrQd8dFsYrZf+gv3xVUWZCCsJGZ1PCgyi2WNJ/dNfMTMhzoGhJ2xp2xkouA7668kxD6au/4RPeVjWmSgh0npUPuq6pwvvA4RQEFKgSQoEMzwJMtKfKTKU4xpWoGuFgoA1TV+wR0jEu0TKmSlAggpUxB4LY19kLtnpi12hJWkyziVR3oElsxBt+XWJWBCVYgFTSCFKLhUzEKqqTo5qYguL/iUd/4SYwl5iVuWbBu6+P2Wq2cQXvZytJaYpDJUTh9LcqD7fGCQd369WNLVVCx/wAtf4DGj2LZVLPZsUqcQyRQqqN6hamtAaQhlUmJCUkkKOoyo8O5CkiRNChvbuE9iVODyNIT2SXMVMSyThCiS2XVANa8Iyh5iVuXbY+lrl0brfhVHQbWuzKWelTNxJLB5a2LMxThoxwDtYRz3ZAfvcqjUV+BUdlxxv1OPnIClV6ySk4guYkqD+aU1Kgs28B0b0fTiIgk26yygUIQpAKASRLVkUlWtXA04qHEw8xx7jjMYmVekpnxTKM/mlUemTOewV5R5+tpTBzNr/yV8eSW1hzjj3HE0hiW0XrKRmZmmUo5EYnyyAzjxN7ySl8UzMgebLlmLilQxFRxh1jjMUFIBQm8pZBLzKEBujL1dqNyMeLvOUnHiVMTgckmWWZJAJBAbM9vKHGOMxQUgE6rzlZYphOTdGeIFXDDPXgRmIpH6U5RK5IzbpOQ9HOOoY45d+lYjpJL8Zn+mNOmlegmUSYWDAu9SdOQHL60jIiLRkUMtd63p0Ywpqsj7o4n4D6JdgUVS0qOZS/tiG7bGhUsKUhKlEOSoAkl6kk6wegBIYAANwHKMl3Gr5Mb3D4RsUpbm3y/OMCs+waDlyjCo1yyGg5coYzTDn2D4fOE+0drVKSkoLEqArkzOYdqVn2DQfZivbXpJQhq7wyH2aZQmDHtmQnEAskJ9IipA1IfXWPLyuuWDikWicqhcTEywCoKl4QwljdKDMHbhrGpEZ3Dx/OKsGimW+eEKWSWqrxrQcYYbMbSm0TpcsoCejlLAL5jOoahrCq+ZVVEjVTPQM5rEuwCEqtBTTeDVXgSQXDY2JQ51YxlDczjydBFpJlgBRwkksC6SyUgHgY0tmBapZdeOUJoY4cDLZ8LB861eILJYDIl9GSDhmTWKSFAhSsQqAHoYlCN9Y4P8B8Y6dh7iraLOV/Kv8ULLmltaEf1fhhjtMpuh7F/ihbcavPo5k+6OeXmFyWN9369WNLWtkLJ9RWWdUtG5O79erEVoU6F/wAi/wAEalMq1lmESZwYKBwtqxZRd9DVm7YXWCwKJxKBLE68UpagfTiIZ2a9hJsloSCAuYUpG7iOHCvERwzAc5PCC5ELXOMxlBDqxqzGQYEtxY90ZdPcSLxselrZLDEUVn/KrkI7G8cP2HvhEy8ZctCTQTCVFqsCKN747fG3U4+cgiC0XhLlllrSnLrFs349h8I8st5S5hIQsKIzbw99ImVJSS5SCeJAfx7/AGxrJs6UABKUpAyYAe6Mhkjx68eRkIDyZMCQVHIAk9gqaCBU3vKOFlg4iUpYFiQQlnZgXIFYLIjUShwHhDAFk3xLUoJC0FSiwTi3vus/flB3Rq4Dx/KIRIFOWWT+Mb19Y+MPQWpBbbaJTY2GIsK5nhlHOv0o1VJP/U/0x0idZwrrOW5xzf8ASonek8sf+kRpCuP2LUoSyTkOXOMjzDGQyi+oQGYAAcBQeAj0JiPEWDcn0o7Ru5+MQUbNHjRuUFn5PGmH3P7oBmFMRKlOa1iUp9wPi3zjwjPsB01b5wCNCGhffd9SrMnEurvhA6ymbm2usZe949Eih3jllyc9zxSrWgzXUd4qzNKngOVNIzc0tCJTSZ5brw6ZJUlNCpRzqCS7U5Qy2IsqkTitaSE4VM4O8wckcW98JbrsCul1Shw/As5bnlHTbGjzErI7oHMAgu3CCO40mRXLevlEgTCjAca04XfJKNWHGIZ1sSm2WgpQVTEy1OyTvb0s4XxEuCRkkO+rCD7PZEy0JSkMHJzJrhSCa9kTTLtQLQucznAUqBCcJ30qDsATk1X7Q0b1qC2ZVbZeZnSpExSQkkLoHIGGYRqx0iG6Jn7xK/m15pyhjtFJSgSwlOENMLB2BVMKiznJzlpC65P+Ilk6H/TyjCXmI5H943kiShJXi3jhDJJ9F3PARNNG6v8AkX+ExBet0otEtIV6JdJaoOBgR2c+MGyTvfk/I0jU0opHl0lEiYFSTNWpujIUUhDBWJRIzrho1eUL7CFKlkhRBxEEBTDkGGQ99eUX+97jRPQ4DKAOEpYOSHD0ydooy7MEKWDiQXIOHEXKASSMLFwASeWkc8kzKcHsNf0eWVQvCUpiEtNAc5bgo2fs0juvlSPWT4iON7DIKbwkpKnLK7TumsdTm9NjVhy9F2w9XVt5sXi+jVvL6V85CD01GHlSPWT4iM8qR6yfEQslzbS4CpcvMYiFqycOQGzzoeUaCdawKy5RLjJag+jsRTjnk+es5Gg28qR6yfERnlSPWT4iF1kXaCR0iJYGuFSieTOOP1oCbS+H0s0uzu2IYmauT5QZAEeVI9ZPiIzypHrJ8RC62zQEjokqJ4K6cDI6jKraH4x7ZZoIPSJUC9MJnmjDNwKu8WKxh5Uj1k+IjPKkesnxEASlDEcQmYK4f8Xjq1fHuga1zlhXm0YksesbQkuwaoB1fTJs6sBY48qR6yfERzb9K05I6NZcpGPKuqQIvU1aejLCZjw0bpmxNRnpnxjnv6akOJAIfr56ZF/rjFRdP+mJvQo8m0oUopS7gahtWzMZCqw2FJKlEAgnkw+UexPiCzLlJ2hUGxSwaNRWpFTl2xMnaY182BRqr/2wL+z09uqPvJ+cefszP9UffT84nULkEp2tP8MZN1/9sbI2sJ/9MZN1+H9PKIP2LtLPgDM430P7DWNkbHWluoPvoHvLwahcguZtJu0Qkk0bEch/TyhfM24luQcDgMd8nJst2pplAd/3FPlSxjThCnDggjsJSSzwjTcilEhKCThoAH76Z6eMK+4KXceW2+ET3OOW6E13tCwGbNpASbuFC6gjMFCVl+xgRXlrAitk5yiEiUvE2qSNBWuWsWW7NkJ8uWE7ncvUwqvUMU9SKz3e5CQMOTCpIG85WzkZk1rQPmItMqzNLQN7dAqcs6O2tO54mui5xKAQKqV1j7wOAEE3hPJOAtu8MuUaRRtsjRaE4U1WaqySMvvZ0iO3XrKSLSQpSjLTiUkJ3gM671H4lontZZKA2STrC2yWfo509SD/AI0shebpViVUPQ7qn4OI3RnYltdqXaZMqamUsJIWDQqwkKYuUhg/1lGlzj94Qe3Q6pI98P0X+u75aZUiWF4ipTrUQzrOiAAc+WUKxtNOnz5aFplsTkErws5Kt0zCHZ95qB4wklkJbjqXLOHI5j8MRp3Vv3+LQr2btyZ8pS8MuimDJI3Sh2q79vKHRsKTQJSKlTVLF8Wtc41osIUqjsT2An3RXL42V6aqAlJW3SINUGr4hTPXLi2ZewWO2KQpuOkTzJoNcCkZ0UnCSxIcDUHQ6xlJVoWlkrOeWuyqEzcxmagFOJKVJFM2o+kLkT7QW8/MerjGc9Azx1IzqAP3flCO9tobTLV0ctAKCmoMoqJJJBdSTyHsgUpJaNmU4VqUabarRRp0zL+IakQykSbaUMU2kEatMc+A+mh2va23EjzaKFx+7Ox4gl27oIG215c/+wYec+7IpMTWWy2sDeTaVVpuzPa+cbKkWkqACbQCz4cMx27NYbjbK8yC2Y/5HzgCReVvTPXP3lzVOAoyHZJagBDDJqaCE5SfL9xOEWCfqq2uaWtv5Jvyj2ZJtOMIa0BahupKZgUc6gNX8odHai81JNS/Ozj+2AU2y3ieqe0xUxQYKMjIcAMLDhl74Mpep+4YRIE3TbR6FqP9M0/lA9rVaJRSJiZ4KiwBCwS9KA5w7mbQ3oRRSknnISza5ohfaJVtmTUz1iYpaQkhpSQkFNRQJY1r9VanLuwpHirotpHUtL/yzB4cIFvS756ZaenRODlklaTUmlMXaIYWjau8U5zVJP2pMse0y4U2y9LRPXLmTp2LAHSMKAxCi1EpANQD2ACJtvRt+4sI9yeRsnaUilmnN/0yY8gv9sLZn06u5Er+2MiNCqj3LWx+iPnEfk+/ixKybDi3c3fDx5x509MvaP7Y06c8o6MUa2wG1WS1GYpSZywl91PSkABhRhQVfLjEM6wWsp/x1ClfOqyFT7PdDTpy+Xu+UT2K9FSlhaAHD51FQ2gELBE0U22XvNlCs2ctLVWkzSj7xYF+TwebBaJqARPIQtH8VYLKANeFDlFlv2+F2yQZE5KcCiCcLglq5vTuhcCwAAYCgAGgoBBggJ7vCkSwmZMClB3OInUkVNdYKTaBxivXleikEIlyVTFEPmyfFs+TQRdk2YpAM1AQty6QXDOW9kPBFKVDrpxjBGfrcHz5xFNkhKlKWrClLEqHdUZ/GJbllHpk0OvEaHVIfwiS95ygtTJeqWqpvRauF4pJCbPbwUCoM1HgFIZSzyPwiW1BZkzVoAxS0FQCiatwDbxbRx2xEr0qQxE67BImIeaDiTiCWUQznUCh7+cDquezSlpWgMpwAcSjUghqnUtE8pZCSG1Op+Eazp6tKVq+LJq97QqQAlisMuVLKZaEoBLkAZnCznjDKROAUCcvyAgEKp9cInQqo+uEIYwSJSljN6ac4mtllScW+B5sZgBt5Ndz5QDJmHGntHHjzg612g4lAICh0XF9Qcw0Q/Ov4f8AoBWmQktvp/zf2xv5J9oeKv7Y1RNUaiWAK5O3ONhaFs4Q4419nGKGe+S/b9q/7YzyP7Q/z/2xtLmLOSH8Y96VY9Ae2AdGgsv2h/n/ALYlmSQQkUBDhxirV67uej9keiYo0EsdwU/vjxaljNDdoMAUQmy8/Yr+2JVJBADMRqyq07Ppo96Y+qO8H5xmJRyQO4H5wgoh6Dn7D8o96FXH2H5RupSvVHh+cemco+inuTX3wDojBmAM57njSdZQob0pCu1I56tSJFFeeH2fnGCeoaf5YCaK2LtKpiQqxpShRUMUuct04Q7qThAAJYDj3RkWXp1Hh4AD3xkJxTGooWzbzw0VNSOWNPueIv1vLf8AxkfeEU5BBSlQDAgHLjGTXCefuifEZk5FwN6y/wCMj73fEkq1CacKZgUToFF8451OK8PWL9rNnw0+UHyLSncCZrqpkVPiDOxbT4Q82NO0dFTY16mMN3qdnrAOyt7TZq1S5hCgEOCzKoQKkUU7jnTWLEqWzUbPNtCQ9OMXGVlCmdYVISVKUMIDlzQACFir8kgnzqQA7neAHbSkWS8kgyZr5dGv8Co5ugs55Hxb6rEynQnoXW5bwTMKZkuZjSCQ6SrNshUceIgO+b1Qle8sAkoKUnE5G7VnOoNX5wJs1bx0QcsslRoCXyDh3DlsiYEvhLTgSSVNmTxWo6MKU00gzG1SssUq2KQFBBVvOhQCFM2r4wxpwgeYsjG6VMkOS3iGzcU01EOLcGQkOfSzbgOUabEWBabynTSXQuUQK5YVoZ0g0OdWjXiydhPc9uTaEFUvEMKmIUlSSDm3/iGJsCiCXHthfs4vz1u/95O/EYfTFgJKiWZyewZmFLQpCTCWf6yeMmrKZspH8TEzpmDqpxOFFOBWgIBcOIhu+8ETpWNBdLtVJBcJ4EOM4ZhXSKl469ElWCmWIDFlmS2sAAcu2IE8SsRKwagA6MTXShFYIvK1EpmKnBSRgUhkrxHC+FKsQCSDkW46wjUSLxLU39P5BDC/rUOjIU5KqCnAg/CMlLfuC1VisW2zIWZiDMQ/o+cUDQUAUogVSS+mJWkN7Ja7NadwywpZRhClILsnESXxUO83cIpEieSku1FGrAeiDppUxdNkbGBK6ZQqokJ5AUOWbl/uiBSk2SgmfszLmF5oCzhKRjTiAB1AxZjPvieTdaJaEoExTJASKOWAYa1yiafaiY1lSSRi0+uPvjQuwG8bkROCQpcxgXYOnFyJCgcvfHl33MmSkoStZGIkYjiZ/RDqcANx4xX9pdqVheGykFIDFRAIUa1Sc2yD0hVO2utIBYgGmYSXYN6vvMQ5rYnJF96AesfAf3RnQJ45ch84p1j2jnzEBWJnFd1OmekbftBNUkqRNxZ5BBrwoIWaDItwkJ4n2fOILVdsuaMKwVAEGoSzh+cU6wbQ2ohRmTWwnMJSA3Jx3RLZNqVzErV0q0hGZKUB9XAAfSE5LsVHqOLtFnu+4pUlSzLcBZSSndwggNug1D8yYM6Ac27vlFFu/aedNWppimAFWTXT1e2Djes/+Kr/ACv7oM0tBSnbtltEkc/Z8oyKib2nvWar2e2kZBmLIGEkBISBRIpEdos5UGEX2cbLLOFcuyoVmAoISe1iYJ8ml/wJAB4Sx7IMBYnMkXc3Acfygm69m1T56QjQueAHEnQe+Ohpscv+DJ/7aYksKZYfAJaNN3CC3M5wYAo0SXfdcuyy8Iqo5qPWV8k8PiYmBKi5jVRS9VAvnUe0vWI7TeUuW2JaE8MSkjVtTGi02LB9oLSEWaadSnCO1e78Se6KAs7ppVvCkWXaqaZiELC5fQpGLF0iACp8NXNaUDaqVFfu5Amrwy1ylqZyBMS7ZGhNYxlbZEtw/ZWxukTCCwKwC4zxHT8o8v5A6cc0p/ER8BDW65iLMhCJ6kpqdXFQGcpDByG5ntge9rAZ04TJSklDJri4KJpmdYbTot7FmvIbqe1XuES7PW1Eq0zFLUEpwqD6Zp+ECW60hQDEanxH5QEoh1cwfhG/BJpctgVLXaFEuJtpmzE8cJUWeGNqk45S06KSoP2giB5M8DVqnXnG/lqCCHfTP5RLt6lLYqkuV5BY1M8wdISCQaJKaYyNWYYqBzlFhkLUVdTQhiQ+gfsavZzgOfZkrl4VBwWcZOGBY8nAgyXgxaZfAQK7G6pUV+0WrBb1FSDRWjF/N5CoJMNL2sJWjEasKhzxajZxoi6f3rpUlGEKBaoPVAOjcfGGV7WcGVgCggqQluGhfdBoYzxeoo6I57IG4aMyqUbMPnq2XYBHQboLWOSB6vvJJ98VlOzFCBMlpBNRvDJxRksx+MWS7FIRITKxB0UolQDZhnGgLQ4p2SiZKHUPrOBtsSpMgBIODFvtkzUB5E+6COmSTQ5UNCPA6xObxSzEmjaZ+OcW9RtWc6mycQCg3MGhqzfGAuiLqdm9sXK9LnlzF4pZ6MHrDCrPkB1e6BP1Dn5wfcU1eEYODM3Erd22dbKCySkhg9OMESpSZSSlIJZ1BIqTUDhzA7Ify7iS9Ziv6UN7SfhBMm6ZCT1ZitXJ1yyS3CHgx4spFgXNWtYmpCpZDFJoBXEMJGo5w3s11J6MpSlwSSRUn3Nw8ItaRKB3ZIHPCD7VOYIFtLthLAcKdmfwisGNRKZLuNaerJWH4IV7wIJ/Vk3+FM7kK+UWnys8D4R6LRxBH9MHhhiVkXVOf/BmfcV3xkW+x3iqXMCRZ5swrScLyhhLVOFSixIAjIfhodA9t2Ns0xWNct1GpIcaYdCNBByLAgMACAAwZKaAU+EbrnFg5IcDMnhEXTn1va/vEbNDJE2dAL8DqEt3iITdcgKCky0ILqO4lKeuEghnoN0Fsncx7iycs4cPRwe6PArmPH8oKA3MiW2v+WNLXbUSpSlKKsCQFEBKSdxXSDIOWUHbjEiHVQHFqwc/6YibMOB2k/KFQCCyX/ZrVMMnopu8VKONKAlwStTspwXrlmYaWe6rMheJEoJUaOAO2jUEFoclkqqrgVOfZ7I0ZRPXS/Mn8oKALu+1zD+7TJDyelAKhNCgd1UwEbiXAUgOyqOnOPLxsyEzVAAgO+YzNSc9SSe+CLjkrAQ5Sd81BH8OuceXpJUZqm5ajgOAaGhci6dLGkCdKjGpAUCoBylxiApUh3aGE6SQK+/lCf8AVeG1GclSN6WpKgAXBxJIKj6Rzy0AhlJBiUjnrGspL4t0ipGedBWg1iZCFFm1Jap78ojs6FHH9knMn1RlwGncYkQEu0owvjSwLE4gztkS+fKLCq60CWF1dgWfiByeOc2jZeYmQEJaZ53EDRLPKw5cQeGnMx1aZKeWhGIBRQG3tAlJNHyikgYmkI3qCrhnJZ2DOwciCr5QMSXBJwjVfE+vWJ7Nugpzc92TM2uUAC6LZMmusyZMpI6rFSyKhiwozhiGHbqqECKA4e0xriHB+8wfOukjJaT45cagQlt1ulSlYVrZXJJ1iW6K0CSrl741PZACb7kH0z90xGraGzAgGYXOQwK0hZIVoYlP2ffGoH2ffC9e0FnHpL+5X3xraLnlWlpvSTAGoG3Qyi5IJ1AbsaGpINxoAfV9/wA49VLIzS3cfnEV23UmXKSgFTZ1qal2qXiadJSlJUXpoA5PYBUk8ILHRqB9n68Y3KFeoPD84VWi+5KFqSekdJILJDU/qjRW0UhiSJ1PsI/vhZIVobYT6o8PzjdCS/VHeB8TCRO0snVM3wT/AHRujaaR6k09gRx5qhZILQ+VaJgAqzdVlZdgCqRkITtNJbqTfBHzjIeaC0eL2/CwAbOstl51NNMuj5QFadqj04UqSoJQN1AmhiVDrKOHgaDnGXZtHZzZ0qXd6JiwneICEgkHmC0b2jaaz4Gl3dKCz1cWApB1JZIcDtiM/wBkbckh2+GEJ8mLAkgdMNWf/wBPlGo27p/w3/3fNECftMH/AP59mG4yQUpIx6rfC4TnT/zAlp2hLoULJJGFLLHRy2WrVTYHSHPVfSDJ9wv9jqVt8pOUhv8A5v8AZEJ27P8AAH/d/wBkXS7bmlmwC0rs8kKEkzCnok7zJKvV3XbhrFKVtenpUoTd8jCc3wknsaWG73httch/ZYrrtvTSUzMOF3pidmJGbDg8GqmEkk5lyT290Va0bZGWl/JMCdAFgDuATEFl25WRiVZyBxxkjPjgpwiVM0TjRdrHeOApdJICvRzdmdq0avZEtqtRVMJyycU97D3QssFslzUiYhj+IHgeB94gtVoISzA99YpSG4rg3tc7EA4di9QDC7ohiUcIcguWY0Hw+MaXxalIkqUgEqowGdS3A+6NbonFctK1dYy3OlWD+2NbJrSxNtIpQwJQCkMTulslgVbINHlyLmdMMS1Kd8Rcn0TnXQUDw3vG/wBdn3UpQQQTvPoTRoHse0i560pUhDEGoB1BLsT3RjLcEEJVuiuvjSGt5ImKEqaF1QoJUghNE9GRiyxHMJz4QukqSqVQpLKIzyLVDd0MEzPOAGoYHtYCNU6BqyVNsMtnz4DM8hw7YInXiogMSDrV35PA8+2FdSz50EVbaXaBSdyUd4HeVRhyHOMnMp1FDy8NrZctWFcwBRZxnmSKtlURVL+Jmz3lgrThTVIJGXKKjeb9Yku+pqX55xZ9nr8tsmQESJYKXJfASTk+XMe2Ju0RkpIFTd00V6Nf3FfKM/VEwnF0S3ZnKVfKHkvaa8iaS27ZR7aDXKJBtFeRNAP+0Q3iYVE0V8XTP/hTPuE/CLdclgaRL6RBCkkkBQIIOInIwEraG8zXCrukH4iI1XreKjVJc5PJZ/dAONIssJ77vKRKWkzASv0WqRQ1zpm3fC+ZbrYzrDDLqM/thLOs6ypyCX49rQnOipdVIFvG9SZi1olqUFKUQWajxn6wUyT0a6nhqOHf7oll2IhRIFCMm+EZabLNpgCiRRgHzypxJMK0zJSTDrLdk6ZL6REpZScyx7e6IkXfOUSkSluBw0d3rB1lTa5crohMWC5JSyczmDSILPItIS61KOLIkIDgBmoBDdDdC+0y56T/AIKm8DwjInmXXaVqZGNzUAYR4v3xkUqrYaVkE2zLQhKCkBSSQpwRRMxSaBTKG6xANWzgi67nWtZOIdHm5FE11YOSRkMzFlmqx9cJWWoVB1DXPWp1ePMRYAswyAASODskAPzzjTBN2GPc8lWGUGAlpPNeIk9oSoJT2B+05xDaLpQrqJCVaAElKuQxElKuFSCaUd4Dv6+VSAgI6PEtJU6wTVykJABHqkntHe1CjQ5FgewsD7IKT0HSLZftu6O5yQtCCbMA6xQvKFBUAEgsH1IjkhmkKxA1Bp8Gjo922qfMm3gmYtXk6JKkSpbDAMO64DAu4VqcxybmVjVul/XVnwemekT1FRMg+dO6QDHiV7a5UhaFmz72MgJSVBJIFSwZIOZJIDV4mDkLjLTLC6KCiznjzzr9COfYUZVuQ3RfS5Z6VLAFTLT6JLOzgNUvUCh7WjoNjvFM2WlYcBQdjnQsR4gxy2ZdSwAa4MQcZMdO5o6MJYs90yLQN4qXgw5Cq5lX1O7lGkNTVOg1dqKClSXBBofk+cRSJlTQZGBLPbOlkoWzOVDwpElmVvd0dMdgbF+0IdaOxX4oDuggzkOd0qzByHFwYNv2syWORf78B2GWBOSAABX8JjCXmJRLtHbV2THgX0oVOJC1b5KQhHWO7XTLSH61NML+r72MCT5KVy8KkhQJqCH4H3iCkpeb2gRtZSFF/XypBRLRQrqpXBLsw5mtdISeRBiCNaF/CmkNNr5QTapYHqJ7t9UVu12lXTLQVqADZN2Z+Ec0txb3ZHbrGkkIFTQqPBovVzpKJCARhPRihz6xIp2RVNn7FNNoCksJaC5CmJLls2qeHCLgusa9OOliikFGccKt7RPw/OJJtpqreffSc82esDCSSKIeuetdGjRSWzDRrRQV0qXckf4nsrWMTaOqSQ+JZPeA0CBBOQjbyVXqn6/8wUBMJoISFM2FTv3s8CqskrCxSnqdu9i97RndGyZZUcn+ucTQUjTyeUAoBnIDdtH9jxImXLSVYNSnwA4xGbvUohWE7pLDI5EEsasxpxjVSm0gxQqQQVId6Pjd204xslaDhCmIBU7jQgNESLKotxOQ1rHipZTpTx591C8Ohk9mmpTh0YF6auc+OcZEHd7IyABVe17CzhA6NcwrCqIIBGFhQEHEcyzigggLJ7GBBBd3D/ERHfVtRKSkstRViCAkOol00FOB5ZxMMk/yS/8A8kQk9R0V/a1QBlu3+GWo5fGvw7ecWNqdw/CIWXtdip2HCpILFJClBOZJBBNNTTOmrw1Ka0qNOYFIEtWQluW20XvK6C0ykYMcuUVL3k4XUMJxFBUpKhRwoAmnaOOWIsj+tX4jHRdpds7NLCkqlT5c4yVSyRLQUtjPWdY3nlls2xvUxzSxTThohZBUouACKkni+sT1CWMSzCIzMiBdobrJmD+g/CJbIUzKpLgZtp4xg2L+Ty1XikSFBThWMKDNVmpmK04RJadtZi7vl2Yy0YELxBQJxO801enpacIXW+zukkvy5V145wPbB+7oATQKYnInrlynwD8o06fJaLpsvbhMsqQHdKlYstaiG9l6x7DFQ2LQalmABfgTpF1uo+dP8p90bx2GKb9V5yW/BX4oAuue85BoQTTsIpDPbRfnJfHCfxQsudJVaEAZksH/AJWHhTwjCfmFfA4tt4y5MsGYWBUAOZZ/dWGKB54Hsp3QivG5VrMyRPYmVNpUgAmWkhiKkMSGPHwbISvpAxD0z7APgdPCNShPt5NwWpKgH82mn9ajCHZNKp1pmCaEl5ZoRTrJA95rSH216mnDpATMwUKSMLOWzD54nHIRBstNxTy4BdCswATlRwBGP5ErcbWW6kyCrCFDEwYkEAAuwOZrBUgHFli5RNPSwIqG9FWY/lMRSRWuL+nPs746EkitgwEnFXEabo05k8dYHtExm3gSNAN1NXpEwFCCkitEJNe8wPadBT+UZDv1MNgeSFcVZnUUPbwgkigGLCasDVJy1+s4HkKzDiuhyPbBADU4vuqyOWRgQA85Sgo+i4qAePziaUo4BUIAfe9In7I8PDOB5ya5FPI18DwiaTKo4DGu8cuxI46+MICSatvSwijHNZoGbh2wuJLkOW4eOfODwTmCACOuosSw0Gj8eRgNcrOo9J+IZ8/AB+KoADJIdQYuARRXWGWR1HwiFQoQC4aoUGUkCtOP1SJlUUzYwDRyygATkdWZoHMzEPW4E9YN7wG9mkFgeWUnEGrwBqNTx5kxkRyF1yfl9fVIyAaFM+1yJmHHiODEzKKXxYXCmSSRujIjWN1Xsgkl8zoD4AaAZAcoWS7WsAMqg0ISRpy5NGi7asl3FSCKChBSQ1OQ8OZdIQ8slrSs4UuTrQ+3hFnuCTIlrTMmzQVJLhIBoeKi3siiXnMULvVMCiFYsNGFHxaDiM84W7J2yZOmoQtZw4pdAE+iyEl2d8LB86DgIHsKzrm3G1FmN32tPSpxmRNCQaFyhWFn1eOY7IfpImWZHk6JMuYkqKipWMkUS4ASDmE58VQp2jnrGJGMlKw5BCfRIAAYUG6O1q5mFmz15Ls08TJbPUEF2qDwIPtgp1RDbq0dfv7bfAnpE2eyT5FAEqmLRNYkDJUnAC5fPJu+q3zb7AuYpVm83pMQzFKgSA1S7itKVijSr7nIWZiJhSqY5Vka7+QIIHXUO/kIPVbFT5RnTGMxLAKYA0IFW5JbsJjOcU0U9UM7SqQQ+OrZMXany9kKL6vdJlBKS4CswGyxas+XCAZ9oUXPBL+MATR5pPJTAdxiICii+bKXzL8mSh95JUSwORyrrDuz3pLCi5OR0Mc52ctCkTU4S2LEk0BooEEMaZUi3ImElQJd8ROWpST+EeEbR0LYRtDbkKUgguyVaH1qQFdVvSmegkmh4co9vS8pqFpUF7xqThTmlZUCzNm574X3Ral4kIxHDjxAcFBLAua5eLDgIzkrkSW+dfqGdRUSak4SVUTqwc0gizXzKMxKgpwWLseD8IQyZhVLnLJOJCJikkUqlpgJbPf3vypEV2u0sYiwCTp6vFuKieRMaFBm2dvlrtAKS/m0jI+sowLs3eEsTcyRhUG0yyiC+7WuVOdCmKpYBLAuMR4jkKiviYW3be8wTUy3GABgMI0II0rXjnq8Y6ZE8l/nXzLwtjJHBSTiT2FqwPJveU/XI5gF+6EyZykgsTRgMuIPfkM+ERdIc3JZ25PUt3xvZRaU3tKCSHKRSgSStVdYGtF6y6VCRoGL9pLQmmboYaip1ziG0BiwHPnDAeyr1l5YgeRSa9h0iY3ojCwL1LpUkvkOqe+K1LzZgQYmGiTUPrp2QIBvNvaW9FK/qSXHLnEsm9JbZuRqoHCO6K7NJc1ypG8gOC9W00gAscy9JbuFVYb5SWFPRDQEq85bnfOZrhIPD3QtKiUFX2RTTMKy7UjwjTyhRcuztkBo7AUpmcoGBYJd6yiznEA2SSFDLlURrNvOUxJOL7WEpUOGINX6rCWyB+TMxDaEEAvQ1APdGstyle8aAijVBABBpWiUjuEADUXgjNy3HCflGQmxuPZ4ZRkNiTf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BUTExQWFRUWGBsaGBgYGBwbGBkbGxgaGBoaFxgYHyYgGB4jHBocHy8gIycpLCwsGB4xNTAqNSYrLCkBCQoKDgwOGg8PGiwkHCQsLCwsLCwsLCkpLCwpKSwpLCksLCksKSkpKSksKSwsLCksLCwpKSwsKSwpKSwsLCwsLP/AABEIAMwA9wMBIgACEQEDEQH/xAAbAAACAgMBAAAAAAAAAAAAAAAEBQMGAAIHAf/EAEsQAAECAwUEBQkECAQFBQEAAAECEQADIQQFEjFBBiJRYRMycYGRFCNCUqGxwdHwYpKy4QcVFiRTcoLSM6LC4jRjc5PxQ3SDo7M1/8QAGAEAAwEBAAAAAAAAAAAAAAAAAAECAwT/xAArEQACAgEDAgUEAgMAAAAAAAAAAQIREiExQQNREzJSkfAiJEJhcYGhwdH/2gAMAwEAAhEDEQA/AF+zO00pDhaARpiH5GLFK2wszgdFLqwHfw3Pqg7KdcF1gkApqrQlmHeaUizTbl3WCJR7ShvAHujO2Fst9jlypqcaEIb+UfAe2FW014y5KSEy0hVDRKcuH0I0uxKpcsAYUVJ3VZvXTmT4wsvqSVHEcCqgVJPdlF3oEtiqWy+lFfUS6i9UgsRqnu0guVtFgQEplpFXchy/PlWDxc/2JXI4h8qxBMu96ASvEfLnE2xWzLu2xOMhcpCwahkpS3HQw6TtfLp+7jn1O5qQgm2fomITIJ5knwYQkmzzMmJx+TitK0HHSEm2xptl4O2csM9nT4p9lIbWS95M2WN1CFLSSE7pIALaa5eMUbymVMWEpKHD1CiMn5RY7uuKS8kMnelqUd81UDn2Uik3eo7ezGS5KaUGug4CAJVikotK0hJCyhRDpOEpC64VEYSyjoS2UWG87KEULOz05hMQBSF2iQoqPm0zEKBGEMtaVBlJL5jPR43JZVNpsAwKYEBKjugF97RoUbL2szZwKkJDKI7sBoaZ/OGu0sgyXCGWQZxSxJBCpylByqpDKrqYUbKT5qrR5xs6ABgNwuAPB3jCS+oSLgJIw5DPh9mIr4nFKCEyekdKnZhhGBnyr+UEpO79erHtsPm1/wDTV+CNHsWykSbOEpmKIBJRhFAWxJUCa67xbuhJZ5JTNlh2OI0AL6a8IsUq1qCJqEkHddRYbowqyJyzfwhBYiEzUF1EuernUACnDnGUPMSnqWSTZwosA57A8bLuiYw8yfZDTZeUV2lCdS/XDjqqzi9TNmFKDDAOYSX48fp47lHp19bM5uV6I5wLHP6Mywg4SzpIAdi43nfNizs4HCBv1Kv+CfZ846MvZRQd1UGZZhVuJHEeMeDZZVd7LOgLdrKpB9svy/w/+CXi+n57nP8A9VLZuh9g+cey7pmA4hKAI1YP+cdD/ZBXrp8DGfsifXT4GK+29fz2FfU9Jzubdk1RrLUTxLewRirpmNSWfAR0T9kD66fAxn7In10+Bg+29fz2DLqek50i5JhIBQwOrCnM8YgN2zcbIkLwVqsJehz3TkeGnOOmfsifXT4GM/ZE+unwMP7f1/PYMup6Tmn6jWetLIHYH7tBEi5MpEgJXJUiZWp/mUSQp6jCUjDgDM+KOjHY9Xrp8DFR/SNdplKkklJKnO6GFAB+cRJdF+SVs0i5fkiqrQgVDKByOXa40PzjI9D4V9iT3uB8TGRiaFolXYEzQoUoXTzKSAR36ZQx+Te2NUikeppGSQ9EbKVQD6yA+D98A22zFZSxAZQJ5sYOEakVhsbRCE5dvyiMSBSnbBJEawqGIL/sZISpIrlyHCkVa2XZRmDjU9zx0cwFbrqlrSoYUpUfSDlQY4iQMTaVpk8RhrZjKDu0UHZ+yspaiOrQd8dFsYrZf+gv3xVUWZCCsJGZ1PCgyi2WNJ/dNfMTMhzoGhJ2xp2xkouA7668kxD6au/4RPeVjWmSgh0npUPuq6pwvvA4RQEFKgSQoEMzwJMtKfKTKU4xpWoGuFgoA1TV+wR0jEu0TKmSlAggpUxB4LY19kLtnpi12hJWkyziVR3oElsxBt+XWJWBCVYgFTSCFKLhUzEKqqTo5qYguL/iUd/4SYwl5iVuWbBu6+P2Wq2cQXvZytJaYpDJUTh9LcqD7fGCQd369WNLVVCx/wAtf4DGj2LZVLPZsUqcQyRQqqN6hamtAaQhlUmJCUkkKOoyo8O5CkiRNChvbuE9iVODyNIT2SXMVMSyThCiS2XVANa8Iyh5iVuXbY+lrl0brfhVHQbWuzKWelTNxJLB5a2LMxThoxwDtYRz3ZAfvcqjUV+BUdlxxv1OPnIClV6ySk4guYkqD+aU1Kgs28B0b0fTiIgk26yygUIQpAKASRLVkUlWtXA04qHEw8xx7jjMYmVekpnxTKM/mlUemTOewV5R5+tpTBzNr/yV8eSW1hzjj3HE0hiW0XrKRmZmmUo5EYnyyAzjxN7ySl8UzMgebLlmLilQxFRxh1jjMUFIBQm8pZBLzKEBujL1dqNyMeLvOUnHiVMTgckmWWZJAJBAbM9vKHGOMxQUgE6rzlZYphOTdGeIFXDDPXgRmIpH6U5RK5IzbpOQ9HOOoY45d+lYjpJL8Zn+mNOmlegmUSYWDAu9SdOQHL60jIiLRkUMtd63p0Ywpqsj7o4n4D6JdgUVS0qOZS/tiG7bGhUsKUhKlEOSoAkl6kk6wegBIYAANwHKMl3Gr5Mb3D4RsUpbm3y/OMCs+waDlyjCo1yyGg5coYzTDn2D4fOE+0drVKSkoLEqArkzOYdqVn2DQfZivbXpJQhq7wyH2aZQmDHtmQnEAskJ9IipA1IfXWPLyuuWDikWicqhcTEywCoKl4QwljdKDMHbhrGpEZ3Dx/OKsGimW+eEKWSWqrxrQcYYbMbSm0TpcsoCejlLAL5jOoahrCq+ZVVEjVTPQM5rEuwCEqtBTTeDVXgSQXDY2JQ51YxlDczjydBFpJlgBRwkksC6SyUgHgY0tmBapZdeOUJoY4cDLZ8LB861eILJYDIl9GSDhmTWKSFAhSsQqAHoYlCN9Y4P8B8Y6dh7iraLOV/Kv8ULLmltaEf1fhhjtMpuh7F/ihbcavPo5k+6OeXmFyWN9369WNLWtkLJ9RWWdUtG5O79erEVoU6F/wAi/wAEalMq1lmESZwYKBwtqxZRd9DVm7YXWCwKJxKBLE68UpagfTiIZ2a9hJsloSCAuYUpG7iOHCvERwzAc5PCC5ELXOMxlBDqxqzGQYEtxY90ZdPcSLxselrZLDEUVn/KrkI7G8cP2HvhEy8ZctCTQTCVFqsCKN747fG3U4+cgiC0XhLlllrSnLrFs349h8I8st5S5hIQsKIzbw99ImVJSS5SCeJAfx7/AGxrJs6UABKUpAyYAe6Mhkjx68eRkIDyZMCQVHIAk9gqaCBU3vKOFlg4iUpYFiQQlnZgXIFYLIjUShwHhDAFk3xLUoJC0FSiwTi3vus/flB3Rq4Dx/KIRIFOWWT+Mb19Y+MPQWpBbbaJTY2GIsK5nhlHOv0o1VJP/U/0x0idZwrrOW5xzf8ASonek8sf+kRpCuP2LUoSyTkOXOMjzDGQyi+oQGYAAcBQeAj0JiPEWDcn0o7Ru5+MQUbNHjRuUFn5PGmH3P7oBmFMRKlOa1iUp9wPi3zjwjPsB01b5wCNCGhffd9SrMnEurvhA6ymbm2usZe949Eih3jllyc9zxSrWgzXUd4qzNKngOVNIzc0tCJTSZ5brw6ZJUlNCpRzqCS7U5Qy2IsqkTitaSE4VM4O8wckcW98JbrsCul1Shw/As5bnlHTbGjzErI7oHMAgu3CCO40mRXLevlEgTCjAca04XfJKNWHGIZ1sSm2WgpQVTEy1OyTvb0s4XxEuCRkkO+rCD7PZEy0JSkMHJzJrhSCa9kTTLtQLQucznAUqBCcJ30qDsATk1X7Q0b1qC2ZVbZeZnSpExSQkkLoHIGGYRqx0iG6Jn7xK/m15pyhjtFJSgSwlOENMLB2BVMKiznJzlpC65P+Ilk6H/TyjCXmI5H943kiShJXi3jhDJJ9F3PARNNG6v8AkX+ExBet0otEtIV6JdJaoOBgR2c+MGyTvfk/I0jU0opHl0lEiYFSTNWpujIUUhDBWJRIzrho1eUL7CFKlkhRBxEEBTDkGGQ99eUX+97jRPQ4DKAOEpYOSHD0ydooy7MEKWDiQXIOHEXKASSMLFwASeWkc8kzKcHsNf0eWVQvCUpiEtNAc5bgo2fs0juvlSPWT4iON7DIKbwkpKnLK7TumsdTm9NjVhy9F2w9XVt5sXi+jVvL6V85CD01GHlSPWT4iM8qR6yfEQslzbS4CpcvMYiFqycOQGzzoeUaCdawKy5RLjJag+jsRTjnk+es5Gg28qR6yfERnlSPWT4iF1kXaCR0iJYGuFSieTOOP1oCbS+H0s0uzu2IYmauT5QZAEeVI9ZPiIzypHrJ8RC62zQEjokqJ4K6cDI6jKraH4x7ZZoIPSJUC9MJnmjDNwKu8WKxh5Uj1k+IjPKkesnxEASlDEcQmYK4f8Xjq1fHuga1zlhXm0YksesbQkuwaoB1fTJs6sBY48qR6yfERzb9K05I6NZcpGPKuqQIvU1aejLCZjw0bpmxNRnpnxjnv6akOJAIfr56ZF/rjFRdP+mJvQo8m0oUopS7gahtWzMZCqw2FJKlEAgnkw+UexPiCzLlJ2hUGxSwaNRWpFTl2xMnaY182BRqr/2wL+z09uqPvJ+cefszP9UffT84nULkEp2tP8MZN1/9sbI2sJ/9MZN1+H9PKIP2LtLPgDM430P7DWNkbHWluoPvoHvLwahcguZtJu0Qkk0bEch/TyhfM24luQcDgMd8nJst2pplAd/3FPlSxjThCnDggjsJSSzwjTcilEhKCThoAH76Z6eMK+4KXceW2+ET3OOW6E13tCwGbNpASbuFC6gjMFCVl+xgRXlrAitk5yiEiUvE2qSNBWuWsWW7NkJ8uWE7ncvUwqvUMU9SKz3e5CQMOTCpIG85WzkZk1rQPmItMqzNLQN7dAqcs6O2tO54mui5xKAQKqV1j7wOAEE3hPJOAtu8MuUaRRtsjRaE4U1WaqySMvvZ0iO3XrKSLSQpSjLTiUkJ3gM671H4lontZZKA2STrC2yWfo509SD/AI0shebpViVUPQ7qn4OI3RnYltdqXaZMqamUsJIWDQqwkKYuUhg/1lGlzj94Qe3Q6pI98P0X+u75aZUiWF4ipTrUQzrOiAAc+WUKxtNOnz5aFplsTkErws5Kt0zCHZ95qB4wklkJbjqXLOHI5j8MRp3Vv3+LQr2btyZ8pS8MuimDJI3Sh2q79vKHRsKTQJSKlTVLF8Wtc41osIUqjsT2An3RXL42V6aqAlJW3SINUGr4hTPXLi2ZewWO2KQpuOkTzJoNcCkZ0UnCSxIcDUHQ6xlJVoWlkrOeWuyqEzcxmagFOJKVJFM2o+kLkT7QW8/MerjGc9Azx1IzqAP3flCO9tobTLV0ctAKCmoMoqJJJBdSTyHsgUpJaNmU4VqUabarRRp0zL+IakQykSbaUMU2kEatMc+A+mh2va23EjzaKFx+7Ox4gl27oIG215c/+wYec+7IpMTWWy2sDeTaVVpuzPa+cbKkWkqACbQCz4cMx27NYbjbK8yC2Y/5HzgCReVvTPXP3lzVOAoyHZJagBDDJqaCE5SfL9xOEWCfqq2uaWtv5Jvyj2ZJtOMIa0BahupKZgUc6gNX8odHai81JNS/Ozj+2AU2y3ieqe0xUxQYKMjIcAMLDhl74Mpep+4YRIE3TbR6FqP9M0/lA9rVaJRSJiZ4KiwBCwS9KA5w7mbQ3oRRSknnISza5ohfaJVtmTUz1iYpaQkhpSQkFNRQJY1r9VanLuwpHirotpHUtL/yzB4cIFvS756ZaenRODlklaTUmlMXaIYWjau8U5zVJP2pMse0y4U2y9LRPXLmTp2LAHSMKAxCi1EpANQD2ACJtvRt+4sI9yeRsnaUilmnN/0yY8gv9sLZn06u5Er+2MiNCqj3LWx+iPnEfk+/ixKybDi3c3fDx5x509MvaP7Y06c8o6MUa2wG1WS1GYpSZywl91PSkABhRhQVfLjEM6wWsp/x1ClfOqyFT7PdDTpy+Xu+UT2K9FSlhaAHD51FQ2gELBE0U22XvNlCs2ctLVWkzSj7xYF+TwebBaJqARPIQtH8VYLKANeFDlFlv2+F2yQZE5KcCiCcLglq5vTuhcCwAAYCgAGgoBBggJ7vCkSwmZMClB3OInUkVNdYKTaBxivXleikEIlyVTFEPmyfFs+TQRdk2YpAM1AQty6QXDOW9kPBFKVDrpxjBGfrcHz5xFNkhKlKWrClLEqHdUZ/GJbllHpk0OvEaHVIfwiS95ygtTJeqWqpvRauF4pJCbPbwUCoM1HgFIZSzyPwiW1BZkzVoAxS0FQCiatwDbxbRx2xEr0qQxE67BImIeaDiTiCWUQznUCh7+cDquezSlpWgMpwAcSjUghqnUtE8pZCSG1Op+Eazp6tKVq+LJq97QqQAlisMuVLKZaEoBLkAZnCznjDKROAUCcvyAgEKp9cInQqo+uEIYwSJSljN6ac4mtllScW+B5sZgBt5Ndz5QDJmHGntHHjzg612g4lAICh0XF9Qcw0Q/Ov4f8AoBWmQktvp/zf2xv5J9oeKv7Y1RNUaiWAK5O3ONhaFs4Q4419nGKGe+S/b9q/7YzyP7Q/z/2xtLmLOSH8Y96VY9Ae2AdGgsv2h/n/ALYlmSQQkUBDhxirV67uej9keiYo0EsdwU/vjxaljNDdoMAUQmy8/Yr+2JVJBADMRqyq07Ppo96Y+qO8H5xmJRyQO4H5wgoh6Dn7D8o96FXH2H5RupSvVHh+cemco+inuTX3wDojBmAM57njSdZQob0pCu1I56tSJFFeeH2fnGCeoaf5YCaK2LtKpiQqxpShRUMUuct04Q7qThAAJYDj3RkWXp1Hh4AD3xkJxTGooWzbzw0VNSOWNPueIv1vLf8AxkfeEU5BBSlQDAgHLjGTXCefuifEZk5FwN6y/wCMj73fEkq1CacKZgUToFF8451OK8PWL9rNnw0+UHyLSncCZrqpkVPiDOxbT4Q82NO0dFTY16mMN3qdnrAOyt7TZq1S5hCgEOCzKoQKkUU7jnTWLEqWzUbPNtCQ9OMXGVlCmdYVISVKUMIDlzQACFir8kgnzqQA7neAHbSkWS8kgyZr5dGv8Co5ugs55Hxb6rEynQnoXW5bwTMKZkuZjSCQ6SrNshUceIgO+b1Qle8sAkoKUnE5G7VnOoNX5wJs1bx0QcsslRoCXyDh3DlsiYEvhLTgSSVNmTxWo6MKU00gzG1SssUq2KQFBBVvOhQCFM2r4wxpwgeYsjG6VMkOS3iGzcU01EOLcGQkOfSzbgOUabEWBabynTSXQuUQK5YVoZ0g0OdWjXiydhPc9uTaEFUvEMKmIUlSSDm3/iGJsCiCXHthfs4vz1u/95O/EYfTFgJKiWZyewZmFLQpCTCWf6yeMmrKZspH8TEzpmDqpxOFFOBWgIBcOIhu+8ETpWNBdLtVJBcJ4EOM4ZhXSKl469ElWCmWIDFlmS2sAAcu2IE8SsRKwagA6MTXShFYIvK1EpmKnBSRgUhkrxHC+FKsQCSDkW46wjUSLxLU39P5BDC/rUOjIU5KqCnAg/CMlLfuC1VisW2zIWZiDMQ/o+cUDQUAUogVSS+mJWkN7Ja7NadwywpZRhClILsnESXxUO83cIpEieSku1FGrAeiDppUxdNkbGBK6ZQqokJ5AUOWbl/uiBSk2SgmfszLmF5oCzhKRjTiAB1AxZjPvieTdaJaEoExTJASKOWAYa1yiafaiY1lSSRi0+uPvjQuwG8bkROCQpcxgXYOnFyJCgcvfHl33MmSkoStZGIkYjiZ/RDqcANx4xX9pdqVheGykFIDFRAIUa1Sc2yD0hVO2utIBYgGmYSXYN6vvMQ5rYnJF96AesfAf3RnQJ45ch84p1j2jnzEBWJnFd1OmekbftBNUkqRNxZ5BBrwoIWaDItwkJ4n2fOILVdsuaMKwVAEGoSzh+cU6wbQ2ohRmTWwnMJSA3Jx3RLZNqVzErV0q0hGZKUB9XAAfSE5LsVHqOLtFnu+4pUlSzLcBZSSndwggNug1D8yYM6Ac27vlFFu/aedNWppimAFWTXT1e2Djes/+Kr/ACv7oM0tBSnbtltEkc/Z8oyKib2nvWar2e2kZBmLIGEkBISBRIpEdos5UGEX2cbLLOFcuyoVmAoISe1iYJ8ml/wJAB4Sx7IMBYnMkXc3Acfygm69m1T56QjQueAHEnQe+Ohpscv+DJ/7aYksKZYfAJaNN3CC3M5wYAo0SXfdcuyy8Iqo5qPWV8k8PiYmBKi5jVRS9VAvnUe0vWI7TeUuW2JaE8MSkjVtTGi02LB9oLSEWaadSnCO1e78Se6KAs7ppVvCkWXaqaZiELC5fQpGLF0iACp8NXNaUDaqVFfu5Amrwy1ylqZyBMS7ZGhNYxlbZEtw/ZWxukTCCwKwC4zxHT8o8v5A6cc0p/ER8BDW65iLMhCJ6kpqdXFQGcpDByG5ntge9rAZ04TJSklDJri4KJpmdYbTot7FmvIbqe1XuES7PW1Eq0zFLUEpwqD6Zp+ECW60hQDEanxH5QEoh1cwfhG/BJpctgVLXaFEuJtpmzE8cJUWeGNqk45S06KSoP2giB5M8DVqnXnG/lqCCHfTP5RLt6lLYqkuV5BY1M8wdISCQaJKaYyNWYYqBzlFhkLUVdTQhiQ+gfsavZzgOfZkrl4VBwWcZOGBY8nAgyXgxaZfAQK7G6pUV+0WrBb1FSDRWjF/N5CoJMNL2sJWjEasKhzxajZxoi6f3rpUlGEKBaoPVAOjcfGGV7WcGVgCggqQluGhfdBoYzxeoo6I57IG4aMyqUbMPnq2XYBHQboLWOSB6vvJJ98VlOzFCBMlpBNRvDJxRksx+MWS7FIRITKxB0UolQDZhnGgLQ4p2SiZKHUPrOBtsSpMgBIODFvtkzUB5E+6COmSTQ5UNCPA6xObxSzEmjaZ+OcW9RtWc6mycQCg3MGhqzfGAuiLqdm9sXK9LnlzF4pZ6MHrDCrPkB1e6BP1Dn5wfcU1eEYODM3Erd22dbKCySkhg9OMESpSZSSlIJZ1BIqTUDhzA7Ify7iS9Ziv6UN7SfhBMm6ZCT1ZitXJ1yyS3CHgx4spFgXNWtYmpCpZDFJoBXEMJGo5w3s11J6MpSlwSSRUn3Nw8ItaRKB3ZIHPCD7VOYIFtLthLAcKdmfwisGNRKZLuNaerJWH4IV7wIJ/Vk3+FM7kK+UWnys8D4R6LRxBH9MHhhiVkXVOf/BmfcV3xkW+x3iqXMCRZ5swrScLyhhLVOFSixIAjIfhodA9t2Ns0xWNct1GpIcaYdCNBByLAgMACAAwZKaAU+EbrnFg5IcDMnhEXTn1va/vEbNDJE2dAL8DqEt3iITdcgKCky0ILqO4lKeuEghnoN0Fsncx7iycs4cPRwe6PArmPH8oKA3MiW2v+WNLXbUSpSlKKsCQFEBKSdxXSDIOWUHbjEiHVQHFqwc/6YibMOB2k/KFQCCyX/ZrVMMnopu8VKONKAlwStTspwXrlmYaWe6rMheJEoJUaOAO2jUEFoclkqqrgVOfZ7I0ZRPXS/Mn8oKALu+1zD+7TJDyelAKhNCgd1UwEbiXAUgOyqOnOPLxsyEzVAAgO+YzNSc9SSe+CLjkrAQ5Sd81BH8OuceXpJUZqm5ajgOAaGhci6dLGkCdKjGpAUCoBylxiApUh3aGE6SQK+/lCf8AVeG1GclSN6WpKgAXBxJIKj6Rzy0AhlJBiUjnrGspL4t0ipGedBWg1iZCFFm1Jap78ojs6FHH9knMn1RlwGncYkQEu0owvjSwLE4gztkS+fKLCq60CWF1dgWfiByeOc2jZeYmQEJaZ53EDRLPKw5cQeGnMx1aZKeWhGIBRQG3tAlJNHyikgYmkI3qCrhnJZ2DOwciCr5QMSXBJwjVfE+vWJ7Nugpzc92TM2uUAC6LZMmusyZMpI6rFSyKhiwozhiGHbqqECKA4e0xriHB+8wfOukjJaT45cagQlt1ulSlYVrZXJJ1iW6K0CSrl741PZACb7kH0z90xGraGzAgGYXOQwK0hZIVoYlP2ffGoH2ffC9e0FnHpL+5X3xraLnlWlpvSTAGoG3Qyi5IJ1AbsaGpINxoAfV9/wA49VLIzS3cfnEV23UmXKSgFTZ1qal2qXiadJSlJUXpoA5PYBUk8ILHRqB9n68Y3KFeoPD84VWi+5KFqSekdJILJDU/qjRW0UhiSJ1PsI/vhZIVobYT6o8PzjdCS/VHeB8TCRO0snVM3wT/AHRujaaR6k09gRx5qhZILQ+VaJgAqzdVlZdgCqRkITtNJbqTfBHzjIeaC0eL2/CwAbOstl51NNMuj5QFadqj04UqSoJQN1AmhiVDrKOHgaDnGXZtHZzZ0qXd6JiwneICEgkHmC0b2jaaz4Gl3dKCz1cWApB1JZIcDtiM/wBkbckh2+GEJ8mLAkgdMNWf/wBPlGo27p/w3/3fNECftMH/AP59mG4yQUpIx6rfC4TnT/zAlp2hLoULJJGFLLHRy2WrVTYHSHPVfSDJ9wv9jqVt8pOUhv8A5v8AZEJ27P8AAH/d/wBkXS7bmlmwC0rs8kKEkzCnok7zJKvV3XbhrFKVtenpUoTd8jCc3wknsaWG73httch/ZYrrtvTSUzMOF3pidmJGbDg8GqmEkk5lyT290Va0bZGWl/JMCdAFgDuATEFl25WRiVZyBxxkjPjgpwiVM0TjRdrHeOApdJICvRzdmdq0avZEtqtRVMJyycU97D3QssFslzUiYhj+IHgeB94gtVoISzA99YpSG4rg3tc7EA4di9QDC7ohiUcIcguWY0Hw+MaXxalIkqUgEqowGdS3A+6NbonFctK1dYy3OlWD+2NbJrSxNtIpQwJQCkMTulslgVbINHlyLmdMMS1Kd8Rcn0TnXQUDw3vG/wBdn3UpQQQTvPoTRoHse0i560pUhDEGoB1BLsT3RjLcEEJVuiuvjSGt5ImKEqaF1QoJUghNE9GRiyxHMJz4QukqSqVQpLKIzyLVDd0MEzPOAGoYHtYCNU6BqyVNsMtnz4DM8hw7YInXiogMSDrV35PA8+2FdSz50EVbaXaBSdyUd4HeVRhyHOMnMp1FDy8NrZctWFcwBRZxnmSKtlURVL+Jmz3lgrThTVIJGXKKjeb9Yku+pqX55xZ9nr8tsmQESJYKXJfASTk+XMe2Ju0RkpIFTd00V6Nf3FfKM/VEwnF0S3ZnKVfKHkvaa8iaS27ZR7aDXKJBtFeRNAP+0Q3iYVE0V8XTP/hTPuE/CLdclgaRL6RBCkkkBQIIOInIwEraG8zXCrukH4iI1XreKjVJc5PJZ/dAONIssJ77vKRKWkzASv0WqRQ1zpm3fC+ZbrYzrDDLqM/thLOs6ypyCX49rQnOipdVIFvG9SZi1olqUFKUQWajxn6wUyT0a6nhqOHf7oll2IhRIFCMm+EZabLNpgCiRRgHzypxJMK0zJSTDrLdk6ZL6REpZScyx7e6IkXfOUSkSluBw0d3rB1lTa5crohMWC5JSyczmDSILPItIS61KOLIkIDgBmoBDdDdC+0y56T/AIKm8DwjInmXXaVqZGNzUAYR4v3xkUqrYaVkE2zLQhKCkBSSQpwRRMxSaBTKG6xANWzgi67nWtZOIdHm5FE11YOSRkMzFlmqx9cJWWoVB1DXPWp1ePMRYAswyAASODskAPzzjTBN2GPc8lWGUGAlpPNeIk9oSoJT2B+05xDaLpQrqJCVaAElKuQxElKuFSCaUd4Dv6+VSAgI6PEtJU6wTVykJABHqkntHe1CjQ5FgewsD7IKT0HSLZftu6O5yQtCCbMA6xQvKFBUAEgsH1IjkhmkKxA1Bp8Gjo922qfMm3gmYtXk6JKkSpbDAMO64DAu4VqcxybmVjVul/XVnwemekT1FRMg+dO6QDHiV7a5UhaFmz72MgJSVBJIFSwZIOZJIDV4mDkLjLTLC6KCiznjzzr9COfYUZVuQ3RfS5Z6VLAFTLT6JLOzgNUvUCh7WjoNjvFM2WlYcBQdjnQsR4gxy2ZdSwAa4MQcZMdO5o6MJYs90yLQN4qXgw5Cq5lX1O7lGkNTVOg1dqKClSXBBofk+cRSJlTQZGBLPbOlkoWzOVDwpElmVvd0dMdgbF+0IdaOxX4oDuggzkOd0qzByHFwYNv2syWORf78B2GWBOSAABX8JjCXmJRLtHbV2THgX0oVOJC1b5KQhHWO7XTLSH61NML+r72MCT5KVy8KkhQJqCH4H3iCkpeb2gRtZSFF/XypBRLRQrqpXBLsw5mtdISeRBiCNaF/CmkNNr5QTapYHqJ7t9UVu12lXTLQVqADZN2Z+Ec0txb3ZHbrGkkIFTQqPBovVzpKJCARhPRihz6xIp2RVNn7FNNoCksJaC5CmJLls2qeHCLgusa9OOliikFGccKt7RPw/OJJtpqreffSc82esDCSSKIeuetdGjRSWzDRrRQV0qXckf4nsrWMTaOqSQ+JZPeA0CBBOQjbyVXqn6/8wUBMJoISFM2FTv3s8CqskrCxSnqdu9i97RndGyZZUcn+ucTQUjTyeUAoBnIDdtH9jxImXLSVYNSnwA4xGbvUohWE7pLDI5EEsasxpxjVSm0gxQqQQVId6Pjd204xslaDhCmIBU7jQgNESLKotxOQ1rHipZTpTx591C8Ohk9mmpTh0YF6auc+OcZEHd7IyABVe17CzhA6NcwrCqIIBGFhQEHEcyzigggLJ7GBBBd3D/ERHfVtRKSkstRViCAkOol00FOB5ZxMMk/yS/8A8kQk9R0V/a1QBlu3+GWo5fGvw7ecWNqdw/CIWXtdip2HCpILFJClBOZJBBNNTTOmrw1Ka0qNOYFIEtWQluW20XvK6C0ykYMcuUVL3k4XUMJxFBUpKhRwoAmnaOOWIsj+tX4jHRdpds7NLCkqlT5c4yVSyRLQUtjPWdY3nlls2xvUxzSxTThohZBUouACKkni+sT1CWMSzCIzMiBdobrJmD+g/CJbIUzKpLgZtp4xg2L+Ty1XikSFBThWMKDNVmpmK04RJadtZi7vl2Yy0YELxBQJxO801enpacIXW+zukkvy5V145wPbB+7oATQKYnInrlynwD8o06fJaLpsvbhMsqQHdKlYstaiG9l6x7DFQ2LQalmABfgTpF1uo+dP8p90bx2GKb9V5yW/BX4oAuue85BoQTTsIpDPbRfnJfHCfxQsudJVaEAZksH/AJWHhTwjCfmFfA4tt4y5MsGYWBUAOZZ/dWGKB54Hsp3QivG5VrMyRPYmVNpUgAmWkhiKkMSGPHwbISvpAxD0z7APgdPCNShPt5NwWpKgH82mn9ajCHZNKp1pmCaEl5ZoRTrJA95rSH216mnDpATMwUKSMLOWzD54nHIRBstNxTy4BdCswATlRwBGP5ErcbWW6kyCrCFDEwYkEAAuwOZrBUgHFli5RNPSwIqG9FWY/lMRSRWuL+nPs746EkitgwEnFXEabo05k8dYHtExm3gSNAN1NXpEwFCCkitEJNe8wPadBT+UZDv1MNgeSFcVZnUUPbwgkigGLCasDVJy1+s4HkKzDiuhyPbBADU4vuqyOWRgQA85Sgo+i4qAePziaUo4BUIAfe9In7I8PDOB5ya5FPI18DwiaTKo4DGu8cuxI46+MICSatvSwijHNZoGbh2wuJLkOW4eOfODwTmCACOuosSw0Gj8eRgNcrOo9J+IZ8/AB+KoADJIdQYuARRXWGWR1HwiFQoQC4aoUGUkCtOP1SJlUUzYwDRyygATkdWZoHMzEPW4E9YN7wG9mkFgeWUnEGrwBqNTx5kxkRyF1yfl9fVIyAaFM+1yJmHHiODEzKKXxYXCmSSRujIjWN1Xsgkl8zoD4AaAZAcoWS7WsAMqg0ISRpy5NGi7asl3FSCKChBSQ1OQ8OZdIQ8slrSs4UuTrQ+3hFnuCTIlrTMmzQVJLhIBoeKi3siiXnMULvVMCiFYsNGFHxaDiM84W7J2yZOmoQtZw4pdAE+iyEl2d8LB86DgIHsKzrm3G1FmN32tPSpxmRNCQaFyhWFn1eOY7IfpImWZHk6JMuYkqKipWMkUS4ASDmE58VQp2jnrGJGMlKw5BCfRIAAYUG6O1q5mFmz15Ls08TJbPUEF2qDwIPtgp1RDbq0dfv7bfAnpE2eyT5FAEqmLRNYkDJUnAC5fPJu+q3zb7AuYpVm83pMQzFKgSA1S7itKVijSr7nIWZiJhSqY5Vka7+QIIHXUO/kIPVbFT5RnTGMxLAKYA0IFW5JbsJjOcU0U9UM7SqQQ+OrZMXany9kKL6vdJlBKS4CswGyxas+XCAZ9oUXPBL+MATR5pPJTAdxiICii+bKXzL8mSh95JUSwORyrrDuz3pLCi5OR0Mc52ctCkTU4S2LEk0BooEEMaZUi3ImElQJd8ROWpST+EeEbR0LYRtDbkKUgguyVaH1qQFdVvSmegkmh4co9vS8pqFpUF7xqThTmlZUCzNm574X3Ral4kIxHDjxAcFBLAua5eLDgIzkrkSW+dfqGdRUSak4SVUTqwc0gizXzKMxKgpwWLseD8IQyZhVLnLJOJCJikkUqlpgJbPf3vypEV2u0sYiwCTp6vFuKieRMaFBm2dvlrtAKS/m0jI+sowLs3eEsTcyRhUG0yyiC+7WuVOdCmKpYBLAuMR4jkKiviYW3be8wTUy3GABgMI0II0rXjnq8Y6ZE8l/nXzLwtjJHBSTiT2FqwPJveU/XI5gF+6EyZykgsTRgMuIPfkM+ERdIc3JZ25PUt3xvZRaU3tKCSHKRSgSStVdYGtF6y6VCRoGL9pLQmmboYaip1ziG0BiwHPnDAeyr1l5YgeRSa9h0iY3ojCwL1LpUkvkOqe+K1LzZgQYmGiTUPrp2QIBvNvaW9FK/qSXHLnEsm9JbZuRqoHCO6K7NJc1ypG8gOC9W00gAscy9JbuFVYb5SWFPRDQEq85bnfOZrhIPD3QtKiUFX2RTTMKy7UjwjTyhRcuztkBo7AUpmcoGBYJd6yiznEA2SSFDLlURrNvOUxJOL7WEpUOGINX6rCWyB+TMxDaEEAvQ1APdGstyle8aAijVBABBpWiUjuEADUXgjNy3HCflGQmxuPZ4ZRkNiTfJ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0" descr="data:image/jpeg;base64,/9j/4AAQSkZJRgABAQAAAQABAAD/2wCEAAkGBhQSEBUTExQWFRUWGBsaGBgYGBwbGBkbGxgaGBoaFxgYHyYgGB4jHBocHy8gIycpLCwsGB4xNTAqNSYrLCkBCQoKDgwOGg8PGiwkHCQsLCwsLCwsLCkpLCwpKSwpLCksLCksKSkpKSksKSwsLCksLCwpKSwsKSwpKSwsLCwsLP/AABEIAMwA9wMBIgACEQEDEQH/xAAbAAACAgMBAAAAAAAAAAAAAAAEBQMGAAIHAf/EAEsQAAECAwUEBQkECAQFBQEAAAECEQADIQQFEjFBBiJRYRMycYGRFCNCUqGxwdHwYpKy4QcVFiRTcoLSM6LC4jRjc5PxQ3SDo7M1/8QAGAEAAwEBAAAAAAAAAAAAAAAAAAECAwT/xAArEQACAgEDAgUEAgMAAAAAAAAAAQIREiExQQNREzJSkfAiJEJhcYGhwdH/2gAMAwEAAhEDEQA/AF+zO00pDhaARpiH5GLFK2wszgdFLqwHfw3Pqg7KdcF1gkApqrQlmHeaUizTbl3WCJR7ShvAHujO2Fst9jlypqcaEIb+UfAe2FW014y5KSEy0hVDRKcuH0I0uxKpcsAYUVJ3VZvXTmT4wsvqSVHEcCqgVJPdlF3oEtiqWy+lFfUS6i9UgsRqnu0guVtFgQEplpFXchy/PlWDxc/2JXI4h8qxBMu96ASvEfLnE2xWzLu2xOMhcpCwahkpS3HQw6TtfLp+7jn1O5qQgm2fomITIJ5knwYQkmzzMmJx+TitK0HHSEm2xptl4O2csM9nT4p9lIbWS95M2WN1CFLSSE7pIALaa5eMUbymVMWEpKHD1CiMn5RY7uuKS8kMnelqUd81UDn2Uik3eo7ezGS5KaUGug4CAJVikotK0hJCyhRDpOEpC64VEYSyjoS2UWG87KEULOz05hMQBSF2iQoqPm0zEKBGEMtaVBlJL5jPR43JZVNpsAwKYEBKjugF97RoUbL2szZwKkJDKI7sBoaZ/OGu0sgyXCGWQZxSxJBCpylByqpDKrqYUbKT5qrR5xs6ABgNwuAPB3jCS+oSLgJIw5DPh9mIr4nFKCEyekdKnZhhGBnyr+UEpO79erHtsPm1/wDTV+CNHsWykSbOEpmKIBJRhFAWxJUCa67xbuhJZ5JTNlh2OI0AL6a8IsUq1qCJqEkHddRYbowqyJyzfwhBYiEzUF1EuernUACnDnGUPMSnqWSTZwosA57A8bLuiYw8yfZDTZeUV2lCdS/XDjqqzi9TNmFKDDAOYSX48fp47lHp19bM5uV6I5wLHP6Mywg4SzpIAdi43nfNizs4HCBv1Kv+CfZ846MvZRQd1UGZZhVuJHEeMeDZZVd7LOgLdrKpB9svy/w/+CXi+n57nP8A9VLZuh9g+cey7pmA4hKAI1YP+cdD/ZBXrp8DGfsifXT4GK+29fz2FfU9Jzubdk1RrLUTxLewRirpmNSWfAR0T9kD66fAxn7In10+Bg+29fz2DLqek50i5JhIBQwOrCnM8YgN2zcbIkLwVqsJehz3TkeGnOOmfsifXT4GM/ZE+unwMP7f1/PYMup6Tmn6jWetLIHYH7tBEi5MpEgJXJUiZWp/mUSQp6jCUjDgDM+KOjHY9Xrp8DFR/SNdplKkklJKnO6GFAB+cRJdF+SVs0i5fkiqrQgVDKByOXa40PzjI9D4V9iT3uB8TGRiaFolXYEzQoUoXTzKSAR36ZQx+Te2NUikeppGSQ9EbKVQD6yA+D98A22zFZSxAZQJ5sYOEakVhsbRCE5dvyiMSBSnbBJEawqGIL/sZISpIrlyHCkVa2XZRmDjU9zx0cwFbrqlrSoYUpUfSDlQY4iQMTaVpk8RhrZjKDu0UHZ+yspaiOrQd8dFsYrZf+gv3xVUWZCCsJGZ1PCgyi2WNJ/dNfMTMhzoGhJ2xp2xkouA7668kxD6au/4RPeVjWmSgh0npUPuq6pwvvA4RQEFKgSQoEMzwJMtKfKTKU4xpWoGuFgoA1TV+wR0jEu0TKmSlAggpUxB4LY19kLtnpi12hJWkyziVR3oElsxBt+XWJWBCVYgFTSCFKLhUzEKqqTo5qYguL/iUd/4SYwl5iVuWbBu6+P2Wq2cQXvZytJaYpDJUTh9LcqD7fGCQd369WNLVVCx/wAtf4DGj2LZVLPZsUqcQyRQqqN6hamtAaQhlUmJCUkkKOoyo8O5CkiRNChvbuE9iVODyNIT2SXMVMSyThCiS2XVANa8Iyh5iVuXbY+lrl0brfhVHQbWuzKWelTNxJLB5a2LMxThoxwDtYRz3ZAfvcqjUV+BUdlxxv1OPnIClV6ySk4guYkqD+aU1Kgs28B0b0fTiIgk26yygUIQpAKASRLVkUlWtXA04qHEw8xx7jjMYmVekpnxTKM/mlUemTOewV5R5+tpTBzNr/yV8eSW1hzjj3HE0hiW0XrKRmZmmUo5EYnyyAzjxN7ySl8UzMgebLlmLilQxFRxh1jjMUFIBQm8pZBLzKEBujL1dqNyMeLvOUnHiVMTgckmWWZJAJBAbM9vKHGOMxQUgE6rzlZYphOTdGeIFXDDPXgRmIpH6U5RK5IzbpOQ9HOOoY45d+lYjpJL8Zn+mNOmlegmUSYWDAu9SdOQHL60jIiLRkUMtd63p0Ywpqsj7o4n4D6JdgUVS0qOZS/tiG7bGhUsKUhKlEOSoAkl6kk6wegBIYAANwHKMl3Gr5Mb3D4RsUpbm3y/OMCs+waDlyjCo1yyGg5coYzTDn2D4fOE+0drVKSkoLEqArkzOYdqVn2DQfZivbXpJQhq7wyH2aZQmDHtmQnEAskJ9IipA1IfXWPLyuuWDikWicqhcTEywCoKl4QwljdKDMHbhrGpEZ3Dx/OKsGimW+eEKWSWqrxrQcYYbMbSm0TpcsoCejlLAL5jOoahrCq+ZVVEjVTPQM5rEuwCEqtBTTeDVXgSQXDY2JQ51YxlDczjydBFpJlgBRwkksC6SyUgHgY0tmBapZdeOUJoY4cDLZ8LB861eILJYDIl9GSDhmTWKSFAhSsQqAHoYlCN9Y4P8B8Y6dh7iraLOV/Kv8ULLmltaEf1fhhjtMpuh7F/ihbcavPo5k+6OeXmFyWN9369WNLWtkLJ9RWWdUtG5O79erEVoU6F/wAi/wAEalMq1lmESZwYKBwtqxZRd9DVm7YXWCwKJxKBLE68UpagfTiIZ2a9hJsloSCAuYUpG7iOHCvERwzAc5PCC5ELXOMxlBDqxqzGQYEtxY90ZdPcSLxselrZLDEUVn/KrkI7G8cP2HvhEy8ZctCTQTCVFqsCKN747fG3U4+cgiC0XhLlllrSnLrFs349h8I8st5S5hIQsKIzbw99ImVJSS5SCeJAfx7/AGxrJs6UABKUpAyYAe6Mhkjx68eRkIDyZMCQVHIAk9gqaCBU3vKOFlg4iUpYFiQQlnZgXIFYLIjUShwHhDAFk3xLUoJC0FSiwTi3vus/flB3Rq4Dx/KIRIFOWWT+Mb19Y+MPQWpBbbaJTY2GIsK5nhlHOv0o1VJP/U/0x0idZwrrOW5xzf8ASonek8sf+kRpCuP2LUoSyTkOXOMjzDGQyi+oQGYAAcBQeAj0JiPEWDcn0o7Ru5+MQUbNHjRuUFn5PGmH3P7oBmFMRKlOa1iUp9wPi3zjwjPsB01b5wCNCGhffd9SrMnEurvhA6ymbm2usZe949Eih3jllyc9zxSrWgzXUd4qzNKngOVNIzc0tCJTSZ5brw6ZJUlNCpRzqCS7U5Qy2IsqkTitaSE4VM4O8wckcW98JbrsCul1Shw/As5bnlHTbGjzErI7oHMAgu3CCO40mRXLevlEgTCjAca04XfJKNWHGIZ1sSm2WgpQVTEy1OyTvb0s4XxEuCRkkO+rCD7PZEy0JSkMHJzJrhSCa9kTTLtQLQucznAUqBCcJ30qDsATk1X7Q0b1qC2ZVbZeZnSpExSQkkLoHIGGYRqx0iG6Jn7xK/m15pyhjtFJSgSwlOENMLB2BVMKiznJzlpC65P+Ilk6H/TyjCXmI5H943kiShJXi3jhDJJ9F3PARNNG6v8AkX+ExBet0otEtIV6JdJaoOBgR2c+MGyTvfk/I0jU0opHl0lEiYFSTNWpujIUUhDBWJRIzrho1eUL7CFKlkhRBxEEBTDkGGQ99eUX+97jRPQ4DKAOEpYOSHD0ydooy7MEKWDiQXIOHEXKASSMLFwASeWkc8kzKcHsNf0eWVQvCUpiEtNAc5bgo2fs0juvlSPWT4iON7DIKbwkpKnLK7TumsdTm9NjVhy9F2w9XVt5sXi+jVvL6V85CD01GHlSPWT4iM8qR6yfEQslzbS4CpcvMYiFqycOQGzzoeUaCdawKy5RLjJag+jsRTjnk+es5Gg28qR6yfERnlSPWT4iF1kXaCR0iJYGuFSieTOOP1oCbS+H0s0uzu2IYmauT5QZAEeVI9ZPiIzypHrJ8RC62zQEjokqJ4K6cDI6jKraH4x7ZZoIPSJUC9MJnmjDNwKu8WKxh5Uj1k+IjPKkesnxEASlDEcQmYK4f8Xjq1fHuga1zlhXm0YksesbQkuwaoB1fTJs6sBY48qR6yfERzb9K05I6NZcpGPKuqQIvU1aejLCZjw0bpmxNRnpnxjnv6akOJAIfr56ZF/rjFRdP+mJvQo8m0oUopS7gahtWzMZCqw2FJKlEAgnkw+UexPiCzLlJ2hUGxSwaNRWpFTl2xMnaY182BRqr/2wL+z09uqPvJ+cefszP9UffT84nULkEp2tP8MZN1/9sbI2sJ/9MZN1+H9PKIP2LtLPgDM430P7DWNkbHWluoPvoHvLwahcguZtJu0Qkk0bEch/TyhfM24luQcDgMd8nJst2pplAd/3FPlSxjThCnDggjsJSSzwjTcilEhKCThoAH76Z6eMK+4KXceW2+ET3OOW6E13tCwGbNpASbuFC6gjMFCVl+xgRXlrAitk5yiEiUvE2qSNBWuWsWW7NkJ8uWE7ncvUwqvUMU9SKz3e5CQMOTCpIG85WzkZk1rQPmItMqzNLQN7dAqcs6O2tO54mui5xKAQKqV1j7wOAEE3hPJOAtu8MuUaRRtsjRaE4U1WaqySMvvZ0iO3XrKSLSQpSjLTiUkJ3gM671H4lontZZKA2STrC2yWfo509SD/AI0shebpViVUPQ7qn4OI3RnYltdqXaZMqamUsJIWDQqwkKYuUhg/1lGlzj94Qe3Q6pI98P0X+u75aZUiWF4ipTrUQzrOiAAc+WUKxtNOnz5aFplsTkErws5Kt0zCHZ95qB4wklkJbjqXLOHI5j8MRp3Vv3+LQr2btyZ8pS8MuimDJI3Sh2q79vKHRsKTQJSKlTVLF8Wtc41osIUqjsT2An3RXL42V6aqAlJW3SINUGr4hTPXLi2ZewWO2KQpuOkTzJoNcCkZ0UnCSxIcDUHQ6xlJVoWlkrOeWuyqEzcxmagFOJKVJFM2o+kLkT7QW8/MerjGc9Azx1IzqAP3flCO9tobTLV0ctAKCmoMoqJJJBdSTyHsgUpJaNmU4VqUabarRRp0zL+IakQykSbaUMU2kEatMc+A+mh2va23EjzaKFx+7Ox4gl27oIG215c/+wYec+7IpMTWWy2sDeTaVVpuzPa+cbKkWkqACbQCz4cMx27NYbjbK8yC2Y/5HzgCReVvTPXP3lzVOAoyHZJagBDDJqaCE5SfL9xOEWCfqq2uaWtv5Jvyj2ZJtOMIa0BahupKZgUc6gNX8odHai81JNS/Ozj+2AU2y3ieqe0xUxQYKMjIcAMLDhl74Mpep+4YRIE3TbR6FqP9M0/lA9rVaJRSJiZ4KiwBCwS9KA5w7mbQ3oRRSknnISza5ohfaJVtmTUz1iYpaQkhpSQkFNRQJY1r9VanLuwpHirotpHUtL/yzB4cIFvS756ZaenRODlklaTUmlMXaIYWjau8U5zVJP2pMse0y4U2y9LRPXLmTp2LAHSMKAxCi1EpANQD2ACJtvRt+4sI9yeRsnaUilmnN/0yY8gv9sLZn06u5Er+2MiNCqj3LWx+iPnEfk+/ixKybDi3c3fDx5x509MvaP7Y06c8o6MUa2wG1WS1GYpSZywl91PSkABhRhQVfLjEM6wWsp/x1ClfOqyFT7PdDTpy+Xu+UT2K9FSlhaAHD51FQ2gELBE0U22XvNlCs2ctLVWkzSj7xYF+TwebBaJqARPIQtH8VYLKANeFDlFlv2+F2yQZE5KcCiCcLglq5vTuhcCwAAYCgAGgoBBggJ7vCkSwmZMClB3OInUkVNdYKTaBxivXleikEIlyVTFEPmyfFs+TQRdk2YpAM1AQty6QXDOW9kPBFKVDrpxjBGfrcHz5xFNkhKlKWrClLEqHdUZ/GJbllHpk0OvEaHVIfwiS95ygtTJeqWqpvRauF4pJCbPbwUCoM1HgFIZSzyPwiW1BZkzVoAxS0FQCiatwDbxbRx2xEr0qQxE67BImIeaDiTiCWUQznUCh7+cDquezSlpWgMpwAcSjUghqnUtE8pZCSG1Op+Eazp6tKVq+LJq97QqQAlisMuVLKZaEoBLkAZnCznjDKROAUCcvyAgEKp9cInQqo+uEIYwSJSljN6ac4mtllScW+B5sZgBt5Ndz5QDJmHGntHHjzg612g4lAICh0XF9Qcw0Q/Ov4f8AoBWmQktvp/zf2xv5J9oeKv7Y1RNUaiWAK5O3ONhaFs4Q4419nGKGe+S/b9q/7YzyP7Q/z/2xtLmLOSH8Y96VY9Ae2AdGgsv2h/n/ALYlmSQQkUBDhxirV67uej9keiYo0EsdwU/vjxaljNDdoMAUQmy8/Yr+2JVJBADMRqyq07Ppo96Y+qO8H5xmJRyQO4H5wgoh6Dn7D8o96FXH2H5RupSvVHh+cemco+inuTX3wDojBmAM57njSdZQob0pCu1I56tSJFFeeH2fnGCeoaf5YCaK2LtKpiQqxpShRUMUuct04Q7qThAAJYDj3RkWXp1Hh4AD3xkJxTGooWzbzw0VNSOWNPueIv1vLf8AxkfeEU5BBSlQDAgHLjGTXCefuifEZk5FwN6y/wCMj73fEkq1CacKZgUToFF8451OK8PWL9rNnw0+UHyLSncCZrqpkVPiDOxbT4Q82NO0dFTY16mMN3qdnrAOyt7TZq1S5hCgEOCzKoQKkUU7jnTWLEqWzUbPNtCQ9OMXGVlCmdYVISVKUMIDlzQACFir8kgnzqQA7neAHbSkWS8kgyZr5dGv8Co5ugs55Hxb6rEynQnoXW5bwTMKZkuZjSCQ6SrNshUceIgO+b1Qle8sAkoKUnE5G7VnOoNX5wJs1bx0QcsslRoCXyDh3DlsiYEvhLTgSSVNmTxWo6MKU00gzG1SssUq2KQFBBVvOhQCFM2r4wxpwgeYsjG6VMkOS3iGzcU01EOLcGQkOfSzbgOUabEWBabynTSXQuUQK5YVoZ0g0OdWjXiydhPc9uTaEFUvEMKmIUlSSDm3/iGJsCiCXHthfs4vz1u/95O/EYfTFgJKiWZyewZmFLQpCTCWf6yeMmrKZspH8TEzpmDqpxOFFOBWgIBcOIhu+8ETpWNBdLtVJBcJ4EOM4ZhXSKl469ElWCmWIDFlmS2sAAcu2IE8SsRKwagA6MTXShFYIvK1EpmKnBSRgUhkrxHC+FKsQCSDkW46wjUSLxLU39P5BDC/rUOjIU5KqCnAg/CMlLfuC1VisW2zIWZiDMQ/o+cUDQUAUogVSS+mJWkN7Ja7NadwywpZRhClILsnESXxUO83cIpEieSku1FGrAeiDppUxdNkbGBK6ZQqokJ5AUOWbl/uiBSk2SgmfszLmF5oCzhKRjTiAB1AxZjPvieTdaJaEoExTJASKOWAYa1yiafaiY1lSSRi0+uPvjQuwG8bkROCQpcxgXYOnFyJCgcvfHl33MmSkoStZGIkYjiZ/RDqcANx4xX9pdqVheGykFIDFRAIUa1Sc2yD0hVO2utIBYgGmYSXYN6vvMQ5rYnJF96AesfAf3RnQJ45ch84p1j2jnzEBWJnFd1OmekbftBNUkqRNxZ5BBrwoIWaDItwkJ4n2fOILVdsuaMKwVAEGoSzh+cU6wbQ2ohRmTWwnMJSA3Jx3RLZNqVzErV0q0hGZKUB9XAAfSE5LsVHqOLtFnu+4pUlSzLcBZSSndwggNug1D8yYM6Ac27vlFFu/aedNWppimAFWTXT1e2Djes/+Kr/ACv7oM0tBSnbtltEkc/Z8oyKib2nvWar2e2kZBmLIGEkBISBRIpEdos5UGEX2cbLLOFcuyoVmAoISe1iYJ8ml/wJAB4Sx7IMBYnMkXc3Acfygm69m1T56QjQueAHEnQe+Ohpscv+DJ/7aYksKZYfAJaNN3CC3M5wYAo0SXfdcuyy8Iqo5qPWV8k8PiYmBKi5jVRS9VAvnUe0vWI7TeUuW2JaE8MSkjVtTGi02LB9oLSEWaadSnCO1e78Se6KAs7ppVvCkWXaqaZiELC5fQpGLF0iACp8NXNaUDaqVFfu5Amrwy1ylqZyBMS7ZGhNYxlbZEtw/ZWxukTCCwKwC4zxHT8o8v5A6cc0p/ER8BDW65iLMhCJ6kpqdXFQGcpDByG5ntge9rAZ04TJSklDJri4KJpmdYbTot7FmvIbqe1XuES7PW1Eq0zFLUEpwqD6Zp+ECW60hQDEanxH5QEoh1cwfhG/BJpctgVLXaFEuJtpmzE8cJUWeGNqk45S06KSoP2giB5M8DVqnXnG/lqCCHfTP5RLt6lLYqkuV5BY1M8wdISCQaJKaYyNWYYqBzlFhkLUVdTQhiQ+gfsavZzgOfZkrl4VBwWcZOGBY8nAgyXgxaZfAQK7G6pUV+0WrBb1FSDRWjF/N5CoJMNL2sJWjEasKhzxajZxoi6f3rpUlGEKBaoPVAOjcfGGV7WcGVgCggqQluGhfdBoYzxeoo6I57IG4aMyqUbMPnq2XYBHQboLWOSB6vvJJ98VlOzFCBMlpBNRvDJxRksx+MWS7FIRITKxB0UolQDZhnGgLQ4p2SiZKHUPrOBtsSpMgBIODFvtkzUB5E+6COmSTQ5UNCPA6xObxSzEmjaZ+OcW9RtWc6mycQCg3MGhqzfGAuiLqdm9sXK9LnlzF4pZ6MHrDCrPkB1e6BP1Dn5wfcU1eEYODM3Erd22dbKCySkhg9OMESpSZSSlIJZ1BIqTUDhzA7Ify7iS9Ziv6UN7SfhBMm6ZCT1ZitXJ1yyS3CHgx4spFgXNWtYmpCpZDFJoBXEMJGo5w3s11J6MpSlwSSRUn3Nw8ItaRKB3ZIHPCD7VOYIFtLthLAcKdmfwisGNRKZLuNaerJWH4IV7wIJ/Vk3+FM7kK+UWnys8D4R6LRxBH9MHhhiVkXVOf/BmfcV3xkW+x3iqXMCRZ5swrScLyhhLVOFSixIAjIfhodA9t2Ns0xWNct1GpIcaYdCNBByLAgMACAAwZKaAU+EbrnFg5IcDMnhEXTn1va/vEbNDJE2dAL8DqEt3iITdcgKCky0ILqO4lKeuEghnoN0Fsncx7iycs4cPRwe6PArmPH8oKA3MiW2v+WNLXbUSpSlKKsCQFEBKSdxXSDIOWUHbjEiHVQHFqwc/6YibMOB2k/KFQCCyX/ZrVMMnopu8VKONKAlwStTspwXrlmYaWe6rMheJEoJUaOAO2jUEFoclkqqrgVOfZ7I0ZRPXS/Mn8oKALu+1zD+7TJDyelAKhNCgd1UwEbiXAUgOyqOnOPLxsyEzVAAgO+YzNSc9SSe+CLjkrAQ5Sd81BH8OuceXpJUZqm5ajgOAaGhci6dLGkCdKjGpAUCoBylxiApUh3aGE6SQK+/lCf8AVeG1GclSN6WpKgAXBxJIKj6Rzy0AhlJBiUjnrGspL4t0ipGedBWg1iZCFFm1Jap78ojs6FHH9knMn1RlwGncYkQEu0owvjSwLE4gztkS+fKLCq60CWF1dgWfiByeOc2jZeYmQEJaZ53EDRLPKw5cQeGnMx1aZKeWhGIBRQG3tAlJNHyikgYmkI3qCrhnJZ2DOwciCr5QMSXBJwjVfE+vWJ7Nugpzc92TM2uUAC6LZMmusyZMpI6rFSyKhiwozhiGHbqqECKA4e0xriHB+8wfOukjJaT45cagQlt1ulSlYVrZXJJ1iW6K0CSrl741PZACb7kH0z90xGraGzAgGYXOQwK0hZIVoYlP2ffGoH2ffC9e0FnHpL+5X3xraLnlWlpvSTAGoG3Qyi5IJ1AbsaGpINxoAfV9/wA49VLIzS3cfnEV23UmXKSgFTZ1qal2qXiadJSlJUXpoA5PYBUk8ILHRqB9n68Y3KFeoPD84VWi+5KFqSekdJILJDU/qjRW0UhiSJ1PsI/vhZIVobYT6o8PzjdCS/VHeB8TCRO0snVM3wT/AHRujaaR6k09gRx5qhZILQ+VaJgAqzdVlZdgCqRkITtNJbqTfBHzjIeaC0eL2/CwAbOstl51NNMuj5QFadqj04UqSoJQN1AmhiVDrKOHgaDnGXZtHZzZ0qXd6JiwneICEgkHmC0b2jaaz4Gl3dKCz1cWApB1JZIcDtiM/wBkbckh2+GEJ8mLAkgdMNWf/wBPlGo27p/w3/3fNECftMH/AP59mG4yQUpIx6rfC4TnT/zAlp2hLoULJJGFLLHRy2WrVTYHSHPVfSDJ9wv9jqVt8pOUhv8A5v8AZEJ27P8AAH/d/wBkXS7bmlmwC0rs8kKEkzCnok7zJKvV3XbhrFKVtenpUoTd8jCc3wknsaWG73httch/ZYrrtvTSUzMOF3pidmJGbDg8GqmEkk5lyT290Va0bZGWl/JMCdAFgDuATEFl25WRiVZyBxxkjPjgpwiVM0TjRdrHeOApdJICvRzdmdq0avZEtqtRVMJyycU97D3QssFslzUiYhj+IHgeB94gtVoISzA99YpSG4rg3tc7EA4di9QDC7ohiUcIcguWY0Hw+MaXxalIkqUgEqowGdS3A+6NbonFctK1dYy3OlWD+2NbJrSxNtIpQwJQCkMTulslgVbINHlyLmdMMS1Kd8Rcn0TnXQUDw3vG/wBdn3UpQQQTvPoTRoHse0i560pUhDEGoB1BLsT3RjLcEEJVuiuvjSGt5ImKEqaF1QoJUghNE9GRiyxHMJz4QukqSqVQpLKIzyLVDd0MEzPOAGoYHtYCNU6BqyVNsMtnz4DM8hw7YInXiogMSDrV35PA8+2FdSz50EVbaXaBSdyUd4HeVRhyHOMnMp1FDy8NrZctWFcwBRZxnmSKtlURVL+Jmz3lgrThTVIJGXKKjeb9Yku+pqX55xZ9nr8tsmQESJYKXJfASTk+XMe2Ju0RkpIFTd00V6Nf3FfKM/VEwnF0S3ZnKVfKHkvaa8iaS27ZR7aDXKJBtFeRNAP+0Q3iYVE0V8XTP/hTPuE/CLdclgaRL6RBCkkkBQIIOInIwEraG8zXCrukH4iI1XreKjVJc5PJZ/dAONIssJ77vKRKWkzASv0WqRQ1zpm3fC+ZbrYzrDDLqM/thLOs6ypyCX49rQnOipdVIFvG9SZi1olqUFKUQWajxn6wUyT0a6nhqOHf7oll2IhRIFCMm+EZabLNpgCiRRgHzypxJMK0zJSTDrLdk6ZL6REpZScyx7e6IkXfOUSkSluBw0d3rB1lTa5crohMWC5JSyczmDSILPItIS61KOLIkIDgBmoBDdDdC+0y56T/AIKm8DwjInmXXaVqZGNzUAYR4v3xkUqrYaVkE2zLQhKCkBSSQpwRRMxSaBTKG6xANWzgi67nWtZOIdHm5FE11YOSRkMzFlmqx9cJWWoVB1DXPWp1ePMRYAswyAASODskAPzzjTBN2GPc8lWGUGAlpPNeIk9oSoJT2B+05xDaLpQrqJCVaAElKuQxElKuFSCaUd4Dv6+VSAgI6PEtJU6wTVykJABHqkntHe1CjQ5FgewsD7IKT0HSLZftu6O5yQtCCbMA6xQvKFBUAEgsH1IjkhmkKxA1Bp8Gjo922qfMm3gmYtXk6JKkSpbDAMO64DAu4VqcxybmVjVul/XVnwemekT1FRMg+dO6QDHiV7a5UhaFmz72MgJSVBJIFSwZIOZJIDV4mDkLjLTLC6KCiznjzzr9COfYUZVuQ3RfS5Z6VLAFTLT6JLOzgNUvUCh7WjoNjvFM2WlYcBQdjnQsR4gxy2ZdSwAa4MQcZMdO5o6MJYs90yLQN4qXgw5Cq5lX1O7lGkNTVOg1dqKClSXBBofk+cRSJlTQZGBLPbOlkoWzOVDwpElmVvd0dMdgbF+0IdaOxX4oDuggzkOd0qzByHFwYNv2syWORf78B2GWBOSAABX8JjCXmJRLtHbV2THgX0oVOJC1b5KQhHWO7XTLSH61NML+r72MCT5KVy8KkhQJqCH4H3iCkpeb2gRtZSFF/XypBRLRQrqpXBLsw5mtdISeRBiCNaF/CmkNNr5QTapYHqJ7t9UVu12lXTLQVqADZN2Z+Ec0txb3ZHbrGkkIFTQqPBovVzpKJCARhPRihz6xIp2RVNn7FNNoCksJaC5CmJLls2qeHCLgusa9OOliikFGccKt7RPw/OJJtpqreffSc82esDCSSKIeuetdGjRSWzDRrRQV0qXckf4nsrWMTaOqSQ+JZPeA0CBBOQjbyVXqn6/8wUBMJoISFM2FTv3s8CqskrCxSnqdu9i97RndGyZZUcn+ucTQUjTyeUAoBnIDdtH9jxImXLSVYNSnwA4xGbvUohWE7pLDI5EEsasxpxjVSm0gxQqQQVId6Pjd204xslaDhCmIBU7jQgNESLKotxOQ1rHipZTpTx591C8Ohk9mmpTh0YF6auc+OcZEHd7IyABVe17CzhA6NcwrCqIIBGFhQEHEcyzigggLJ7GBBBd3D/ERHfVtRKSkstRViCAkOol00FOB5ZxMMk/yS/8A8kQk9R0V/a1QBlu3+GWo5fGvw7ecWNqdw/CIWXtdip2HCpILFJClBOZJBBNNTTOmrw1Ka0qNOYFIEtWQluW20XvK6C0ykYMcuUVL3k4XUMJxFBUpKhRwoAmnaOOWIsj+tX4jHRdpds7NLCkqlT5c4yVSyRLQUtjPWdY3nlls2xvUxzSxTThohZBUouACKkni+sT1CWMSzCIzMiBdobrJmD+g/CJbIUzKpLgZtp4xg2L+Ty1XikSFBThWMKDNVmpmK04RJadtZi7vl2Yy0YELxBQJxO801enpacIXW+zukkvy5V145wPbB+7oATQKYnInrlynwD8o06fJaLpsvbhMsqQHdKlYstaiG9l6x7DFQ2LQalmABfgTpF1uo+dP8p90bx2GKb9V5yW/BX4oAuue85BoQTTsIpDPbRfnJfHCfxQsudJVaEAZksH/AJWHhTwjCfmFfA4tt4y5MsGYWBUAOZZ/dWGKB54Hsp3QivG5VrMyRPYmVNpUgAmWkhiKkMSGPHwbISvpAxD0z7APgdPCNShPt5NwWpKgH82mn9ajCHZNKp1pmCaEl5ZoRTrJA95rSH216mnDpATMwUKSMLOWzD54nHIRBstNxTy4BdCswATlRwBGP5ErcbWW6kyCrCFDEwYkEAAuwOZrBUgHFli5RNPSwIqG9FWY/lMRSRWuL+nPs746EkitgwEnFXEabo05k8dYHtExm3gSNAN1NXpEwFCCkitEJNe8wPadBT+UZDv1MNgeSFcVZnUUPbwgkigGLCasDVJy1+s4HkKzDiuhyPbBADU4vuqyOWRgQA85Sgo+i4qAePziaUo4BUIAfe9In7I8PDOB5ya5FPI18DwiaTKo4DGu8cuxI46+MICSatvSwijHNZoGbh2wuJLkOW4eOfODwTmCACOuosSw0Gj8eRgNcrOo9J+IZ8/AB+KoADJIdQYuARRXWGWR1HwiFQoQC4aoUGUkCtOP1SJlUUzYwDRyygATkdWZoHMzEPW4E9YN7wG9mkFgeWUnEGrwBqNTx5kxkRyF1yfl9fVIyAaFM+1yJmHHiODEzKKXxYXCmSSRujIjWN1Xsgkl8zoD4AaAZAcoWS7WsAMqg0ISRpy5NGi7asl3FSCKChBSQ1OQ8OZdIQ8slrSs4UuTrQ+3hFnuCTIlrTMmzQVJLhIBoeKi3siiXnMULvVMCiFYsNGFHxaDiM84W7J2yZOmoQtZw4pdAE+iyEl2d8LB86DgIHsKzrm3G1FmN32tPSpxmRNCQaFyhWFn1eOY7IfpImWZHk6JMuYkqKipWMkUS4ASDmE58VQp2jnrGJGMlKw5BCfRIAAYUG6O1q5mFmz15Ls08TJbPUEF2qDwIPtgp1RDbq0dfv7bfAnpE2eyT5FAEqmLRNYkDJUnAC5fPJu+q3zb7AuYpVm83pMQzFKgSA1S7itKVijSr7nIWZiJhSqY5Vka7+QIIHXUO/kIPVbFT5RnTGMxLAKYA0IFW5JbsJjOcU0U9UM7SqQQ+OrZMXany9kKL6vdJlBKS4CswGyxas+XCAZ9oUXPBL+MATR5pPJTAdxiICii+bKXzL8mSh95JUSwORyrrDuz3pLCi5OR0Mc52ctCkTU4S2LEk0BooEEMaZUi3ImElQJd8ROWpST+EeEbR0LYRtDbkKUgguyVaH1qQFdVvSmegkmh4co9vS8pqFpUF7xqThTmlZUCzNm574X3Ral4kIxHDjxAcFBLAua5eLDgIzkrkSW+dfqGdRUSak4SVUTqwc0gizXzKMxKgpwWLseD8IQyZhVLnLJOJCJikkUqlpgJbPf3vypEV2u0sYiwCTp6vFuKieRMaFBm2dvlrtAKS/m0jI+sowLs3eEsTcyRhUG0yyiC+7WuVOdCmKpYBLAuMR4jkKiviYW3be8wTUy3GABgMI0II0rXjnq8Y6ZE8l/nXzLwtjJHBSTiT2FqwPJveU/XI5gF+6EyZykgsTRgMuIPfkM+ERdIc3JZ25PUt3xvZRaU3tKCSHKRSgSStVdYGtF6y6VCRoGL9pLQmmboYaip1ziG0BiwHPnDAeyr1l5YgeRSa9h0iY3ojCwL1LpUkvkOqe+K1LzZgQYmGiTUPrp2QIBvNvaW9FK/qSXHLnEsm9JbZuRqoHCO6K7NJc1ypG8gOC9W00gAscy9JbuFVYb5SWFPRDQEq85bnfOZrhIPD3QtKiUFX2RTTMKy7UjwjTyhRcuztkBo7AUpmcoGBYJd6yiznEA2SSFDLlURrNvOUxJOL7WEpUOGINX6rCWyB+TMxDaEEAvQ1APdGstyle8aAijVBABBpWiUjuEADUXgjNy3HCflGQmxuPZ4ZRkNiTfJ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2" descr="data:image/jpeg;base64,/9j/4AAQSkZJRgABAQAAAQABAAD/2wCEAAkGBhQSEBUTExQWFRUWGBsaGBgYGBwbGBkbGxgaGBoaFxgYHyYgGB4jHBocHy8gIycpLCwsGB4xNTAqNSYrLCkBCQoKDgwOGg8PGiwkHCQsLCwsLCwsLCkpLCwpKSwpLCksLCksKSkpKSksKSwsLCksLCwpKSwsKSwpKSwsLCwsLP/AABEIAMwA9wMBIgACEQEDEQH/xAAbAAACAgMBAAAAAAAAAAAAAAAEBQMGAAIHAf/EAEsQAAECAwUEBQkECAQFBQEAAAECEQADIQQFEjFBBiJRYRMycYGRFCNCUqGxwdHwYpKy4QcVFiRTcoLSM6LC4jRjc5PxQ3SDo7M1/8QAGAEAAwEBAAAAAAAAAAAAAAAAAAECAwT/xAArEQACAgEDAgUEAgMAAAAAAAAAAQIREiExQQNREzJSkfAiJEJhcYGhwdH/2gAMAwEAAhEDEQA/AF+zO00pDhaARpiH5GLFK2wszgdFLqwHfw3Pqg7KdcF1gkApqrQlmHeaUizTbl3WCJR7ShvAHujO2Fst9jlypqcaEIb+UfAe2FW014y5KSEy0hVDRKcuH0I0uxKpcsAYUVJ3VZvXTmT4wsvqSVHEcCqgVJPdlF3oEtiqWy+lFfUS6i9UgsRqnu0guVtFgQEplpFXchy/PlWDxc/2JXI4h8qxBMu96ASvEfLnE2xWzLu2xOMhcpCwahkpS3HQw6TtfLp+7jn1O5qQgm2fomITIJ5knwYQkmzzMmJx+TitK0HHSEm2xptl4O2csM9nT4p9lIbWS95M2WN1CFLSSE7pIALaa5eMUbymVMWEpKHD1CiMn5RY7uuKS8kMnelqUd81UDn2Uik3eo7ezGS5KaUGug4CAJVikotK0hJCyhRDpOEpC64VEYSyjoS2UWG87KEULOz05hMQBSF2iQoqPm0zEKBGEMtaVBlJL5jPR43JZVNpsAwKYEBKjugF97RoUbL2szZwKkJDKI7sBoaZ/OGu0sgyXCGWQZxSxJBCpylByqpDKrqYUbKT5qrR5xs6ABgNwuAPB3jCS+oSLgJIw5DPh9mIr4nFKCEyekdKnZhhGBnyr+UEpO79erHtsPm1/wDTV+CNHsWykSbOEpmKIBJRhFAWxJUCa67xbuhJZ5JTNlh2OI0AL6a8IsUq1qCJqEkHddRYbowqyJyzfwhBYiEzUF1EuernUACnDnGUPMSnqWSTZwosA57A8bLuiYw8yfZDTZeUV2lCdS/XDjqqzi9TNmFKDDAOYSX48fp47lHp19bM5uV6I5wLHP6Mywg4SzpIAdi43nfNizs4HCBv1Kv+CfZ846MvZRQd1UGZZhVuJHEeMeDZZVd7LOgLdrKpB9svy/w/+CXi+n57nP8A9VLZuh9g+cey7pmA4hKAI1YP+cdD/ZBXrp8DGfsifXT4GK+29fz2FfU9Jzubdk1RrLUTxLewRirpmNSWfAR0T9kD66fAxn7In10+Bg+29fz2DLqek50i5JhIBQwOrCnM8YgN2zcbIkLwVqsJehz3TkeGnOOmfsifXT4GM/ZE+unwMP7f1/PYMup6Tmn6jWetLIHYH7tBEi5MpEgJXJUiZWp/mUSQp6jCUjDgDM+KOjHY9Xrp8DFR/SNdplKkklJKnO6GFAB+cRJdF+SVs0i5fkiqrQgVDKByOXa40PzjI9D4V9iT3uB8TGRiaFolXYEzQoUoXTzKSAR36ZQx+Te2NUikeppGSQ9EbKVQD6yA+D98A22zFZSxAZQJ5sYOEakVhsbRCE5dvyiMSBSnbBJEawqGIL/sZISpIrlyHCkVa2XZRmDjU9zx0cwFbrqlrSoYUpUfSDlQY4iQMTaVpk8RhrZjKDu0UHZ+yspaiOrQd8dFsYrZf+gv3xVUWZCCsJGZ1PCgyi2WNJ/dNfMTMhzoGhJ2xp2xkouA7668kxD6au/4RPeVjWmSgh0npUPuq6pwvvA4RQEFKgSQoEMzwJMtKfKTKU4xpWoGuFgoA1TV+wR0jEu0TKmSlAggpUxB4LY19kLtnpi12hJWkyziVR3oElsxBt+XWJWBCVYgFTSCFKLhUzEKqqTo5qYguL/iUd/4SYwl5iVuWbBu6+P2Wq2cQXvZytJaYpDJUTh9LcqD7fGCQd369WNLVVCx/wAtf4DGj2LZVLPZsUqcQyRQqqN6hamtAaQhlUmJCUkkKOoyo8O5CkiRNChvbuE9iVODyNIT2SXMVMSyThCiS2XVANa8Iyh5iVuXbY+lrl0brfhVHQbWuzKWelTNxJLB5a2LMxThoxwDtYRz3ZAfvcqjUV+BUdlxxv1OPnIClV6ySk4guYkqD+aU1Kgs28B0b0fTiIgk26yygUIQpAKASRLVkUlWtXA04qHEw8xx7jjMYmVekpnxTKM/mlUemTOewV5R5+tpTBzNr/yV8eSW1hzjj3HE0hiW0XrKRmZmmUo5EYnyyAzjxN7ySl8UzMgebLlmLilQxFRxh1jjMUFIBQm8pZBLzKEBujL1dqNyMeLvOUnHiVMTgckmWWZJAJBAbM9vKHGOMxQUgE6rzlZYphOTdGeIFXDDPXgRmIpH6U5RK5IzbpOQ9HOOoY45d+lYjpJL8Zn+mNOmlegmUSYWDAu9SdOQHL60jIiLRkUMtd63p0Ywpqsj7o4n4D6JdgUVS0qOZS/tiG7bGhUsKUhKlEOSoAkl6kk6wegBIYAANwHKMl3Gr5Mb3D4RsUpbm3y/OMCs+waDlyjCo1yyGg5coYzTDn2D4fOE+0drVKSkoLEqArkzOYdqVn2DQfZivbXpJQhq7wyH2aZQmDHtmQnEAskJ9IipA1IfXWPLyuuWDikWicqhcTEywCoKl4QwljdKDMHbhrGpEZ3Dx/OKsGimW+eEKWSWqrxrQcYYbMbSm0TpcsoCejlLAL5jOoahrCq+ZVVEjVTPQM5rEuwCEqtBTTeDVXgSQXDY2JQ51YxlDczjydBFpJlgBRwkksC6SyUgHgY0tmBapZdeOUJoY4cDLZ8LB861eILJYDIl9GSDhmTWKSFAhSsQqAHoYlCN9Y4P8B8Y6dh7iraLOV/Kv8ULLmltaEf1fhhjtMpuh7F/ihbcavPo5k+6OeXmFyWN9369WNLWtkLJ9RWWdUtG5O79erEVoU6F/wAi/wAEalMq1lmESZwYKBwtqxZRd9DVm7YXWCwKJxKBLE68UpagfTiIZ2a9hJsloSCAuYUpG7iOHCvERwzAc5PCC5ELXOMxlBDqxqzGQYEtxY90ZdPcSLxselrZLDEUVn/KrkI7G8cP2HvhEy8ZctCTQTCVFqsCKN747fG3U4+cgiC0XhLlllrSnLrFs349h8I8st5S5hIQsKIzbw99ImVJSS5SCeJAfx7/AGxrJs6UABKUpAyYAe6Mhkjx68eRkIDyZMCQVHIAk9gqaCBU3vKOFlg4iUpYFiQQlnZgXIFYLIjUShwHhDAFk3xLUoJC0FSiwTi3vus/flB3Rq4Dx/KIRIFOWWT+Mb19Y+MPQWpBbbaJTY2GIsK5nhlHOv0o1VJP/U/0x0idZwrrOW5xzf8ASonek8sf+kRpCuP2LUoSyTkOXOMjzDGQyi+oQGYAAcBQeAj0JiPEWDcn0o7Ru5+MQUbNHjRuUFn5PGmH3P7oBmFMRKlOa1iUp9wPi3zjwjPsB01b5wCNCGhffd9SrMnEurvhA6ymbm2usZe949Eih3jllyc9zxSrWgzXUd4qzNKngOVNIzc0tCJTSZ5brw6ZJUlNCpRzqCS7U5Qy2IsqkTitaSE4VM4O8wckcW98JbrsCul1Shw/As5bnlHTbGjzErI7oHMAgu3CCO40mRXLevlEgTCjAca04XfJKNWHGIZ1sSm2WgpQVTEy1OyTvb0s4XxEuCRkkO+rCD7PZEy0JSkMHJzJrhSCa9kTTLtQLQucznAUqBCcJ30qDsATk1X7Q0b1qC2ZVbZeZnSpExSQkkLoHIGGYRqx0iG6Jn7xK/m15pyhjtFJSgSwlOENMLB2BVMKiznJzlpC65P+Ilk6H/TyjCXmI5H943kiShJXi3jhDJJ9F3PARNNG6v8AkX+ExBet0otEtIV6JdJaoOBgR2c+MGyTvfk/I0jU0opHl0lEiYFSTNWpujIUUhDBWJRIzrho1eUL7CFKlkhRBxEEBTDkGGQ99eUX+97jRPQ4DKAOEpYOSHD0ydooy7MEKWDiQXIOHEXKASSMLFwASeWkc8kzKcHsNf0eWVQvCUpiEtNAc5bgo2fs0juvlSPWT4iON7DIKbwkpKnLK7TumsdTm9NjVhy9F2w9XVt5sXi+jVvL6V85CD01GHlSPWT4iM8qR6yfEQslzbS4CpcvMYiFqycOQGzzoeUaCdawKy5RLjJag+jsRTjnk+es5Gg28qR6yfERnlSPWT4iF1kXaCR0iJYGuFSieTOOP1oCbS+H0s0uzu2IYmauT5QZAEeVI9ZPiIzypHrJ8RC62zQEjokqJ4K6cDI6jKraH4x7ZZoIPSJUC9MJnmjDNwKu8WKxh5Uj1k+IjPKkesnxEASlDEcQmYK4f8Xjq1fHuga1zlhXm0YksesbQkuwaoB1fTJs6sBY48qR6yfERzb9K05I6NZcpGPKuqQIvU1aejLCZjw0bpmxNRnpnxjnv6akOJAIfr56ZF/rjFRdP+mJvQo8m0oUopS7gahtWzMZCqw2FJKlEAgnkw+UexPiCzLlJ2hUGxSwaNRWpFTl2xMnaY182BRqr/2wL+z09uqPvJ+cefszP9UffT84nULkEp2tP8MZN1/9sbI2sJ/9MZN1+H9PKIP2LtLPgDM430P7DWNkbHWluoPvoHvLwahcguZtJu0Qkk0bEch/TyhfM24luQcDgMd8nJst2pplAd/3FPlSxjThCnDggjsJSSzwjTcilEhKCThoAH76Z6eMK+4KXceW2+ET3OOW6E13tCwGbNpASbuFC6gjMFCVl+xgRXlrAitk5yiEiUvE2qSNBWuWsWW7NkJ8uWE7ncvUwqvUMU9SKz3e5CQMOTCpIG85WzkZk1rQPmItMqzNLQN7dAqcs6O2tO54mui5xKAQKqV1j7wOAEE3hPJOAtu8MuUaRRtsjRaE4U1WaqySMvvZ0iO3XrKSLSQpSjLTiUkJ3gM671H4lontZZKA2STrC2yWfo509SD/AI0shebpViVUPQ7qn4OI3RnYltdqXaZMqamUsJIWDQqwkKYuUhg/1lGlzj94Qe3Q6pI98P0X+u75aZUiWF4ipTrUQzrOiAAc+WUKxtNOnz5aFplsTkErws5Kt0zCHZ95qB4wklkJbjqXLOHI5j8MRp3Vv3+LQr2btyZ8pS8MuimDJI3Sh2q79vKHRsKTQJSKlTVLF8Wtc41osIUqjsT2An3RXL42V6aqAlJW3SINUGr4hTPXLi2ZewWO2KQpuOkTzJoNcCkZ0UnCSxIcDUHQ6xlJVoWlkrOeWuyqEzcxmagFOJKVJFM2o+kLkT7QW8/MerjGc9Azx1IzqAP3flCO9tobTLV0ctAKCmoMoqJJJBdSTyHsgUpJaNmU4VqUabarRRp0zL+IakQykSbaUMU2kEatMc+A+mh2va23EjzaKFx+7Ox4gl27oIG215c/+wYec+7IpMTWWy2sDeTaVVpuzPa+cbKkWkqACbQCz4cMx27NYbjbK8yC2Y/5HzgCReVvTPXP3lzVOAoyHZJagBDDJqaCE5SfL9xOEWCfqq2uaWtv5Jvyj2ZJtOMIa0BahupKZgUc6gNX8odHai81JNS/Ozj+2AU2y3ieqe0xUxQYKMjIcAMLDhl74Mpep+4YRIE3TbR6FqP9M0/lA9rVaJRSJiZ4KiwBCwS9KA5w7mbQ3oRRSknnISza5ohfaJVtmTUz1iYpaQkhpSQkFNRQJY1r9VanLuwpHirotpHUtL/yzB4cIFvS756ZaenRODlklaTUmlMXaIYWjau8U5zVJP2pMse0y4U2y9LRPXLmTp2LAHSMKAxCi1EpANQD2ACJtvRt+4sI9yeRsnaUilmnN/0yY8gv9sLZn06u5Er+2MiNCqj3LWx+iPnEfk+/ixKybDi3c3fDx5x509MvaP7Y06c8o6MUa2wG1WS1GYpSZywl91PSkABhRhQVfLjEM6wWsp/x1ClfOqyFT7PdDTpy+Xu+UT2K9FSlhaAHD51FQ2gELBE0U22XvNlCs2ctLVWkzSj7xYF+TwebBaJqARPIQtH8VYLKANeFDlFlv2+F2yQZE5KcCiCcLglq5vTuhcCwAAYCgAGgoBBggJ7vCkSwmZMClB3OInUkVNdYKTaBxivXleikEIlyVTFEPmyfFs+TQRdk2YpAM1AQty6QXDOW9kPBFKVDrpxjBGfrcHz5xFNkhKlKWrClLEqHdUZ/GJbllHpk0OvEaHVIfwiS95ygtTJeqWqpvRauF4pJCbPbwUCoM1HgFIZSzyPwiW1BZkzVoAxS0FQCiatwDbxbRx2xEr0qQxE67BImIeaDiTiCWUQznUCh7+cDquezSlpWgMpwAcSjUghqnUtE8pZCSG1Op+Eazp6tKVq+LJq97QqQAlisMuVLKZaEoBLkAZnCznjDKROAUCcvyAgEKp9cInQqo+uEIYwSJSljN6ac4mtllScW+B5sZgBt5Ndz5QDJmHGntHHjzg612g4lAICh0XF9Qcw0Q/Ov4f8AoBWmQktvp/zf2xv5J9oeKv7Y1RNUaiWAK5O3ONhaFs4Q4419nGKGe+S/b9q/7YzyP7Q/z/2xtLmLOSH8Y96VY9Ae2AdGgsv2h/n/ALYlmSQQkUBDhxirV67uej9keiYo0EsdwU/vjxaljNDdoMAUQmy8/Yr+2JVJBADMRqyq07Ppo96Y+qO8H5xmJRyQO4H5wgoh6Dn7D8o96FXH2H5RupSvVHh+cemco+inuTX3wDojBmAM57njSdZQob0pCu1I56tSJFFeeH2fnGCeoaf5YCaK2LtKpiQqxpShRUMUuct04Q7qThAAJYDj3RkWXp1Hh4AD3xkJxTGooWzbzw0VNSOWNPueIv1vLf8AxkfeEU5BBSlQDAgHLjGTXCefuifEZk5FwN6y/wCMj73fEkq1CacKZgUToFF8451OK8PWL9rNnw0+UHyLSncCZrqpkVPiDOxbT4Q82NO0dFTY16mMN3qdnrAOyt7TZq1S5hCgEOCzKoQKkUU7jnTWLEqWzUbPNtCQ9OMXGVlCmdYVISVKUMIDlzQACFir8kgnzqQA7neAHbSkWS8kgyZr5dGv8Co5ugs55Hxb6rEynQnoXW5bwTMKZkuZjSCQ6SrNshUceIgO+b1Qle8sAkoKUnE5G7VnOoNX5wJs1bx0QcsslRoCXyDh3DlsiYEvhLTgSSVNmTxWo6MKU00gzG1SssUq2KQFBBVvOhQCFM2r4wxpwgeYsjG6VMkOS3iGzcU01EOLcGQkOfSzbgOUabEWBabynTSXQuUQK5YVoZ0g0OdWjXiydhPc9uTaEFUvEMKmIUlSSDm3/iGJsCiCXHthfs4vz1u/95O/EYfTFgJKiWZyewZmFLQpCTCWf6yeMmrKZspH8TEzpmDqpxOFFOBWgIBcOIhu+8ETpWNBdLtVJBcJ4EOM4ZhXSKl469ElWCmWIDFlmS2sAAcu2IE8SsRKwagA6MTXShFYIvK1EpmKnBSRgUhkrxHC+FKsQCSDkW46wjUSLxLU39P5BDC/rUOjIU5KqCnAg/CMlLfuC1VisW2zIWZiDMQ/o+cUDQUAUogVSS+mJWkN7Ja7NadwywpZRhClILsnESXxUO83cIpEieSku1FGrAeiDppUxdNkbGBK6ZQqokJ5AUOWbl/uiBSk2SgmfszLmF5oCzhKRjTiAB1AxZjPvieTdaJaEoExTJASKOWAYa1yiafaiY1lSSRi0+uPvjQuwG8bkROCQpcxgXYOnFyJCgcvfHl33MmSkoStZGIkYjiZ/RDqcANx4xX9pdqVheGykFIDFRAIUa1Sc2yD0hVO2utIBYgGmYSXYN6vvMQ5rYnJF96AesfAf3RnQJ45ch84p1j2jnzEBWJnFd1OmekbftBNUkqRNxZ5BBrwoIWaDItwkJ4n2fOILVdsuaMKwVAEGoSzh+cU6wbQ2ohRmTWwnMJSA3Jx3RLZNqVzErV0q0hGZKUB9XAAfSE5LsVHqOLtFnu+4pUlSzLcBZSSndwggNug1D8yYM6Ac27vlFFu/aedNWppimAFWTXT1e2Djes/+Kr/ACv7oM0tBSnbtltEkc/Z8oyKib2nvWar2e2kZBmLIGEkBISBRIpEdos5UGEX2cbLLOFcuyoVmAoISe1iYJ8ml/wJAB4Sx7IMBYnMkXc3Acfygm69m1T56QjQueAHEnQe+Ohpscv+DJ/7aYksKZYfAJaNN3CC3M5wYAo0SXfdcuyy8Iqo5qPWV8k8PiYmBKi5jVRS9VAvnUe0vWI7TeUuW2JaE8MSkjVtTGi02LB9oLSEWaadSnCO1e78Se6KAs7ppVvCkWXaqaZiELC5fQpGLF0iACp8NXNaUDaqVFfu5Amrwy1ylqZyBMS7ZGhNYxlbZEtw/ZWxukTCCwKwC4zxHT8o8v5A6cc0p/ER8BDW65iLMhCJ6kpqdXFQGcpDByG5ntge9rAZ04TJSklDJri4KJpmdYbTot7FmvIbqe1XuES7PW1Eq0zFLUEpwqD6Zp+ECW60hQDEanxH5QEoh1cwfhG/BJpctgVLXaFEuJtpmzE8cJUWeGNqk45S06KSoP2giB5M8DVqnXnG/lqCCHfTP5RLt6lLYqkuV5BY1M8wdISCQaJKaYyNWYYqBzlFhkLUVdTQhiQ+gfsavZzgOfZkrl4VBwWcZOGBY8nAgyXgxaZfAQK7G6pUV+0WrBb1FSDRWjF/N5CoJMNL2sJWjEasKhzxajZxoi6f3rpUlGEKBaoPVAOjcfGGV7WcGVgCggqQluGhfdBoYzxeoo6I57IG4aMyqUbMPnq2XYBHQboLWOSB6vvJJ98VlOzFCBMlpBNRvDJxRksx+MWS7FIRITKxB0UolQDZhnGgLQ4p2SiZKHUPrOBtsSpMgBIODFvtkzUB5E+6COmSTQ5UNCPA6xObxSzEmjaZ+OcW9RtWc6mycQCg3MGhqzfGAuiLqdm9sXK9LnlzF4pZ6MHrDCrPkB1e6BP1Dn5wfcU1eEYODM3Erd22dbKCySkhg9OMESpSZSSlIJZ1BIqTUDhzA7Ify7iS9Ziv6UN7SfhBMm6ZCT1ZitXJ1yyS3CHgx4spFgXNWtYmpCpZDFJoBXEMJGo5w3s11J6MpSlwSSRUn3Nw8ItaRKB3ZIHPCD7VOYIFtLthLAcKdmfwisGNRKZLuNaerJWH4IV7wIJ/Vk3+FM7kK+UWnys8D4R6LRxBH9MHhhiVkXVOf/BmfcV3xkW+x3iqXMCRZ5swrScLyhhLVOFSixIAjIfhodA9t2Ns0xWNct1GpIcaYdCNBByLAgMACAAwZKaAU+EbrnFg5IcDMnhEXTn1va/vEbNDJE2dAL8DqEt3iITdcgKCky0ILqO4lKeuEghnoN0Fsncx7iycs4cPRwe6PArmPH8oKA3MiW2v+WNLXbUSpSlKKsCQFEBKSdxXSDIOWUHbjEiHVQHFqwc/6YibMOB2k/KFQCCyX/ZrVMMnopu8VKONKAlwStTspwXrlmYaWe6rMheJEoJUaOAO2jUEFoclkqqrgVOfZ7I0ZRPXS/Mn8oKALu+1zD+7TJDyelAKhNCgd1UwEbiXAUgOyqOnOPLxsyEzVAAgO+YzNSc9SSe+CLjkrAQ5Sd81BH8OuceXpJUZqm5ajgOAaGhci6dLGkCdKjGpAUCoBylxiApUh3aGE6SQK+/lCf8AVeG1GclSN6WpKgAXBxJIKj6Rzy0AhlJBiUjnrGspL4t0ipGedBWg1iZCFFm1Jap78ojs6FHH9knMn1RlwGncYkQEu0owvjSwLE4gztkS+fKLCq60CWF1dgWfiByeOc2jZeYmQEJaZ53EDRLPKw5cQeGnMx1aZKeWhGIBRQG3tAlJNHyikgYmkI3qCrhnJZ2DOwciCr5QMSXBJwjVfE+vWJ7Nugpzc92TM2uUAC6LZMmusyZMpI6rFSyKhiwozhiGHbqqECKA4e0xriHB+8wfOukjJaT45cagQlt1ulSlYVrZXJJ1iW6K0CSrl741PZACb7kH0z90xGraGzAgGYXOQwK0hZIVoYlP2ffGoH2ffC9e0FnHpL+5X3xraLnlWlpvSTAGoG3Qyi5IJ1AbsaGpINxoAfV9/wA49VLIzS3cfnEV23UmXKSgFTZ1qal2qXiadJSlJUXpoA5PYBUk8ILHRqB9n68Y3KFeoPD84VWi+5KFqSekdJILJDU/qjRW0UhiSJ1PsI/vhZIVobYT6o8PzjdCS/VHeB8TCRO0snVM3wT/AHRujaaR6k09gRx5qhZILQ+VaJgAqzdVlZdgCqRkITtNJbqTfBHzjIeaC0eL2/CwAbOstl51NNMuj5QFadqj04UqSoJQN1AmhiVDrKOHgaDnGXZtHZzZ0qXd6JiwneICEgkHmC0b2jaaz4Gl3dKCz1cWApB1JZIcDtiM/wBkbckh2+GEJ8mLAkgdMNWf/wBPlGo27p/w3/3fNECftMH/AP59mG4yQUpIx6rfC4TnT/zAlp2hLoULJJGFLLHRy2WrVTYHSHPVfSDJ9wv9jqVt8pOUhv8A5v8AZEJ27P8AAH/d/wBkXS7bmlmwC0rs8kKEkzCnok7zJKvV3XbhrFKVtenpUoTd8jCc3wknsaWG73httch/ZYrrtvTSUzMOF3pidmJGbDg8GqmEkk5lyT290Va0bZGWl/JMCdAFgDuATEFl25WRiVZyBxxkjPjgpwiVM0TjRdrHeOApdJICvRzdmdq0avZEtqtRVMJyycU97D3QssFslzUiYhj+IHgeB94gtVoISzA99YpSG4rg3tc7EA4di9QDC7ohiUcIcguWY0Hw+MaXxalIkqUgEqowGdS3A+6NbonFctK1dYy3OlWD+2NbJrSxNtIpQwJQCkMTulslgVbINHlyLmdMMS1Kd8Rcn0TnXQUDw3vG/wBdn3UpQQQTvPoTRoHse0i560pUhDEGoB1BLsT3RjLcEEJVuiuvjSGt5ImKEqaF1QoJUghNE9GRiyxHMJz4QukqSqVQpLKIzyLVDd0MEzPOAGoYHtYCNU6BqyVNsMtnz4DM8hw7YInXiogMSDrV35PA8+2FdSz50EVbaXaBSdyUd4HeVRhyHOMnMp1FDy8NrZctWFcwBRZxnmSKtlURVL+Jmz3lgrThTVIJGXKKjeb9Yku+pqX55xZ9nr8tsmQESJYKXJfASTk+XMe2Ju0RkpIFTd00V6Nf3FfKM/VEwnF0S3ZnKVfKHkvaa8iaS27ZR7aDXKJBtFeRNAP+0Q3iYVE0V8XTP/hTPuE/CLdclgaRL6RBCkkkBQIIOInIwEraG8zXCrukH4iI1XreKjVJc5PJZ/dAONIssJ77vKRKWkzASv0WqRQ1zpm3fC+ZbrYzrDDLqM/thLOs6ypyCX49rQnOipdVIFvG9SZi1olqUFKUQWajxn6wUyT0a6nhqOHf7oll2IhRIFCMm+EZabLNpgCiRRgHzypxJMK0zJSTDrLdk6ZL6REpZScyx7e6IkXfOUSkSluBw0d3rB1lTa5crohMWC5JSyczmDSILPItIS61KOLIkIDgBmoBDdDdC+0y56T/AIKm8DwjInmXXaVqZGNzUAYR4v3xkUqrYaVkE2zLQhKCkBSSQpwRRMxSaBTKG6xANWzgi67nWtZOIdHm5FE11YOSRkMzFlmqx9cJWWoVB1DXPWp1ePMRYAswyAASODskAPzzjTBN2GPc8lWGUGAlpPNeIk9oSoJT2B+05xDaLpQrqJCVaAElKuQxElKuFSCaUd4Dv6+VSAgI6PEtJU6wTVykJABHqkntHe1CjQ5FgewsD7IKT0HSLZftu6O5yQtCCbMA6xQvKFBUAEgsH1IjkhmkKxA1Bp8Gjo922qfMm3gmYtXk6JKkSpbDAMO64DAu4VqcxybmVjVul/XVnwemekT1FRMg+dO6QDHiV7a5UhaFmz72MgJSVBJIFSwZIOZJIDV4mDkLjLTLC6KCiznjzzr9COfYUZVuQ3RfS5Z6VLAFTLT6JLOzgNUvUCh7WjoNjvFM2WlYcBQdjnQsR4gxy2ZdSwAa4MQcZMdO5o6MJYs90yLQN4qXgw5Cq5lX1O7lGkNTVOg1dqKClSXBBofk+cRSJlTQZGBLPbOlkoWzOVDwpElmVvd0dMdgbF+0IdaOxX4oDuggzkOd0qzByHFwYNv2syWORf78B2GWBOSAABX8JjCXmJRLtHbV2THgX0oVOJC1b5KQhHWO7XTLSH61NML+r72MCT5KVy8KkhQJqCH4H3iCkpeb2gRtZSFF/XypBRLRQrqpXBLsw5mtdISeRBiCNaF/CmkNNr5QTapYHqJ7t9UVu12lXTLQVqADZN2Z+Ec0txb3ZHbrGkkIFTQqPBovVzpKJCARhPRihz6xIp2RVNn7FNNoCksJaC5CmJLls2qeHCLgusa9OOliikFGccKt7RPw/OJJtpqreffSc82esDCSSKIeuetdGjRSWzDRrRQV0qXckf4nsrWMTaOqSQ+JZPeA0CBBOQjbyVXqn6/8wUBMJoISFM2FTv3s8CqskrCxSnqdu9i97RndGyZZUcn+ucTQUjTyeUAoBnIDdtH9jxImXLSVYNSnwA4xGbvUohWE7pLDI5EEsasxpxjVSm0gxQqQQVId6Pjd204xslaDhCmIBU7jQgNESLKotxOQ1rHipZTpTx591C8Ohk9mmpTh0YF6auc+OcZEHd7IyABVe17CzhA6NcwrCqIIBGFhQEHEcyzigggLJ7GBBBd3D/ERHfVtRKSkstRViCAkOol00FOB5ZxMMk/yS/8A8kQk9R0V/a1QBlu3+GWo5fGvw7ecWNqdw/CIWXtdip2HCpILFJClBOZJBBNNTTOmrw1Ka0qNOYFIEtWQluW20XvK6C0ykYMcuUVL3k4XUMJxFBUpKhRwoAmnaOOWIsj+tX4jHRdpds7NLCkqlT5c4yVSyRLQUtjPWdY3nlls2xvUxzSxTThohZBUouACKkni+sT1CWMSzCIzMiBdobrJmD+g/CJbIUzKpLgZtp4xg2L+Ty1XikSFBThWMKDNVmpmK04RJadtZi7vl2Yy0YELxBQJxO801enpacIXW+zukkvy5V145wPbB+7oATQKYnInrlynwD8o06fJaLpsvbhMsqQHdKlYstaiG9l6x7DFQ2LQalmABfgTpF1uo+dP8p90bx2GKb9V5yW/BX4oAuue85BoQTTsIpDPbRfnJfHCfxQsudJVaEAZksH/AJWHhTwjCfmFfA4tt4y5MsGYWBUAOZZ/dWGKB54Hsp3QivG5VrMyRPYmVNpUgAmWkhiKkMSGPHwbISvpAxD0z7APgdPCNShPt5NwWpKgH82mn9ajCHZNKp1pmCaEl5ZoRTrJA95rSH216mnDpATMwUKSMLOWzD54nHIRBstNxTy4BdCswATlRwBGP5ErcbWW6kyCrCFDEwYkEAAuwOZrBUgHFli5RNPSwIqG9FWY/lMRSRWuL+nPs746EkitgwEnFXEabo05k8dYHtExm3gSNAN1NXpEwFCCkitEJNe8wPadBT+UZDv1MNgeSFcVZnUUPbwgkigGLCasDVJy1+s4HkKzDiuhyPbBADU4vuqyOWRgQA85Sgo+i4qAePziaUo4BUIAfe9In7I8PDOB5ya5FPI18DwiaTKo4DGu8cuxI46+MICSatvSwijHNZoGbh2wuJLkOW4eOfODwTmCACOuosSw0Gj8eRgNcrOo9J+IZ8/AB+KoADJIdQYuARRXWGWR1HwiFQoQC4aoUGUkCtOP1SJlUUzYwDRyygATkdWZoHMzEPW4E9YN7wG9mkFgeWUnEGrwBqNTx5kxkRyF1yfl9fVIyAaFM+1yJmHHiODEzKKXxYXCmSSRujIjWN1Xsgkl8zoD4AaAZAcoWS7WsAMqg0ISRpy5NGi7asl3FSCKChBSQ1OQ8OZdIQ8slrSs4UuTrQ+3hFnuCTIlrTMmzQVJLhIBoeKi3siiXnMULvVMCiFYsNGFHxaDiM84W7J2yZOmoQtZw4pdAE+iyEl2d8LB86DgIHsKzrm3G1FmN32tPSpxmRNCQaFyhWFn1eOY7IfpImWZHk6JMuYkqKipWMkUS4ASDmE58VQp2jnrGJGMlKw5BCfRIAAYUG6O1q5mFmz15Ls08TJbPUEF2qDwIPtgp1RDbq0dfv7bfAnpE2eyT5FAEqmLRNYkDJUnAC5fPJu+q3zb7AuYpVm83pMQzFKgSA1S7itKVijSr7nIWZiJhSqY5Vka7+QIIHXUO/kIPVbFT5RnTGMxLAKYA0IFW5JbsJjOcU0U9UM7SqQQ+OrZMXany9kKL6vdJlBKS4CswGyxas+XCAZ9oUXPBL+MATR5pPJTAdxiICii+bKXzL8mSh95JUSwORyrrDuz3pLCi5OR0Mc52ctCkTU4S2LEk0BooEEMaZUi3ImElQJd8ROWpST+EeEbR0LYRtDbkKUgguyVaH1qQFdVvSmegkmh4co9vS8pqFpUF7xqThTmlZUCzNm574X3Ral4kIxHDjxAcFBLAua5eLDgIzkrkSW+dfqGdRUSak4SVUTqwc0gizXzKMxKgpwWLseD8IQyZhVLnLJOJCJikkUqlpgJbPf3vypEV2u0sYiwCTp6vFuKieRMaFBm2dvlrtAKS/m0jI+sowLs3eEsTcyRhUG0yyiC+7WuVOdCmKpYBLAuMR4jkKiviYW3be8wTUy3GABgMI0II0rXjnq8Y6ZE8l/nXzLwtjJHBSTiT2FqwPJveU/XI5gF+6EyZykgsTRgMuIPfkM+ERdIc3JZ25PUt3xvZRaU3tKCSHKRSgSStVdYGtF6y6VCRoGL9pLQmmboYaip1ziG0BiwHPnDAeyr1l5YgeRSa9h0iY3ojCwL1LpUkvkOqe+K1LzZgQYmGiTUPrp2QIBvNvaW9FK/qSXHLnEsm9JbZuRqoHCO6K7NJc1ypG8gOC9W00gAscy9JbuFVYb5SWFPRDQEq85bnfOZrhIPD3QtKiUFX2RTTMKy7UjwjTyhRcuztkBo7AUpmcoGBYJd6yiznEA2SSFDLlURrNvOUxJOL7WEpUOGINX6rCWyB+TMxDaEEAvQ1APdGstyle8aAijVBABBpWiUjuEADUXgjNy3HCflGQmxuPZ4ZRkNiTfJ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0" name="Picture 16" descr=" photo BigBeaverCoolidg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5" b="15643"/>
          <a:stretch/>
        </p:blipFill>
        <p:spPr bwMode="auto">
          <a:xfrm>
            <a:off x="1143000" y="2819400"/>
            <a:ext cx="6858000" cy="296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September 2014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60960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/>
              <a:t>SB </a:t>
            </a:r>
            <a:r>
              <a:rPr lang="en-US" sz="2800" b="1" dirty="0" smtClean="0"/>
              <a:t>743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020763"/>
            <a:ext cx="7315200" cy="9994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Requires </a:t>
            </a:r>
            <a:r>
              <a:rPr lang="en-US" sz="2400" dirty="0" smtClean="0"/>
              <a:t>the Office of Planning and Research to develop new metrics for transportation impacts under CEQA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/>
            <a:endParaRPr lang="en-US" sz="2400" dirty="0" smtClean="0"/>
          </a:p>
          <a:p>
            <a:pPr marL="0" indent="0"/>
            <a:endParaRPr lang="en-US" sz="2400" dirty="0" smtClean="0"/>
          </a:p>
          <a:p>
            <a:pPr marL="0" indent="0"/>
            <a:endParaRPr lang="en-US" sz="2400" dirty="0" smtClean="0"/>
          </a:p>
          <a:p>
            <a:pPr marL="0" indent="0"/>
            <a:endParaRPr lang="en-US" sz="2400" dirty="0" smtClean="0"/>
          </a:p>
          <a:p>
            <a:pPr marL="0" indent="0"/>
            <a:endParaRPr lang="en-US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C5E7-1D7E-4B5B-B8AB-6DAA8BC9731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548" y="2248776"/>
            <a:ext cx="6457852" cy="3618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4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Requires a change in the status </a:t>
            </a:r>
            <a:r>
              <a:rPr lang="en-US" sz="2400" dirty="0" smtClean="0"/>
              <a:t>quo to be codified </a:t>
            </a:r>
            <a:r>
              <a:rPr lang="en-US" sz="2400" dirty="0" smtClean="0"/>
              <a:t>in the CEQA Guidelines</a:t>
            </a:r>
          </a:p>
          <a:p>
            <a:r>
              <a:rPr lang="en-US" sz="2400" dirty="0" smtClean="0"/>
              <a:t>New metric required</a:t>
            </a:r>
            <a:r>
              <a:rPr lang="en-US" sz="2400" b="1" dirty="0" smtClean="0"/>
              <a:t> </a:t>
            </a:r>
            <a:r>
              <a:rPr lang="en-US" sz="2400" dirty="0" smtClean="0"/>
              <a:t>in transit areas at a </a:t>
            </a:r>
            <a:r>
              <a:rPr lang="en-US" sz="2400" dirty="0" smtClean="0"/>
              <a:t>minimum</a:t>
            </a:r>
            <a:endParaRPr lang="en-US" sz="2400" dirty="0" smtClean="0"/>
          </a:p>
          <a:p>
            <a:r>
              <a:rPr lang="en-US" sz="2400" dirty="0" smtClean="0"/>
              <a:t>LOS or delay may be used only </a:t>
            </a:r>
            <a:r>
              <a:rPr lang="en-US" sz="2400" dirty="0" smtClean="0"/>
              <a:t>if/where OPR </a:t>
            </a:r>
            <a:r>
              <a:rPr lang="en-US" sz="2400" dirty="0" smtClean="0"/>
              <a:t>specifies, otherwise no longer a CEQA impact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Air</a:t>
            </a:r>
            <a:r>
              <a:rPr lang="en-US" sz="2400" dirty="0" smtClean="0"/>
              <a:t>, noise, safety impacts from transportation still CEQA impact</a:t>
            </a:r>
            <a:r>
              <a:rPr lang="en-US" sz="2400" dirty="0"/>
              <a:t>s</a:t>
            </a:r>
            <a:endParaRPr lang="en-US" sz="2400" dirty="0" smtClean="0"/>
          </a:p>
          <a:p>
            <a:r>
              <a:rPr lang="en-US" sz="2400" dirty="0"/>
              <a:t>Does not pre-empt local planning requirements, fee </a:t>
            </a:r>
            <a:r>
              <a:rPr lang="en-US" sz="2400" dirty="0" smtClean="0"/>
              <a:t>programs</a:t>
            </a:r>
            <a:endParaRPr lang="en-US" sz="2400" dirty="0" smtClean="0"/>
          </a:p>
          <a:p>
            <a:r>
              <a:rPr lang="en-US" sz="2400" dirty="0" smtClean="0"/>
              <a:t>OPR must specify criteria for a new metric, which must </a:t>
            </a:r>
            <a:r>
              <a:rPr lang="en-US" sz="2400" dirty="0"/>
              <a:t>promote:</a:t>
            </a:r>
          </a:p>
          <a:p>
            <a:pPr lvl="1"/>
            <a:r>
              <a:rPr lang="en-US" sz="2000" dirty="0"/>
              <a:t>Reduction in GHGs</a:t>
            </a:r>
          </a:p>
          <a:p>
            <a:pPr lvl="1"/>
            <a:r>
              <a:rPr lang="en-US" sz="2000" dirty="0"/>
              <a:t>Development of multimodal transportation networks</a:t>
            </a:r>
          </a:p>
          <a:p>
            <a:pPr lvl="1"/>
            <a:r>
              <a:rPr lang="en-US" sz="2000" dirty="0"/>
              <a:t>A diversity of land </a:t>
            </a:r>
            <a:r>
              <a:rPr lang="en-US" sz="2000" dirty="0" smtClean="0"/>
              <a:t>uses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60960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2800" b="1" dirty="0" smtClean="0"/>
              <a:t>SB </a:t>
            </a:r>
            <a:r>
              <a:rPr lang="en-US" sz="2800" b="1" dirty="0" smtClean="0"/>
              <a:t>743 - Specifics</a:t>
            </a:r>
            <a:endParaRPr lang="en-US" sz="28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1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237"/>
            <a:ext cx="8382000" cy="5440363"/>
          </a:xfrm>
        </p:spPr>
        <p:txBody>
          <a:bodyPr>
            <a:noAutofit/>
          </a:bodyPr>
          <a:lstStyle/>
          <a:p>
            <a:r>
              <a:rPr lang="en-US" sz="2400" dirty="0" smtClean="0"/>
              <a:t>Other policy and administration goals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Consistency with State Planning Priorities (Infill priority)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General environmental benefit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Improved Health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Fiscal benefit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Simplicity/feasibility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Access to destinations</a:t>
            </a:r>
            <a:endParaRPr lang="en-US" sz="2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C5E7-1D7E-4B5B-B8AB-6DAA8BC97316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4345020"/>
            <a:ext cx="1923406" cy="144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345020"/>
            <a:ext cx="2058483" cy="144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4343400"/>
            <a:ext cx="1932559" cy="1449419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28600" y="152400"/>
            <a:ext cx="86868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SB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743 - Objectives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4345020"/>
            <a:ext cx="1447800" cy="1447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4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382000" cy="4648199"/>
          </a:xfrm>
        </p:spPr>
        <p:txBody>
          <a:bodyPr>
            <a:normAutofit/>
          </a:bodyPr>
          <a:lstStyle/>
          <a:p>
            <a:r>
              <a:rPr lang="en-US" sz="2400" dirty="0"/>
              <a:t>Vehicle Miles </a:t>
            </a:r>
            <a:r>
              <a:rPr lang="en-US" sz="2400" dirty="0" smtClean="0"/>
              <a:t>Traveled*</a:t>
            </a:r>
            <a:endParaRPr lang="en-US" sz="2400" dirty="0"/>
          </a:p>
          <a:p>
            <a:r>
              <a:rPr lang="en-US" sz="2400" dirty="0" smtClean="0"/>
              <a:t>Automobile Trips Generated*</a:t>
            </a:r>
          </a:p>
          <a:p>
            <a:r>
              <a:rPr lang="en-US" sz="2400" dirty="0" smtClean="0"/>
              <a:t>Multi-modal Level of Service</a:t>
            </a:r>
          </a:p>
          <a:p>
            <a:r>
              <a:rPr lang="en-US" sz="2400" dirty="0" smtClean="0"/>
              <a:t>Fuel use</a:t>
            </a:r>
          </a:p>
          <a:p>
            <a:r>
              <a:rPr lang="en-US" sz="2400" dirty="0" smtClean="0"/>
              <a:t>Vehicle Hours Traveled</a:t>
            </a:r>
          </a:p>
          <a:p>
            <a:r>
              <a:rPr lang="en-US" sz="2400" dirty="0" smtClean="0"/>
              <a:t>Presumption of less than significant transportation impact based on location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800" dirty="0" smtClean="0"/>
              <a:t>* Recommended for consideration by the statute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C5E7-1D7E-4B5B-B8AB-6DAA8BC9731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September 2014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152400"/>
            <a:ext cx="86868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 smtClean="0"/>
              <a:t>Candidate Metrics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0534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8600" y="152400"/>
            <a:ext cx="8686800" cy="563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/>
              <a:t>Topics</a:t>
            </a:r>
            <a:endParaRPr lang="en-US" sz="2800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447801"/>
            <a:ext cx="8229600" cy="39623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/>
              <a:t>W</a:t>
            </a:r>
            <a:r>
              <a:rPr lang="en-US" sz="2400" dirty="0" smtClean="0"/>
              <a:t>hat future do we want for </a:t>
            </a:r>
            <a:r>
              <a:rPr lang="en-US" sz="2400" dirty="0" smtClean="0"/>
              <a:t>C</a:t>
            </a:r>
            <a:r>
              <a:rPr lang="en-US" sz="2400" dirty="0" smtClean="0"/>
              <a:t>alifornia?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Issues with LOS in CEQA raised by stakeholders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What does SB 743 do?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New Primary Metric: Vehicle Miles Traveled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Draft CEQA Guidelines implementing SB 743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Models and technical considerations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Estimating the VMT effect of roadway expansion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Implementation Logistics</a:t>
            </a:r>
            <a:endParaRPr lang="en-US" sz="2400" dirty="0" smtClean="0"/>
          </a:p>
          <a:p>
            <a:pPr marL="857250" lvl="1" indent="-457200">
              <a:buFont typeface="+mj-lt"/>
              <a:buAutoNum type="arabicPeriod"/>
            </a:pPr>
            <a:endParaRPr lang="en-US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AFA5F-529F-4755-AFC1-09BCE3239773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9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4572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Easier to model</a:t>
            </a:r>
          </a:p>
          <a:p>
            <a:pPr lvl="1"/>
            <a:r>
              <a:rPr lang="en-US" sz="2000" dirty="0" smtClean="0"/>
              <a:t>Many existing models</a:t>
            </a:r>
          </a:p>
          <a:p>
            <a:pPr lvl="1"/>
            <a:r>
              <a:rPr lang="en-US" sz="2000" dirty="0" smtClean="0"/>
              <a:t>Already calculating as part of estimating GHGs</a:t>
            </a:r>
          </a:p>
          <a:p>
            <a:r>
              <a:rPr lang="en-US" sz="2400" dirty="0" smtClean="0"/>
              <a:t>Better accuracy</a:t>
            </a:r>
          </a:p>
          <a:p>
            <a:r>
              <a:rPr lang="en-US" sz="2400" dirty="0" smtClean="0"/>
              <a:t>Captures full extent of vehicle travel</a:t>
            </a:r>
          </a:p>
          <a:p>
            <a:r>
              <a:rPr lang="en-US" sz="2400" dirty="0" smtClean="0"/>
              <a:t>Mitigation doesn’t induce more vehicle travel</a:t>
            </a:r>
          </a:p>
          <a:p>
            <a:r>
              <a:rPr lang="en-US" sz="2400" dirty="0" smtClean="0"/>
              <a:t>Mitigation forwards other environmental and human health factors</a:t>
            </a:r>
          </a:p>
          <a:p>
            <a:r>
              <a:rPr lang="en-US" sz="2400" dirty="0" smtClean="0"/>
              <a:t>Consistent with a broad array of </a:t>
            </a:r>
            <a:r>
              <a:rPr lang="en-US" sz="2400" dirty="0" smtClean="0"/>
              <a:t>other goals, including </a:t>
            </a:r>
            <a:r>
              <a:rPr lang="en-US" sz="2400" dirty="0" smtClean="0"/>
              <a:t>fiscal health</a:t>
            </a:r>
          </a:p>
          <a:p>
            <a:pPr marL="0" indent="0"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C5E7-1D7E-4B5B-B8AB-6DAA8BC9731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September 2014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152400"/>
            <a:ext cx="86868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 smtClean="0"/>
              <a:t>Vehicle Miles Traveled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1007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8600" y="152400"/>
            <a:ext cx="8686800" cy="5635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/>
              <a:t>VMT, Environment, Health, Cost</a:t>
            </a:r>
            <a:endParaRPr lang="en-US" sz="2800" b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1371601"/>
            <a:ext cx="2895600" cy="46481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Environment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Emissions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GHG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noProof="0" dirty="0" smtClean="0"/>
              <a:t>Regional pollutants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noProof="0" dirty="0" smtClean="0"/>
              <a:t>Energy use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Transportation</a:t>
            </a:r>
            <a:r>
              <a:rPr kumimoji="0" lang="en-US" sz="16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energy 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baseline="0" noProof="0" dirty="0" smtClean="0"/>
              <a:t>Building</a:t>
            </a:r>
            <a:r>
              <a:rPr lang="en-US" sz="1600" noProof="0" dirty="0" smtClean="0"/>
              <a:t> energy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Water</a:t>
            </a:r>
            <a:r>
              <a:rPr kumimoji="0" lang="en-US" sz="16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baseline="0" noProof="0" dirty="0" smtClean="0"/>
              <a:t>Water</a:t>
            </a:r>
            <a:r>
              <a:rPr lang="en-US" sz="1600" noProof="0" dirty="0" smtClean="0"/>
              <a:t> use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Runoff</a:t>
            </a:r>
            <a:r>
              <a:rPr lang="en-US" sz="1600" dirty="0" smtClean="0"/>
              <a:t> – flooding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Runoff</a:t>
            </a:r>
            <a:r>
              <a:rPr lang="en-US" sz="1600" dirty="0" smtClean="0"/>
              <a:t> – </a:t>
            </a:r>
            <a:r>
              <a:rPr lang="en-US" sz="1600" noProof="0" dirty="0" smtClean="0"/>
              <a:t>pollution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Consumption of open space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Sensitive habitat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Agricultural land</a:t>
            </a:r>
            <a:endParaRPr lang="en-US" sz="1600" noProof="0" dirty="0" smtClean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600" noProof="0" dirty="0" smtClean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600" noProof="0" dirty="0" smtClean="0"/>
          </a:p>
          <a:p>
            <a:pPr marL="342900" indent="-342900">
              <a:spcBef>
                <a:spcPct val="20000"/>
              </a:spcBef>
            </a:pPr>
            <a:endParaRPr lang="en-US" sz="1600" noProof="0" dirty="0" smtClean="0"/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76600" y="1371600"/>
            <a:ext cx="2590800" cy="46481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1600" b="1" dirty="0" smtClean="0"/>
              <a:t>Health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Collisions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Physical activity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Emissions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GHGs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Regional pollutants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Mental health</a:t>
            </a:r>
          </a:p>
          <a:p>
            <a:pPr marL="800100" lvl="1" indent="-342900">
              <a:spcBef>
                <a:spcPct val="20000"/>
              </a:spcBef>
            </a:pPr>
            <a:endParaRPr lang="en-US" sz="1600" dirty="0" smtClean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600" noProof="0" dirty="0" smtClean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600" noProof="0" dirty="0" smtClean="0"/>
          </a:p>
          <a:p>
            <a:pPr marL="342900" indent="-342900">
              <a:spcBef>
                <a:spcPct val="20000"/>
              </a:spcBef>
            </a:pPr>
            <a:endParaRPr lang="en-US" sz="1600" noProof="0" dirty="0" smtClean="0"/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096000" y="1371600"/>
            <a:ext cx="2895600" cy="46481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1600" b="1" dirty="0" smtClean="0"/>
              <a:t>Cost</a:t>
            </a:r>
          </a:p>
          <a:p>
            <a:pPr marL="342900" indent="-342900">
              <a:spcBef>
                <a:spcPct val="20000"/>
              </a:spcBef>
            </a:pPr>
            <a:endParaRPr lang="en-US" sz="1600" b="1" dirty="0" smtClean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Increased costs to state and local government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Roads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Other infrastructure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Schools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Services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Increased private cost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Housing supply/demand mismatch </a:t>
            </a:r>
            <a:r>
              <a:rPr lang="en-US" sz="1600" dirty="0" err="1" smtClean="0">
                <a:sym typeface="Wingdings"/>
              </a:rPr>
              <a:t></a:t>
            </a:r>
            <a:r>
              <a:rPr lang="en-US" sz="1600" dirty="0" smtClean="0">
                <a:sym typeface="Wingdings"/>
              </a:rPr>
              <a:t> future blight</a:t>
            </a:r>
            <a:endParaRPr lang="en-US" sz="1600" dirty="0" smtClean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600" noProof="0" dirty="0" smtClean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600" noProof="0" dirty="0" smtClean="0"/>
          </a:p>
          <a:p>
            <a:pPr marL="342900" indent="-342900">
              <a:spcBef>
                <a:spcPct val="20000"/>
              </a:spcBef>
            </a:pPr>
            <a:endParaRPr lang="en-US" sz="1600" noProof="0" dirty="0" smtClean="0"/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5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382000" cy="4648199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Primary Metric for CEQA Transportation </a:t>
            </a:r>
            <a:r>
              <a:rPr lang="en-US" sz="2400" b="1" dirty="0" smtClean="0"/>
              <a:t>Analysis: </a:t>
            </a:r>
            <a:r>
              <a:rPr lang="en-US" sz="2400" b="1" dirty="0" smtClean="0"/>
              <a:t>VMT </a:t>
            </a:r>
          </a:p>
          <a:p>
            <a:r>
              <a:rPr lang="en-US" sz="2400" dirty="0" smtClean="0"/>
              <a:t>Continue to analyze impacts resulting from transportation </a:t>
            </a:r>
          </a:p>
          <a:p>
            <a:pPr lvl="1"/>
            <a:r>
              <a:rPr lang="en-US" sz="2000" dirty="0" smtClean="0"/>
              <a:t>Noise </a:t>
            </a:r>
          </a:p>
          <a:p>
            <a:pPr lvl="1"/>
            <a:r>
              <a:rPr lang="en-US" sz="2000" dirty="0" smtClean="0"/>
              <a:t>Air Quality </a:t>
            </a:r>
          </a:p>
          <a:p>
            <a:pPr lvl="1"/>
            <a:r>
              <a:rPr lang="en-US" sz="2000" dirty="0" smtClean="0"/>
              <a:t>Safety</a:t>
            </a:r>
          </a:p>
          <a:p>
            <a:r>
              <a:rPr lang="en-US" sz="2400" dirty="0" smtClean="0"/>
              <a:t>Delay no longer an impact under CEQA</a:t>
            </a:r>
          </a:p>
          <a:p>
            <a:pPr lvl="1"/>
            <a:r>
              <a:rPr lang="en-US" sz="2000" dirty="0" smtClean="0"/>
              <a:t>“A project’s effect on automobile delay does not constitute a significant environmental impact”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i="1" dirty="0" smtClean="0"/>
              <a:t>Proposed Section 15064.3</a:t>
            </a:r>
            <a:endParaRPr lang="en-US" sz="2400" i="1" dirty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September 2014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152400"/>
            <a:ext cx="86868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 smtClean="0"/>
              <a:t>743 </a:t>
            </a:r>
            <a:r>
              <a:rPr lang="en-US" sz="2800" b="1" dirty="0" smtClean="0"/>
              <a:t>Preliminary Draft CEQA </a:t>
            </a:r>
            <a:r>
              <a:rPr lang="en-US" sz="2800" b="1" dirty="0" smtClean="0"/>
              <a:t>Guidelines </a:t>
            </a:r>
            <a:r>
              <a:rPr lang="en-US" sz="2800" b="1" dirty="0" smtClean="0"/>
              <a:t>Update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1"/>
            <a:ext cx="4191000" cy="5099186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Old: LOS on local intersections and highway segments</a:t>
            </a:r>
          </a:p>
          <a:p>
            <a:r>
              <a:rPr lang="en-US" sz="2400" dirty="0" smtClean="0"/>
              <a:t>New: VMT loaded onto the roadway network</a:t>
            </a:r>
          </a:p>
          <a:p>
            <a:pPr lvl="1"/>
            <a:r>
              <a:rPr lang="en-US" sz="2000" dirty="0" smtClean="0"/>
              <a:t>Possibly LTS </a:t>
            </a:r>
            <a:r>
              <a:rPr lang="en-US" sz="2000" dirty="0" smtClean="0"/>
              <a:t>if near transit</a:t>
            </a:r>
          </a:p>
          <a:p>
            <a:pPr lvl="1"/>
            <a:r>
              <a:rPr lang="en-US" sz="2000" dirty="0" smtClean="0"/>
              <a:t>Possibly LTS if reducing area-wide VMT</a:t>
            </a:r>
          </a:p>
          <a:p>
            <a:pPr lvl="1"/>
            <a:r>
              <a:rPr lang="en-US" sz="2000" dirty="0" smtClean="0"/>
              <a:t>Possibly significant if &gt; regional average VMT (per capita, per employee, etc.)</a:t>
            </a:r>
          </a:p>
          <a:p>
            <a:pPr lvl="1"/>
            <a:r>
              <a:rPr lang="en-US" sz="2000" dirty="0" smtClean="0"/>
              <a:t>Methodology: deference to lead agency, rule of reason</a:t>
            </a:r>
          </a:p>
          <a:p>
            <a:pPr marL="0" indent="0">
              <a:buNone/>
            </a:pPr>
            <a:r>
              <a:rPr lang="en-US" sz="2400" i="1" dirty="0" smtClean="0"/>
              <a:t>Proposed Section 15064.3(b)(1)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September 2014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8600" y="152400"/>
            <a:ext cx="86868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 smtClean="0"/>
              <a:t>Transportation Impacts of Land Use Projects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21" name="Group 520"/>
          <p:cNvGrpSpPr/>
          <p:nvPr/>
        </p:nvGrpSpPr>
        <p:grpSpPr>
          <a:xfrm>
            <a:off x="4953000" y="990600"/>
            <a:ext cx="3003712" cy="2743200"/>
            <a:chOff x="457200" y="2894806"/>
            <a:chExt cx="3505200" cy="3201194"/>
          </a:xfrm>
        </p:grpSpPr>
        <p:cxnSp>
          <p:nvCxnSpPr>
            <p:cNvPr id="346" name="Straight Connector 345"/>
            <p:cNvCxnSpPr/>
            <p:nvPr/>
          </p:nvCxnSpPr>
          <p:spPr>
            <a:xfrm>
              <a:off x="1828800" y="3046412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/>
            <p:cNvCxnSpPr/>
            <p:nvPr/>
          </p:nvCxnSpPr>
          <p:spPr>
            <a:xfrm>
              <a:off x="1981200" y="3046412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/>
            <p:cNvCxnSpPr/>
            <p:nvPr/>
          </p:nvCxnSpPr>
          <p:spPr>
            <a:xfrm>
              <a:off x="2133600" y="3046412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/>
            <p:cNvCxnSpPr/>
            <p:nvPr/>
          </p:nvCxnSpPr>
          <p:spPr>
            <a:xfrm>
              <a:off x="2286000" y="3046412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/>
            <p:cNvCxnSpPr/>
            <p:nvPr/>
          </p:nvCxnSpPr>
          <p:spPr>
            <a:xfrm>
              <a:off x="2438400" y="3046412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/>
            <p:cNvCxnSpPr/>
            <p:nvPr/>
          </p:nvCxnSpPr>
          <p:spPr>
            <a:xfrm>
              <a:off x="2590800" y="3046412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/>
            <p:cNvCxnSpPr/>
            <p:nvPr/>
          </p:nvCxnSpPr>
          <p:spPr>
            <a:xfrm>
              <a:off x="2743200" y="3046412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/>
            <p:nvPr/>
          </p:nvCxnSpPr>
          <p:spPr>
            <a:xfrm>
              <a:off x="2895600" y="3046412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/>
            <p:cNvCxnSpPr/>
            <p:nvPr/>
          </p:nvCxnSpPr>
          <p:spPr>
            <a:xfrm>
              <a:off x="3048000" y="3053339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/>
            <p:cNvCxnSpPr/>
            <p:nvPr/>
          </p:nvCxnSpPr>
          <p:spPr>
            <a:xfrm rot="5400000">
              <a:off x="1599009" y="4494609"/>
              <a:ext cx="320119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/>
            <p:cNvCxnSpPr/>
            <p:nvPr/>
          </p:nvCxnSpPr>
          <p:spPr>
            <a:xfrm>
              <a:off x="3352800" y="3053339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/>
            <p:cNvCxnSpPr/>
            <p:nvPr/>
          </p:nvCxnSpPr>
          <p:spPr>
            <a:xfrm>
              <a:off x="3505200" y="3053339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>
            <a:xfrm>
              <a:off x="1676400" y="3122612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/>
            <p:cNvCxnSpPr/>
            <p:nvPr/>
          </p:nvCxnSpPr>
          <p:spPr>
            <a:xfrm>
              <a:off x="1676400" y="3275012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/>
            <p:cNvCxnSpPr/>
            <p:nvPr/>
          </p:nvCxnSpPr>
          <p:spPr>
            <a:xfrm>
              <a:off x="1676400" y="3427412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/>
            <p:cNvCxnSpPr/>
            <p:nvPr/>
          </p:nvCxnSpPr>
          <p:spPr>
            <a:xfrm>
              <a:off x="1676400" y="3579812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/>
            <p:cNvCxnSpPr/>
            <p:nvPr/>
          </p:nvCxnSpPr>
          <p:spPr>
            <a:xfrm>
              <a:off x="1676400" y="3732212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/>
            <p:cNvCxnSpPr/>
            <p:nvPr/>
          </p:nvCxnSpPr>
          <p:spPr>
            <a:xfrm>
              <a:off x="457200" y="3886200"/>
              <a:ext cx="35052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/>
            <p:cNvCxnSpPr/>
            <p:nvPr/>
          </p:nvCxnSpPr>
          <p:spPr>
            <a:xfrm>
              <a:off x="1676400" y="4037012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/>
            <p:cNvCxnSpPr/>
            <p:nvPr/>
          </p:nvCxnSpPr>
          <p:spPr>
            <a:xfrm>
              <a:off x="1676400" y="4189412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/>
            <p:cNvCxnSpPr/>
            <p:nvPr/>
          </p:nvCxnSpPr>
          <p:spPr>
            <a:xfrm>
              <a:off x="1676400" y="4334885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>
            <a:xfrm>
              <a:off x="1676400" y="4487285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/>
            <p:cNvCxnSpPr/>
            <p:nvPr/>
          </p:nvCxnSpPr>
          <p:spPr>
            <a:xfrm>
              <a:off x="1676400" y="4639685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/>
            <p:cNvCxnSpPr/>
            <p:nvPr/>
          </p:nvCxnSpPr>
          <p:spPr>
            <a:xfrm>
              <a:off x="1676400" y="4792085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/>
            <p:cNvCxnSpPr/>
            <p:nvPr/>
          </p:nvCxnSpPr>
          <p:spPr>
            <a:xfrm>
              <a:off x="2886075" y="5415539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/>
            <p:cNvCxnSpPr/>
            <p:nvPr/>
          </p:nvCxnSpPr>
          <p:spPr>
            <a:xfrm>
              <a:off x="3038475" y="5415539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/>
            <p:cNvCxnSpPr/>
            <p:nvPr/>
          </p:nvCxnSpPr>
          <p:spPr>
            <a:xfrm>
              <a:off x="3190875" y="5415539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/>
            <p:cNvCxnSpPr/>
            <p:nvPr/>
          </p:nvCxnSpPr>
          <p:spPr>
            <a:xfrm>
              <a:off x="3343275" y="5415539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/>
            <p:cNvCxnSpPr/>
            <p:nvPr/>
          </p:nvCxnSpPr>
          <p:spPr>
            <a:xfrm>
              <a:off x="2733675" y="5491739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/>
            <p:cNvCxnSpPr/>
            <p:nvPr/>
          </p:nvCxnSpPr>
          <p:spPr>
            <a:xfrm>
              <a:off x="2733675" y="5644139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/>
            <p:cNvCxnSpPr/>
            <p:nvPr/>
          </p:nvCxnSpPr>
          <p:spPr>
            <a:xfrm>
              <a:off x="2733675" y="5796539"/>
              <a:ext cx="762000" cy="6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/>
            <p:cNvCxnSpPr/>
            <p:nvPr/>
          </p:nvCxnSpPr>
          <p:spPr>
            <a:xfrm>
              <a:off x="2733675" y="5948939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/>
            <p:cNvCxnSpPr/>
            <p:nvPr/>
          </p:nvCxnSpPr>
          <p:spPr>
            <a:xfrm>
              <a:off x="685800" y="3798057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/>
            <p:cNvCxnSpPr/>
            <p:nvPr/>
          </p:nvCxnSpPr>
          <p:spPr>
            <a:xfrm>
              <a:off x="838200" y="3798057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/>
            <p:cNvCxnSpPr/>
            <p:nvPr/>
          </p:nvCxnSpPr>
          <p:spPr>
            <a:xfrm>
              <a:off x="990600" y="3798057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/>
            <p:cNvCxnSpPr/>
            <p:nvPr/>
          </p:nvCxnSpPr>
          <p:spPr>
            <a:xfrm>
              <a:off x="1143000" y="3798057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/>
            <p:cNvCxnSpPr/>
            <p:nvPr/>
          </p:nvCxnSpPr>
          <p:spPr>
            <a:xfrm>
              <a:off x="533400" y="3874257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/>
            <p:cNvCxnSpPr/>
            <p:nvPr/>
          </p:nvCxnSpPr>
          <p:spPr>
            <a:xfrm>
              <a:off x="533400" y="4026657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/>
            <p:cNvCxnSpPr/>
            <p:nvPr/>
          </p:nvCxnSpPr>
          <p:spPr>
            <a:xfrm>
              <a:off x="533400" y="4179057"/>
              <a:ext cx="762000" cy="6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>
            <a:xfrm>
              <a:off x="533400" y="4331457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/>
            <p:cNvCxnSpPr/>
            <p:nvPr/>
          </p:nvCxnSpPr>
          <p:spPr>
            <a:xfrm>
              <a:off x="1676400" y="3122612"/>
              <a:ext cx="19812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7" name="Group 366"/>
            <p:cNvGrpSpPr/>
            <p:nvPr/>
          </p:nvGrpSpPr>
          <p:grpSpPr>
            <a:xfrm>
              <a:off x="2610125" y="3225907"/>
              <a:ext cx="267974" cy="353905"/>
              <a:chOff x="2838725" y="3075095"/>
              <a:chExt cx="267974" cy="353905"/>
            </a:xfrm>
            <a:solidFill>
              <a:schemeClr val="tx2">
                <a:lumMod val="20000"/>
                <a:lumOff val="80000"/>
              </a:schemeClr>
            </a:solidFill>
          </p:grpSpPr>
          <p:grpSp>
            <p:nvGrpSpPr>
              <p:cNvPr id="388" name="Group 517"/>
              <p:cNvGrpSpPr/>
              <p:nvPr/>
            </p:nvGrpSpPr>
            <p:grpSpPr>
              <a:xfrm>
                <a:off x="2838725" y="3075095"/>
                <a:ext cx="113750" cy="185261"/>
                <a:chOff x="1314450" y="1651742"/>
                <a:chExt cx="114300" cy="309009"/>
              </a:xfrm>
              <a:grpFill/>
            </p:grpSpPr>
            <p:sp>
              <p:nvSpPr>
                <p:cNvPr id="398" name="Rectangle 397"/>
                <p:cNvSpPr/>
                <p:nvPr/>
              </p:nvSpPr>
              <p:spPr>
                <a:xfrm>
                  <a:off x="1314450" y="1815568"/>
                  <a:ext cx="114300" cy="145183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9" name="Isosceles Triangle 398"/>
                <p:cNvSpPr/>
                <p:nvPr/>
              </p:nvSpPr>
              <p:spPr>
                <a:xfrm>
                  <a:off x="1314450" y="1651742"/>
                  <a:ext cx="114300" cy="135227"/>
                </a:xfrm>
                <a:prstGeom prst="triangle">
                  <a:avLst/>
                </a:prstGeom>
                <a:grp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9" name="Group 425"/>
              <p:cNvGrpSpPr/>
              <p:nvPr/>
            </p:nvGrpSpPr>
            <p:grpSpPr>
              <a:xfrm>
                <a:off x="2992949" y="3075095"/>
                <a:ext cx="113750" cy="185261"/>
                <a:chOff x="1314450" y="1651742"/>
                <a:chExt cx="114300" cy="309009"/>
              </a:xfrm>
              <a:grpFill/>
            </p:grpSpPr>
            <p:sp>
              <p:nvSpPr>
                <p:cNvPr id="396" name="Rectangle 395"/>
                <p:cNvSpPr/>
                <p:nvPr/>
              </p:nvSpPr>
              <p:spPr>
                <a:xfrm>
                  <a:off x="1314450" y="1815568"/>
                  <a:ext cx="114300" cy="145183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7" name="Isosceles Triangle 396"/>
                <p:cNvSpPr/>
                <p:nvPr/>
              </p:nvSpPr>
              <p:spPr>
                <a:xfrm>
                  <a:off x="1314450" y="1651742"/>
                  <a:ext cx="114300" cy="135227"/>
                </a:xfrm>
                <a:prstGeom prst="triangle">
                  <a:avLst/>
                </a:prstGeom>
                <a:grp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0" name="Group 496"/>
              <p:cNvGrpSpPr/>
              <p:nvPr/>
            </p:nvGrpSpPr>
            <p:grpSpPr>
              <a:xfrm>
                <a:off x="2838725" y="3243739"/>
                <a:ext cx="113750" cy="185261"/>
                <a:chOff x="1314450" y="1651742"/>
                <a:chExt cx="114300" cy="309009"/>
              </a:xfrm>
              <a:grpFill/>
            </p:grpSpPr>
            <p:sp>
              <p:nvSpPr>
                <p:cNvPr id="394" name="Rectangle 393"/>
                <p:cNvSpPr/>
                <p:nvPr/>
              </p:nvSpPr>
              <p:spPr>
                <a:xfrm>
                  <a:off x="1314450" y="1815568"/>
                  <a:ext cx="114300" cy="145183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5" name="Isosceles Triangle 394"/>
                <p:cNvSpPr/>
                <p:nvPr/>
              </p:nvSpPr>
              <p:spPr>
                <a:xfrm>
                  <a:off x="1314450" y="1651742"/>
                  <a:ext cx="114300" cy="135227"/>
                </a:xfrm>
                <a:prstGeom prst="triangle">
                  <a:avLst/>
                </a:prstGeom>
                <a:grp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1" name="Group 499"/>
              <p:cNvGrpSpPr/>
              <p:nvPr/>
            </p:nvGrpSpPr>
            <p:grpSpPr>
              <a:xfrm>
                <a:off x="2992949" y="3240465"/>
                <a:ext cx="113750" cy="185261"/>
                <a:chOff x="1314450" y="1651742"/>
                <a:chExt cx="114300" cy="309009"/>
              </a:xfrm>
              <a:grpFill/>
            </p:grpSpPr>
            <p:sp>
              <p:nvSpPr>
                <p:cNvPr id="392" name="Rectangle 391"/>
                <p:cNvSpPr/>
                <p:nvPr/>
              </p:nvSpPr>
              <p:spPr>
                <a:xfrm>
                  <a:off x="1314450" y="1815568"/>
                  <a:ext cx="114300" cy="145183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3" name="Isosceles Triangle 392"/>
                <p:cNvSpPr/>
                <p:nvPr/>
              </p:nvSpPr>
              <p:spPr>
                <a:xfrm>
                  <a:off x="1314450" y="1651742"/>
                  <a:ext cx="114300" cy="135227"/>
                </a:xfrm>
                <a:prstGeom prst="triangle">
                  <a:avLst/>
                </a:prstGeom>
                <a:grp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00" name="Group 350"/>
            <p:cNvGrpSpPr/>
            <p:nvPr/>
          </p:nvGrpSpPr>
          <p:grpSpPr>
            <a:xfrm>
              <a:off x="2383735" y="3017593"/>
              <a:ext cx="913339" cy="972037"/>
              <a:chOff x="2612335" y="2866781"/>
              <a:chExt cx="913339" cy="972037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401" name="Oval 400"/>
              <p:cNvSpPr/>
              <p:nvPr/>
            </p:nvSpPr>
            <p:spPr>
              <a:xfrm>
                <a:off x="3332326" y="3628781"/>
                <a:ext cx="193348" cy="210037"/>
              </a:xfrm>
              <a:prstGeom prst="ellipse">
                <a:avLst/>
              </a:prstGeom>
              <a:grpFill/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/>
              <p:cNvSpPr/>
              <p:nvPr/>
            </p:nvSpPr>
            <p:spPr>
              <a:xfrm>
                <a:off x="3069535" y="3217675"/>
                <a:ext cx="109330" cy="118767"/>
              </a:xfrm>
              <a:prstGeom prst="ellipse">
                <a:avLst/>
              </a:prstGeom>
              <a:grpFill/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/>
              <p:cNvSpPr/>
              <p:nvPr/>
            </p:nvSpPr>
            <p:spPr>
              <a:xfrm>
                <a:off x="2917135" y="3065898"/>
                <a:ext cx="109330" cy="118767"/>
              </a:xfrm>
              <a:prstGeom prst="ellipse">
                <a:avLst/>
              </a:prstGeom>
              <a:grpFill/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/>
              <p:cNvSpPr/>
              <p:nvPr/>
            </p:nvSpPr>
            <p:spPr>
              <a:xfrm>
                <a:off x="3221935" y="3221617"/>
                <a:ext cx="109330" cy="118767"/>
              </a:xfrm>
              <a:prstGeom prst="ellipse">
                <a:avLst/>
              </a:prstGeom>
              <a:grpFill/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/>
              <p:cNvSpPr/>
              <p:nvPr/>
            </p:nvSpPr>
            <p:spPr>
              <a:xfrm>
                <a:off x="2612335" y="3066542"/>
                <a:ext cx="109330" cy="118767"/>
              </a:xfrm>
              <a:prstGeom prst="ellipse">
                <a:avLst/>
              </a:prstGeom>
              <a:grpFill/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/>
              <p:cNvSpPr/>
              <p:nvPr/>
            </p:nvSpPr>
            <p:spPr>
              <a:xfrm>
                <a:off x="3221935" y="3058169"/>
                <a:ext cx="109330" cy="118767"/>
              </a:xfrm>
              <a:prstGeom prst="ellipse">
                <a:avLst/>
              </a:prstGeom>
              <a:grpFill/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/>
              <p:cNvSpPr/>
              <p:nvPr/>
            </p:nvSpPr>
            <p:spPr>
              <a:xfrm>
                <a:off x="2764735" y="2912416"/>
                <a:ext cx="109330" cy="118767"/>
              </a:xfrm>
              <a:prstGeom prst="ellipse">
                <a:avLst/>
              </a:prstGeom>
              <a:grpFill/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/>
              <p:cNvSpPr/>
              <p:nvPr/>
            </p:nvSpPr>
            <p:spPr>
              <a:xfrm>
                <a:off x="2917135" y="2912416"/>
                <a:ext cx="109330" cy="118767"/>
              </a:xfrm>
              <a:prstGeom prst="ellipse">
                <a:avLst/>
              </a:prstGeom>
              <a:grpFill/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/>
              <p:cNvSpPr/>
              <p:nvPr/>
            </p:nvSpPr>
            <p:spPr>
              <a:xfrm>
                <a:off x="2764735" y="3522016"/>
                <a:ext cx="109330" cy="118767"/>
              </a:xfrm>
              <a:prstGeom prst="ellipse">
                <a:avLst/>
              </a:prstGeom>
              <a:grpFill/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/>
              <p:cNvSpPr/>
              <p:nvPr/>
            </p:nvSpPr>
            <p:spPr>
              <a:xfrm>
                <a:off x="2764735" y="3066542"/>
                <a:ext cx="109330" cy="118767"/>
              </a:xfrm>
              <a:prstGeom prst="ellipse">
                <a:avLst/>
              </a:prstGeom>
              <a:grpFill/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/>
              <p:cNvSpPr/>
              <p:nvPr/>
            </p:nvSpPr>
            <p:spPr>
              <a:xfrm>
                <a:off x="3069535" y="3369616"/>
                <a:ext cx="109330" cy="118767"/>
              </a:xfrm>
              <a:prstGeom prst="ellipse">
                <a:avLst/>
              </a:prstGeom>
              <a:grpFill/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/>
              <p:cNvSpPr/>
              <p:nvPr/>
            </p:nvSpPr>
            <p:spPr>
              <a:xfrm>
                <a:off x="2723787" y="3628781"/>
                <a:ext cx="193348" cy="210037"/>
              </a:xfrm>
              <a:prstGeom prst="ellipse">
                <a:avLst/>
              </a:prstGeom>
              <a:grpFill/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/>
              <p:cNvSpPr/>
              <p:nvPr/>
            </p:nvSpPr>
            <p:spPr>
              <a:xfrm>
                <a:off x="3332326" y="2866781"/>
                <a:ext cx="193348" cy="210037"/>
              </a:xfrm>
              <a:prstGeom prst="ellipse">
                <a:avLst/>
              </a:prstGeom>
              <a:grpFill/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/>
              <p:cNvSpPr/>
              <p:nvPr/>
            </p:nvSpPr>
            <p:spPr>
              <a:xfrm>
                <a:off x="2612335" y="3221617"/>
                <a:ext cx="109330" cy="118767"/>
              </a:xfrm>
              <a:prstGeom prst="ellipse">
                <a:avLst/>
              </a:prstGeom>
              <a:grpFill/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22" name="Group 521"/>
          <p:cNvGrpSpPr/>
          <p:nvPr/>
        </p:nvGrpSpPr>
        <p:grpSpPr>
          <a:xfrm>
            <a:off x="4953000" y="4038600"/>
            <a:ext cx="3003712" cy="2743200"/>
            <a:chOff x="4648200" y="2895600"/>
            <a:chExt cx="3505200" cy="3201194"/>
          </a:xfrm>
        </p:grpSpPr>
        <p:cxnSp>
          <p:nvCxnSpPr>
            <p:cNvPr id="427" name="Straight Connector 426"/>
            <p:cNvCxnSpPr/>
            <p:nvPr/>
          </p:nvCxnSpPr>
          <p:spPr>
            <a:xfrm>
              <a:off x="6019800" y="3047206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/>
            <p:cNvCxnSpPr/>
            <p:nvPr/>
          </p:nvCxnSpPr>
          <p:spPr>
            <a:xfrm>
              <a:off x="6172200" y="3047206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/>
            <p:cNvCxnSpPr/>
            <p:nvPr/>
          </p:nvCxnSpPr>
          <p:spPr>
            <a:xfrm>
              <a:off x="6324600" y="3047206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/>
            <p:cNvCxnSpPr/>
            <p:nvPr/>
          </p:nvCxnSpPr>
          <p:spPr>
            <a:xfrm>
              <a:off x="6477000" y="3047206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/>
            <p:cNvCxnSpPr/>
            <p:nvPr/>
          </p:nvCxnSpPr>
          <p:spPr>
            <a:xfrm>
              <a:off x="6629400" y="3047206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Straight Connector 431"/>
            <p:cNvCxnSpPr/>
            <p:nvPr/>
          </p:nvCxnSpPr>
          <p:spPr>
            <a:xfrm>
              <a:off x="6781800" y="3047206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Straight Connector 432"/>
            <p:cNvCxnSpPr/>
            <p:nvPr/>
          </p:nvCxnSpPr>
          <p:spPr>
            <a:xfrm>
              <a:off x="6934200" y="3047206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Straight Connector 433"/>
            <p:cNvCxnSpPr/>
            <p:nvPr/>
          </p:nvCxnSpPr>
          <p:spPr>
            <a:xfrm>
              <a:off x="7086600" y="3047206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Connector 434"/>
            <p:cNvCxnSpPr/>
            <p:nvPr/>
          </p:nvCxnSpPr>
          <p:spPr>
            <a:xfrm>
              <a:off x="7239000" y="3054133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Connector 435"/>
            <p:cNvCxnSpPr/>
            <p:nvPr/>
          </p:nvCxnSpPr>
          <p:spPr>
            <a:xfrm rot="5400000">
              <a:off x="5790009" y="4495403"/>
              <a:ext cx="320119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/>
            <p:cNvCxnSpPr/>
            <p:nvPr/>
          </p:nvCxnSpPr>
          <p:spPr>
            <a:xfrm>
              <a:off x="7543800" y="3054133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Connector 437"/>
            <p:cNvCxnSpPr/>
            <p:nvPr/>
          </p:nvCxnSpPr>
          <p:spPr>
            <a:xfrm>
              <a:off x="7696200" y="3054133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Straight Connector 438"/>
            <p:cNvCxnSpPr/>
            <p:nvPr/>
          </p:nvCxnSpPr>
          <p:spPr>
            <a:xfrm>
              <a:off x="5867400" y="3123406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Connector 439"/>
            <p:cNvCxnSpPr/>
            <p:nvPr/>
          </p:nvCxnSpPr>
          <p:spPr>
            <a:xfrm>
              <a:off x="5867400" y="3275806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/>
            <p:cNvCxnSpPr/>
            <p:nvPr/>
          </p:nvCxnSpPr>
          <p:spPr>
            <a:xfrm>
              <a:off x="5867400" y="3428206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/>
            <p:cNvCxnSpPr/>
            <p:nvPr/>
          </p:nvCxnSpPr>
          <p:spPr>
            <a:xfrm>
              <a:off x="5867400" y="3580606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/>
            <p:cNvCxnSpPr/>
            <p:nvPr/>
          </p:nvCxnSpPr>
          <p:spPr>
            <a:xfrm>
              <a:off x="5867400" y="3733006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/>
            <p:cNvCxnSpPr/>
            <p:nvPr/>
          </p:nvCxnSpPr>
          <p:spPr>
            <a:xfrm>
              <a:off x="4648200" y="3886994"/>
              <a:ext cx="35052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/>
            <p:cNvCxnSpPr/>
            <p:nvPr/>
          </p:nvCxnSpPr>
          <p:spPr>
            <a:xfrm>
              <a:off x="5867400" y="4037806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445"/>
            <p:cNvCxnSpPr/>
            <p:nvPr/>
          </p:nvCxnSpPr>
          <p:spPr>
            <a:xfrm>
              <a:off x="5867400" y="4190206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7" name="Straight Connector 446"/>
            <p:cNvCxnSpPr/>
            <p:nvPr/>
          </p:nvCxnSpPr>
          <p:spPr>
            <a:xfrm>
              <a:off x="5867400" y="4335679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Straight Connector 447"/>
            <p:cNvCxnSpPr/>
            <p:nvPr/>
          </p:nvCxnSpPr>
          <p:spPr>
            <a:xfrm>
              <a:off x="5867400" y="4488079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Connector 448"/>
            <p:cNvCxnSpPr/>
            <p:nvPr/>
          </p:nvCxnSpPr>
          <p:spPr>
            <a:xfrm>
              <a:off x="5867400" y="4640479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>
            <a:xfrm>
              <a:off x="5867400" y="4792879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Connector 450"/>
            <p:cNvCxnSpPr/>
            <p:nvPr/>
          </p:nvCxnSpPr>
          <p:spPr>
            <a:xfrm>
              <a:off x="7077075" y="5416333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Straight Connector 451"/>
            <p:cNvCxnSpPr/>
            <p:nvPr/>
          </p:nvCxnSpPr>
          <p:spPr>
            <a:xfrm>
              <a:off x="7229475" y="5416333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Straight Connector 452"/>
            <p:cNvCxnSpPr/>
            <p:nvPr/>
          </p:nvCxnSpPr>
          <p:spPr>
            <a:xfrm>
              <a:off x="7381875" y="5416333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Connector 453"/>
            <p:cNvCxnSpPr/>
            <p:nvPr/>
          </p:nvCxnSpPr>
          <p:spPr>
            <a:xfrm>
              <a:off x="7534275" y="5416333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454"/>
            <p:cNvCxnSpPr/>
            <p:nvPr/>
          </p:nvCxnSpPr>
          <p:spPr>
            <a:xfrm>
              <a:off x="6924675" y="5492533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Connector 455"/>
            <p:cNvCxnSpPr/>
            <p:nvPr/>
          </p:nvCxnSpPr>
          <p:spPr>
            <a:xfrm>
              <a:off x="6924675" y="5644933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Connector 456"/>
            <p:cNvCxnSpPr/>
            <p:nvPr/>
          </p:nvCxnSpPr>
          <p:spPr>
            <a:xfrm>
              <a:off x="6924675" y="5797333"/>
              <a:ext cx="762000" cy="6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Connector 457"/>
            <p:cNvCxnSpPr/>
            <p:nvPr/>
          </p:nvCxnSpPr>
          <p:spPr>
            <a:xfrm>
              <a:off x="6924675" y="5949733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/>
            <p:cNvCxnSpPr/>
            <p:nvPr/>
          </p:nvCxnSpPr>
          <p:spPr>
            <a:xfrm>
              <a:off x="4876800" y="3798851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Straight Connector 459"/>
            <p:cNvCxnSpPr/>
            <p:nvPr/>
          </p:nvCxnSpPr>
          <p:spPr>
            <a:xfrm>
              <a:off x="5029200" y="3798851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Straight Connector 460"/>
            <p:cNvCxnSpPr/>
            <p:nvPr/>
          </p:nvCxnSpPr>
          <p:spPr>
            <a:xfrm>
              <a:off x="5181600" y="3798851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Straight Connector 461"/>
            <p:cNvCxnSpPr/>
            <p:nvPr/>
          </p:nvCxnSpPr>
          <p:spPr>
            <a:xfrm>
              <a:off x="5334000" y="3798851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Straight Connector 462"/>
            <p:cNvCxnSpPr/>
            <p:nvPr/>
          </p:nvCxnSpPr>
          <p:spPr>
            <a:xfrm>
              <a:off x="4724400" y="3875051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Straight Connector 463"/>
            <p:cNvCxnSpPr/>
            <p:nvPr/>
          </p:nvCxnSpPr>
          <p:spPr>
            <a:xfrm>
              <a:off x="4724400" y="4027451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Straight Connector 464"/>
            <p:cNvCxnSpPr/>
            <p:nvPr/>
          </p:nvCxnSpPr>
          <p:spPr>
            <a:xfrm>
              <a:off x="4724400" y="4179851"/>
              <a:ext cx="762000" cy="6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Straight Connector 465"/>
            <p:cNvCxnSpPr/>
            <p:nvPr/>
          </p:nvCxnSpPr>
          <p:spPr>
            <a:xfrm>
              <a:off x="4724400" y="4332251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Connector 466"/>
            <p:cNvCxnSpPr/>
            <p:nvPr/>
          </p:nvCxnSpPr>
          <p:spPr>
            <a:xfrm>
              <a:off x="5867400" y="3123406"/>
              <a:ext cx="19812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6" name="Group 379"/>
            <p:cNvGrpSpPr/>
            <p:nvPr/>
          </p:nvGrpSpPr>
          <p:grpSpPr>
            <a:xfrm>
              <a:off x="5029200" y="3089422"/>
              <a:ext cx="2667000" cy="2860311"/>
              <a:chOff x="1066800" y="2937816"/>
              <a:chExt cx="2667000" cy="2860311"/>
            </a:xfrm>
          </p:grpSpPr>
          <p:cxnSp>
            <p:nvCxnSpPr>
              <p:cNvPr id="497" name="Straight Connector 496"/>
              <p:cNvCxnSpPr/>
              <p:nvPr/>
            </p:nvCxnSpPr>
            <p:spPr>
              <a:xfrm>
                <a:off x="3117303" y="3429000"/>
                <a:ext cx="0" cy="907473"/>
              </a:xfrm>
              <a:prstGeom prst="line">
                <a:avLst/>
              </a:prstGeom>
              <a:ln w="57150">
                <a:solidFill>
                  <a:schemeClr val="tx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8" name="Straight Connector 497"/>
              <p:cNvCxnSpPr/>
              <p:nvPr/>
            </p:nvCxnSpPr>
            <p:spPr>
              <a:xfrm>
                <a:off x="2818853" y="3429000"/>
                <a:ext cx="0" cy="609600"/>
              </a:xfrm>
              <a:prstGeom prst="line">
                <a:avLst/>
              </a:prstGeom>
              <a:ln w="57150">
                <a:solidFill>
                  <a:schemeClr val="tx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9" name="Straight Connector 498"/>
              <p:cNvCxnSpPr/>
              <p:nvPr/>
            </p:nvCxnSpPr>
            <p:spPr>
              <a:xfrm>
                <a:off x="2667000" y="2950349"/>
                <a:ext cx="0" cy="609600"/>
              </a:xfrm>
              <a:prstGeom prst="line">
                <a:avLst/>
              </a:prstGeom>
              <a:ln w="57150">
                <a:solidFill>
                  <a:schemeClr val="tx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Straight Connector 499"/>
              <p:cNvCxnSpPr/>
              <p:nvPr/>
            </p:nvCxnSpPr>
            <p:spPr>
              <a:xfrm>
                <a:off x="3276600" y="2950349"/>
                <a:ext cx="0" cy="609600"/>
              </a:xfrm>
              <a:prstGeom prst="line">
                <a:avLst/>
              </a:prstGeom>
              <a:ln w="57150">
                <a:solidFill>
                  <a:schemeClr val="tx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Straight Connector 500"/>
              <p:cNvCxnSpPr/>
              <p:nvPr/>
            </p:nvCxnSpPr>
            <p:spPr>
              <a:xfrm>
                <a:off x="2971800" y="3435294"/>
                <a:ext cx="0" cy="609600"/>
              </a:xfrm>
              <a:prstGeom prst="line">
                <a:avLst/>
              </a:prstGeom>
              <a:ln w="57150">
                <a:solidFill>
                  <a:schemeClr val="tx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Straight Connector 501"/>
              <p:cNvCxnSpPr/>
              <p:nvPr/>
            </p:nvCxnSpPr>
            <p:spPr>
              <a:xfrm flipH="1">
                <a:off x="3429000" y="2937816"/>
                <a:ext cx="5803" cy="2860311"/>
              </a:xfrm>
              <a:prstGeom prst="line">
                <a:avLst/>
              </a:prstGeom>
              <a:ln w="57150">
                <a:solidFill>
                  <a:schemeClr val="tx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/>
              <p:cNvCxnSpPr/>
              <p:nvPr/>
            </p:nvCxnSpPr>
            <p:spPr>
              <a:xfrm>
                <a:off x="3119088" y="3124200"/>
                <a:ext cx="614712" cy="0"/>
              </a:xfrm>
              <a:prstGeom prst="line">
                <a:avLst/>
              </a:prstGeom>
              <a:ln w="57150">
                <a:solidFill>
                  <a:schemeClr val="tx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4" name="Straight Connector 503"/>
              <p:cNvCxnSpPr/>
              <p:nvPr/>
            </p:nvCxnSpPr>
            <p:spPr>
              <a:xfrm>
                <a:off x="3114675" y="5784121"/>
                <a:ext cx="304800" cy="0"/>
              </a:xfrm>
              <a:prstGeom prst="line">
                <a:avLst/>
              </a:prstGeom>
              <a:ln w="57150">
                <a:solidFill>
                  <a:schemeClr val="tx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5" name="Straight Connector 504"/>
              <p:cNvCxnSpPr/>
              <p:nvPr/>
            </p:nvCxnSpPr>
            <p:spPr>
              <a:xfrm>
                <a:off x="1066800" y="3732970"/>
                <a:ext cx="2370559" cy="0"/>
              </a:xfrm>
              <a:prstGeom prst="line">
                <a:avLst/>
              </a:prstGeom>
              <a:ln w="57150">
                <a:solidFill>
                  <a:schemeClr val="tx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Straight Connector 505"/>
              <p:cNvCxnSpPr/>
              <p:nvPr/>
            </p:nvCxnSpPr>
            <p:spPr>
              <a:xfrm>
                <a:off x="1066800" y="3733800"/>
                <a:ext cx="0" cy="450273"/>
              </a:xfrm>
              <a:prstGeom prst="line">
                <a:avLst/>
              </a:prstGeom>
              <a:ln w="57150">
                <a:solidFill>
                  <a:schemeClr val="tx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Straight Connector 506"/>
              <p:cNvCxnSpPr/>
              <p:nvPr/>
            </p:nvCxnSpPr>
            <p:spPr>
              <a:xfrm>
                <a:off x="1219200" y="3733800"/>
                <a:ext cx="0" cy="142045"/>
              </a:xfrm>
              <a:prstGeom prst="line">
                <a:avLst/>
              </a:prstGeom>
              <a:ln w="57150">
                <a:solidFill>
                  <a:schemeClr val="tx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8" name="Group 366"/>
            <p:cNvGrpSpPr/>
            <p:nvPr/>
          </p:nvGrpSpPr>
          <p:grpSpPr>
            <a:xfrm>
              <a:off x="6781800" y="3227495"/>
              <a:ext cx="267974" cy="353905"/>
              <a:chOff x="2838725" y="3075095"/>
              <a:chExt cx="267974" cy="353905"/>
            </a:xfrm>
            <a:solidFill>
              <a:schemeClr val="tx2">
                <a:lumMod val="20000"/>
                <a:lumOff val="80000"/>
              </a:schemeClr>
            </a:solidFill>
          </p:grpSpPr>
          <p:grpSp>
            <p:nvGrpSpPr>
              <p:cNvPr id="509" name="Group 517"/>
              <p:cNvGrpSpPr/>
              <p:nvPr/>
            </p:nvGrpSpPr>
            <p:grpSpPr>
              <a:xfrm>
                <a:off x="2838725" y="3075095"/>
                <a:ext cx="113750" cy="185261"/>
                <a:chOff x="1314450" y="1651742"/>
                <a:chExt cx="114300" cy="309009"/>
              </a:xfrm>
              <a:grpFill/>
            </p:grpSpPr>
            <p:sp>
              <p:nvSpPr>
                <p:cNvPr id="519" name="Rectangle 518"/>
                <p:cNvSpPr/>
                <p:nvPr/>
              </p:nvSpPr>
              <p:spPr>
                <a:xfrm>
                  <a:off x="1314450" y="1815568"/>
                  <a:ext cx="114300" cy="145183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0" name="Isosceles Triangle 519"/>
                <p:cNvSpPr/>
                <p:nvPr/>
              </p:nvSpPr>
              <p:spPr>
                <a:xfrm>
                  <a:off x="1314450" y="1651742"/>
                  <a:ext cx="114300" cy="135227"/>
                </a:xfrm>
                <a:prstGeom prst="triangle">
                  <a:avLst/>
                </a:prstGeom>
                <a:grp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10" name="Group 425"/>
              <p:cNvGrpSpPr/>
              <p:nvPr/>
            </p:nvGrpSpPr>
            <p:grpSpPr>
              <a:xfrm>
                <a:off x="2992949" y="3075095"/>
                <a:ext cx="113750" cy="185261"/>
                <a:chOff x="1314450" y="1651742"/>
                <a:chExt cx="114300" cy="309009"/>
              </a:xfrm>
              <a:grpFill/>
            </p:grpSpPr>
            <p:sp>
              <p:nvSpPr>
                <p:cNvPr id="517" name="Rectangle 516"/>
                <p:cNvSpPr/>
                <p:nvPr/>
              </p:nvSpPr>
              <p:spPr>
                <a:xfrm>
                  <a:off x="1314450" y="1815568"/>
                  <a:ext cx="114300" cy="145183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8" name="Isosceles Triangle 517"/>
                <p:cNvSpPr/>
                <p:nvPr/>
              </p:nvSpPr>
              <p:spPr>
                <a:xfrm>
                  <a:off x="1314450" y="1651742"/>
                  <a:ext cx="114300" cy="135227"/>
                </a:xfrm>
                <a:prstGeom prst="triangle">
                  <a:avLst/>
                </a:prstGeom>
                <a:grp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11" name="Group 496"/>
              <p:cNvGrpSpPr/>
              <p:nvPr/>
            </p:nvGrpSpPr>
            <p:grpSpPr>
              <a:xfrm>
                <a:off x="2838725" y="3243739"/>
                <a:ext cx="113750" cy="185261"/>
                <a:chOff x="1314450" y="1651742"/>
                <a:chExt cx="114300" cy="309009"/>
              </a:xfrm>
              <a:grpFill/>
            </p:grpSpPr>
            <p:sp>
              <p:nvSpPr>
                <p:cNvPr id="515" name="Rectangle 514"/>
                <p:cNvSpPr/>
                <p:nvPr/>
              </p:nvSpPr>
              <p:spPr>
                <a:xfrm>
                  <a:off x="1314450" y="1815568"/>
                  <a:ext cx="114300" cy="145183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6" name="Isosceles Triangle 515"/>
                <p:cNvSpPr/>
                <p:nvPr/>
              </p:nvSpPr>
              <p:spPr>
                <a:xfrm>
                  <a:off x="1314450" y="1651742"/>
                  <a:ext cx="114300" cy="135227"/>
                </a:xfrm>
                <a:prstGeom prst="triangle">
                  <a:avLst/>
                </a:prstGeom>
                <a:grp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12" name="Group 499"/>
              <p:cNvGrpSpPr/>
              <p:nvPr/>
            </p:nvGrpSpPr>
            <p:grpSpPr>
              <a:xfrm>
                <a:off x="2992949" y="3240465"/>
                <a:ext cx="113750" cy="185261"/>
                <a:chOff x="1314450" y="1651742"/>
                <a:chExt cx="114300" cy="309009"/>
              </a:xfrm>
              <a:grpFill/>
            </p:grpSpPr>
            <p:sp>
              <p:nvSpPr>
                <p:cNvPr id="513" name="Rectangle 512"/>
                <p:cNvSpPr/>
                <p:nvPr/>
              </p:nvSpPr>
              <p:spPr>
                <a:xfrm>
                  <a:off x="1314450" y="1815568"/>
                  <a:ext cx="114300" cy="145183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4" name="Isosceles Triangle 513"/>
                <p:cNvSpPr/>
                <p:nvPr/>
              </p:nvSpPr>
              <p:spPr>
                <a:xfrm>
                  <a:off x="1314450" y="1651742"/>
                  <a:ext cx="114300" cy="135227"/>
                </a:xfrm>
                <a:prstGeom prst="triangle">
                  <a:avLst/>
                </a:prstGeom>
                <a:grp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523" name="Content Placeholder 2"/>
          <p:cNvSpPr txBox="1">
            <a:spLocks/>
          </p:cNvSpPr>
          <p:nvPr/>
        </p:nvSpPr>
        <p:spPr>
          <a:xfrm>
            <a:off x="152400" y="914401"/>
            <a:ext cx="5562600" cy="4800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1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534400" cy="48005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Old: Transit, active transportation projects slow automobile traffic, trigger LOS “impact to transportation”</a:t>
            </a:r>
          </a:p>
          <a:p>
            <a:r>
              <a:rPr lang="en-US" sz="2400" dirty="0" smtClean="0"/>
              <a:t>New: Transit, active transportation presumed to reduce VMT unless demonstrated otherwise</a:t>
            </a:r>
          </a:p>
          <a:p>
            <a:pPr marL="0" indent="0">
              <a:buNone/>
            </a:pPr>
            <a:r>
              <a:rPr lang="en-US" sz="2400" i="1" dirty="0" smtClean="0"/>
              <a:t>Proposed Section 15064.3(b)(2)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September 2014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8600" y="152400"/>
            <a:ext cx="86868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2500" b="1" dirty="0" smtClean="0"/>
              <a:t>Transportation Impacts of Transit and Active Transport Projects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10" y="3352800"/>
            <a:ext cx="4057990" cy="2819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352799"/>
            <a:ext cx="4059080" cy="2819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6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599"/>
            <a:ext cx="8382000" cy="1918157"/>
          </a:xfrm>
        </p:spPr>
        <p:txBody>
          <a:bodyPr>
            <a:normAutofit fontScale="92500" lnSpcReduction="20000"/>
          </a:bodyPr>
          <a:lstStyle/>
          <a:p>
            <a:pPr marL="568325" indent="-568325"/>
            <a:r>
              <a:rPr lang="en-US" sz="2600" dirty="0" smtClean="0"/>
              <a:t>Old: LOS impacts at nearby intersections from rerouted/induced vehicle travel</a:t>
            </a:r>
          </a:p>
          <a:p>
            <a:pPr marL="568325" indent="-568325">
              <a:buNone/>
            </a:pPr>
            <a:r>
              <a:rPr lang="en-US" sz="2600" dirty="0" smtClean="0"/>
              <a:t>	(Also: Induced VMT analysis required for GHG calculation)</a:t>
            </a:r>
          </a:p>
          <a:p>
            <a:pPr marL="568325" indent="-568325"/>
            <a:r>
              <a:rPr lang="en-US" sz="2600" dirty="0" smtClean="0"/>
              <a:t>New: Induced (or reduced) VMT</a:t>
            </a:r>
          </a:p>
          <a:p>
            <a:pPr marL="0" indent="0">
              <a:buNone/>
            </a:pPr>
            <a:r>
              <a:rPr lang="en-US" sz="2600" i="1" dirty="0"/>
              <a:t>Proposed Section 15064.3(b)(2)</a:t>
            </a:r>
          </a:p>
          <a:p>
            <a:pPr marL="568325" indent="-568325"/>
            <a:endParaRPr lang="en-US" sz="2400" dirty="0" smtClean="0"/>
          </a:p>
          <a:p>
            <a:pPr lvl="2"/>
            <a:endParaRPr lang="en-US" sz="1600" dirty="0" smtClean="0"/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152400"/>
            <a:ext cx="86868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 smtClean="0"/>
              <a:t>Transportation Impacts of Roadway Expansion Projects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908757"/>
            <a:ext cx="5334000" cy="3492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4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8600" y="152400"/>
            <a:ext cx="8686800" cy="5635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/>
              <a:t>Safety</a:t>
            </a:r>
            <a:endParaRPr lang="en-US" sz="2800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143000"/>
            <a:ext cx="8229600" cy="3429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Potential safety issues</a:t>
            </a:r>
          </a:p>
          <a:p>
            <a:r>
              <a:rPr lang="en-US" sz="2000" dirty="0" smtClean="0"/>
              <a:t>Increase exposure of cyclists and pedestrians (e.g. remove facilities, increase crossing distances)</a:t>
            </a:r>
          </a:p>
          <a:p>
            <a:r>
              <a:rPr lang="en-US" sz="2000" dirty="0" smtClean="0"/>
              <a:t>Queues extending into the mainline</a:t>
            </a:r>
          </a:p>
          <a:p>
            <a:r>
              <a:rPr lang="en-US" sz="2000" dirty="0" smtClean="0"/>
              <a:t>Speed differentials (&lt;15 mph)</a:t>
            </a:r>
          </a:p>
          <a:p>
            <a:r>
              <a:rPr lang="en-US" sz="2000" dirty="0" smtClean="0"/>
              <a:t>Increased motor vehicle speeds</a:t>
            </a:r>
          </a:p>
          <a:p>
            <a:r>
              <a:rPr lang="en-US" sz="2000" dirty="0" smtClean="0"/>
              <a:t>Increased distance between bike or </a:t>
            </a:r>
            <a:r>
              <a:rPr lang="en-US" sz="2000" dirty="0" err="1" smtClean="0"/>
              <a:t>ped</a:t>
            </a:r>
            <a:r>
              <a:rPr lang="en-US" sz="2000" dirty="0" smtClean="0"/>
              <a:t> crossings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400" i="1" dirty="0"/>
              <a:t>Proposed Section 15064.3(b</a:t>
            </a:r>
            <a:r>
              <a:rPr lang="en-US" sz="2400" i="1" dirty="0" smtClean="0"/>
              <a:t>)(3)</a:t>
            </a:r>
            <a:endParaRPr lang="en-US" sz="2400" i="1" dirty="0"/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1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8600" y="152400"/>
            <a:ext cx="8686800" cy="5635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/>
              <a:t>Methodology</a:t>
            </a:r>
            <a:endParaRPr lang="en-US" sz="2800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143000"/>
            <a:ext cx="8229600" cy="3429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Deference to lead agencies</a:t>
            </a:r>
          </a:p>
          <a:p>
            <a:r>
              <a:rPr lang="en-US" sz="2000" dirty="0" smtClean="0"/>
              <a:t>Rule of reason</a:t>
            </a:r>
          </a:p>
          <a:p>
            <a:r>
              <a:rPr lang="en-US" sz="2000" dirty="0" smtClean="0"/>
              <a:t>May use models to estimate</a:t>
            </a:r>
          </a:p>
          <a:p>
            <a:r>
              <a:rPr lang="en-US" sz="2000" dirty="0" smtClean="0"/>
              <a:t>May revise inputs/outputs to reflect professional </a:t>
            </a:r>
            <a:r>
              <a:rPr lang="en-US" sz="2000" dirty="0" smtClean="0"/>
              <a:t>judgment (explain assumptions)</a:t>
            </a:r>
            <a:endParaRPr lang="en-US" sz="20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i="1" dirty="0"/>
              <a:t>Proposed Section 15064.3(b</a:t>
            </a:r>
            <a:r>
              <a:rPr lang="en-US" sz="2400" i="1" dirty="0" smtClean="0"/>
              <a:t>)(4)</a:t>
            </a:r>
            <a:endParaRPr lang="en-US" sz="2400" i="1" dirty="0"/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8600" y="152400"/>
            <a:ext cx="8686800" cy="5635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/>
              <a:t>Mitigation and Alternatives</a:t>
            </a:r>
            <a:endParaRPr lang="en-US" sz="2800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143000"/>
            <a:ext cx="8229600" cy="3429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i="1" u="sng" dirty="0" smtClean="0"/>
              <a:t>Examples</a:t>
            </a:r>
            <a:r>
              <a:rPr lang="en-US" sz="2400" dirty="0" smtClean="0"/>
              <a:t> </a:t>
            </a:r>
            <a:r>
              <a:rPr lang="en-US" sz="2400" dirty="0" smtClean="0"/>
              <a:t>proposed App </a:t>
            </a:r>
            <a:r>
              <a:rPr lang="en-US" sz="2400" dirty="0" smtClean="0"/>
              <a:t>F</a:t>
            </a:r>
          </a:p>
          <a:p>
            <a:r>
              <a:rPr lang="en-US" sz="2000" dirty="0" smtClean="0"/>
              <a:t>Retains discretion for lead agencies</a:t>
            </a:r>
          </a:p>
          <a:p>
            <a:pPr lvl="1"/>
            <a:r>
              <a:rPr lang="en-US" sz="1600" dirty="0" smtClean="0"/>
              <a:t>Cities and Counties can still apply their general plan and zoning codes</a:t>
            </a:r>
          </a:p>
          <a:p>
            <a:r>
              <a:rPr lang="en-US" sz="2000" dirty="0" smtClean="0"/>
              <a:t>Examples drawn from CAPCOA (peer-reviewed, quantifiable)</a:t>
            </a:r>
          </a:p>
          <a:p>
            <a:r>
              <a:rPr lang="en-US" sz="2000" dirty="0" smtClean="0"/>
              <a:t>Previously adopted </a:t>
            </a:r>
            <a:r>
              <a:rPr lang="en-US" sz="2000" dirty="0" smtClean="0"/>
              <a:t>measures</a:t>
            </a:r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r>
              <a:rPr lang="en-US" sz="2400" i="1" dirty="0"/>
              <a:t>Proposed Section </a:t>
            </a:r>
            <a:r>
              <a:rPr lang="en-US" sz="2400" i="1" dirty="0" smtClean="0"/>
              <a:t>15064.3(c), Proposed additions to Appendix F</a:t>
            </a:r>
            <a:endParaRPr lang="en-US" sz="2400" i="1" dirty="0"/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8600" y="152400"/>
            <a:ext cx="8686800" cy="5635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/>
              <a:t>Applicability </a:t>
            </a:r>
            <a:endParaRPr lang="en-US" sz="2800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143000"/>
            <a:ext cx="8229600" cy="3429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Phased approach to implementation</a:t>
            </a:r>
          </a:p>
          <a:p>
            <a:r>
              <a:rPr lang="en-US" sz="2000" dirty="0" smtClean="0"/>
              <a:t>Guidelines apply prospectively only</a:t>
            </a:r>
          </a:p>
          <a:p>
            <a:r>
              <a:rPr lang="en-US" sz="2000" dirty="0" smtClean="0"/>
              <a:t>Upon adoption, apply immediately within TPAs and HQTCs</a:t>
            </a:r>
          </a:p>
          <a:p>
            <a:r>
              <a:rPr lang="en-US" sz="2000" dirty="0" smtClean="0"/>
              <a:t>Agencies can opt-in outside of those areas</a:t>
            </a:r>
          </a:p>
          <a:p>
            <a:r>
              <a:rPr lang="en-US" sz="2000" dirty="0" smtClean="0"/>
              <a:t>Apply statewide after January 1, 2016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400" i="1" dirty="0"/>
              <a:t>Proposed Section </a:t>
            </a:r>
            <a:r>
              <a:rPr lang="en-US" sz="2400" i="1" dirty="0" smtClean="0"/>
              <a:t>15064.3(d)</a:t>
            </a:r>
            <a:endParaRPr lang="en-US" sz="2400" i="1" dirty="0"/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Forward…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>
                <a:latin typeface="Garamond" pitchFamily="18" charset="0"/>
              </a:rPr>
              <a:t>Where will Californians</a:t>
            </a:r>
          </a:p>
          <a:p>
            <a:pPr lvl="1"/>
            <a:r>
              <a:rPr lang="en-US" dirty="0" smtClean="0">
                <a:latin typeface="Garamond" pitchFamily="18" charset="0"/>
              </a:rPr>
              <a:t>Live?</a:t>
            </a:r>
          </a:p>
          <a:p>
            <a:pPr lvl="1"/>
            <a:r>
              <a:rPr lang="en-US" dirty="0" smtClean="0">
                <a:latin typeface="Garamond" pitchFamily="18" charset="0"/>
              </a:rPr>
              <a:t>Work?</a:t>
            </a:r>
          </a:p>
          <a:p>
            <a:pPr lvl="1"/>
            <a:r>
              <a:rPr lang="en-US" dirty="0" smtClean="0">
                <a:latin typeface="Garamond" pitchFamily="18" charset="0"/>
              </a:rPr>
              <a:t>Recreate? </a:t>
            </a: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  <p:pic>
        <p:nvPicPr>
          <p:cNvPr id="14338" name="Picture 2" descr="CA50m">
            <a:hlinkClick r:id="rId3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2362200"/>
            <a:ext cx="2735263" cy="2735263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0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898775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Models and Technical Considerations in Assessing Vehicle Miles Traveled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0536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382000" cy="46481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Sketch models </a:t>
            </a:r>
          </a:p>
          <a:p>
            <a:pPr lvl="1"/>
            <a:r>
              <a:rPr lang="en-US" sz="2000" dirty="0" smtClean="0"/>
              <a:t>For land use projects &amp; land use plans</a:t>
            </a:r>
          </a:p>
          <a:p>
            <a:pPr lvl="1"/>
            <a:r>
              <a:rPr lang="en-US" sz="2000" dirty="0" smtClean="0"/>
              <a:t>Approximately two dozen currently available, some free and downloadable </a:t>
            </a:r>
          </a:p>
          <a:p>
            <a:pPr lvl="1"/>
            <a:r>
              <a:rPr lang="en-US" sz="2000" dirty="0" smtClean="0"/>
              <a:t>Rapid improvement</a:t>
            </a:r>
          </a:p>
          <a:p>
            <a:r>
              <a:rPr lang="en-US" sz="2400" dirty="0" smtClean="0"/>
              <a:t>Travel demand models</a:t>
            </a:r>
            <a:endParaRPr lang="en-US" sz="2000" dirty="0" smtClean="0"/>
          </a:p>
          <a:p>
            <a:pPr lvl="1"/>
            <a:r>
              <a:rPr lang="en-US" sz="2000" dirty="0" smtClean="0"/>
              <a:t>For transportation projects &amp; land use projects</a:t>
            </a:r>
          </a:p>
          <a:p>
            <a:pPr lvl="1"/>
            <a:r>
              <a:rPr lang="en-US" sz="2000" dirty="0" smtClean="0"/>
              <a:t>Recent state investment</a:t>
            </a:r>
          </a:p>
          <a:p>
            <a:r>
              <a:rPr lang="en-US" sz="2400" dirty="0" smtClean="0"/>
              <a:t>Both used for GHG analyses for several years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September 2014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152400"/>
            <a:ext cx="86868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 smtClean="0"/>
              <a:t>Tools and Methods: Modeling VMT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7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4191000" cy="54101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Trip-based calculation</a:t>
            </a:r>
          </a:p>
          <a:p>
            <a:pPr lvl="1"/>
            <a:r>
              <a:rPr lang="en-US" sz="2000" dirty="0" smtClean="0"/>
              <a:t>Residential: VMT/capita</a:t>
            </a:r>
          </a:p>
          <a:p>
            <a:pPr lvl="1"/>
            <a:r>
              <a:rPr lang="en-US" sz="2000" dirty="0" smtClean="0"/>
              <a:t>Office: VMT/employee</a:t>
            </a:r>
          </a:p>
          <a:p>
            <a:pPr lvl="1"/>
            <a:r>
              <a:rPr lang="en-US" sz="2000" dirty="0" smtClean="0"/>
              <a:t>Commercial or other: VMT/trip</a:t>
            </a:r>
          </a:p>
          <a:p>
            <a:pPr lvl="1"/>
            <a:r>
              <a:rPr lang="en-US" sz="2000" dirty="0" smtClean="0"/>
              <a:t>Alternative: VMT/person-trip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Area-wide calculation</a:t>
            </a:r>
          </a:p>
          <a:p>
            <a:pPr lvl="1"/>
            <a:r>
              <a:rPr lang="en-US" sz="2000" dirty="0" smtClean="0"/>
              <a:t>Change in VMT over the entire area</a:t>
            </a:r>
          </a:p>
          <a:p>
            <a:pPr>
              <a:buNone/>
            </a:pPr>
            <a:r>
              <a:rPr lang="en-US" sz="2400" dirty="0" smtClean="0"/>
              <a:t>	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September 2014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152400"/>
            <a:ext cx="86868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 smtClean="0"/>
              <a:t>Tools and Methods: Counting VMT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086600" y="2057401"/>
            <a:ext cx="1447800" cy="1588"/>
          </a:xfrm>
          <a:prstGeom prst="straightConnector1">
            <a:avLst/>
          </a:prstGeom>
          <a:ln>
            <a:tailEnd type="arrow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705600" y="2057401"/>
            <a:ext cx="304800" cy="304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6705600" y="1752601"/>
            <a:ext cx="304800" cy="3048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010400" y="1600201"/>
            <a:ext cx="381000" cy="228600"/>
          </a:xfrm>
          <a:prstGeom prst="straightConnector1">
            <a:avLst/>
          </a:prstGeom>
          <a:ln>
            <a:tailEnd type="arrow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5943600" y="1447801"/>
            <a:ext cx="685800" cy="457200"/>
          </a:xfrm>
          <a:prstGeom prst="straightConnector1">
            <a:avLst/>
          </a:prstGeom>
          <a:ln>
            <a:tailEnd type="arrow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 flipV="1">
            <a:off x="5410200" y="2286002"/>
            <a:ext cx="1143000" cy="381000"/>
          </a:xfrm>
          <a:prstGeom prst="straightConnector1">
            <a:avLst/>
          </a:prstGeom>
          <a:ln>
            <a:tailEnd type="arrow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086600" y="2438401"/>
            <a:ext cx="990600" cy="594360"/>
          </a:xfrm>
          <a:prstGeom prst="straightConnector1">
            <a:avLst/>
          </a:prstGeom>
          <a:ln>
            <a:tailEnd type="arrow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705600" y="4876800"/>
            <a:ext cx="304800" cy="304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/>
          <p:cNvSpPr/>
          <p:nvPr/>
        </p:nvSpPr>
        <p:spPr>
          <a:xfrm>
            <a:off x="6705600" y="4572000"/>
            <a:ext cx="304800" cy="3048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096000" y="4038600"/>
            <a:ext cx="1447800" cy="1588"/>
          </a:xfrm>
          <a:prstGeom prst="straightConnector1">
            <a:avLst/>
          </a:prstGeom>
          <a:ln>
            <a:tailEnd type="arrow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>
            <a:off x="6248402" y="5791200"/>
            <a:ext cx="1142999" cy="1"/>
          </a:xfrm>
          <a:prstGeom prst="straightConnector1">
            <a:avLst/>
          </a:prstGeom>
          <a:ln>
            <a:tailEnd type="arrow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086600" y="4876799"/>
            <a:ext cx="1447800" cy="1588"/>
          </a:xfrm>
          <a:prstGeom prst="straightConnector1">
            <a:avLst/>
          </a:prstGeom>
          <a:ln>
            <a:tailEnd type="arrow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7010400" y="4419599"/>
            <a:ext cx="381000" cy="228600"/>
          </a:xfrm>
          <a:prstGeom prst="straightConnector1">
            <a:avLst/>
          </a:prstGeom>
          <a:ln>
            <a:tailEnd type="arrow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0800000">
            <a:off x="5943600" y="4267199"/>
            <a:ext cx="685800" cy="457200"/>
          </a:xfrm>
          <a:prstGeom prst="straightConnector1">
            <a:avLst/>
          </a:prstGeom>
          <a:ln>
            <a:tailEnd type="arrow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 flipV="1">
            <a:off x="5410200" y="5105400"/>
            <a:ext cx="1143000" cy="381000"/>
          </a:xfrm>
          <a:prstGeom prst="straightConnector1">
            <a:avLst/>
          </a:prstGeom>
          <a:ln>
            <a:tailEnd type="arrow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086600" y="5257799"/>
            <a:ext cx="990600" cy="594360"/>
          </a:xfrm>
          <a:prstGeom prst="straightConnector1">
            <a:avLst/>
          </a:prstGeom>
          <a:ln>
            <a:tailEnd type="arrow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 flipH="1" flipV="1">
            <a:off x="4915694" y="5066506"/>
            <a:ext cx="1447800" cy="1588"/>
          </a:xfrm>
          <a:prstGeom prst="straightConnector1">
            <a:avLst/>
          </a:prstGeom>
          <a:ln>
            <a:tailEnd type="arrow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6200000" flipH="1">
            <a:off x="7277894" y="5066506"/>
            <a:ext cx="1905000" cy="1588"/>
          </a:xfrm>
          <a:prstGeom prst="straightConnector1">
            <a:avLst/>
          </a:prstGeom>
          <a:ln>
            <a:tailEnd type="arrow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876800" y="3581400"/>
            <a:ext cx="4038600" cy="28194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5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September 2014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152400"/>
            <a:ext cx="86868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/>
              <a:t>Methods for Counting VMT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419600" y="3962400"/>
            <a:ext cx="304800" cy="304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/>
          <p:cNvSpPr/>
          <p:nvPr/>
        </p:nvSpPr>
        <p:spPr>
          <a:xfrm>
            <a:off x="4419600" y="3657600"/>
            <a:ext cx="304800" cy="3048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800600" y="3962399"/>
            <a:ext cx="2362200" cy="0"/>
          </a:xfrm>
          <a:prstGeom prst="straightConnector1">
            <a:avLst/>
          </a:prstGeom>
          <a:ln>
            <a:tailEnd type="arrow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724400" y="2133600"/>
            <a:ext cx="1905000" cy="1600199"/>
          </a:xfrm>
          <a:prstGeom prst="straightConnector1">
            <a:avLst/>
          </a:prstGeom>
          <a:ln>
            <a:tailEnd type="arrow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2133600" y="2336799"/>
            <a:ext cx="2209800" cy="1473200"/>
          </a:xfrm>
          <a:prstGeom prst="straightConnector1">
            <a:avLst/>
          </a:prstGeom>
          <a:ln>
            <a:tailEnd type="arrow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1524000" y="4191000"/>
            <a:ext cx="2743200" cy="914400"/>
          </a:xfrm>
          <a:prstGeom prst="straightConnector1">
            <a:avLst/>
          </a:prstGeom>
          <a:ln>
            <a:tailEnd type="arrow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800600" y="4343399"/>
            <a:ext cx="990600" cy="594360"/>
          </a:xfrm>
          <a:prstGeom prst="straightConnector1">
            <a:avLst/>
          </a:prstGeom>
          <a:ln>
            <a:tailEnd type="arrow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2590800" y="2667000"/>
            <a:ext cx="4038600" cy="28194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05800" cy="4952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CEQA Rule of Reason requires capturing spillover VMT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1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Estimating VMT from Roadway Capacity Increasing Projects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502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3505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Causes</a:t>
            </a:r>
          </a:p>
          <a:p>
            <a:r>
              <a:rPr lang="en-US" sz="2400" dirty="0" smtClean="0"/>
              <a:t>Empirical study</a:t>
            </a:r>
          </a:p>
          <a:p>
            <a:r>
              <a:rPr lang="en-US" sz="2400" dirty="0" smtClean="0"/>
              <a:t>Estimating VMT increase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152400"/>
            <a:ext cx="8686800" cy="563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/>
              <a:t>Roadway expansion </a:t>
            </a:r>
            <a:r>
              <a:rPr lang="en-US" sz="2800" b="1" dirty="0"/>
              <a:t>p</a:t>
            </a:r>
            <a:r>
              <a:rPr lang="en-US" sz="2800" b="1" dirty="0" smtClean="0"/>
              <a:t>rojects typically increase VMT</a:t>
            </a:r>
            <a:endParaRPr lang="en-US" sz="28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AFA5F-529F-4755-AFC1-09BCE3239773}" type="slidenum">
              <a:rPr lang="en-US" smtClean="0"/>
              <a:t>35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9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143000"/>
            <a:ext cx="8001000" cy="3429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Roadway expansion reduces travel time, which leads to:</a:t>
            </a:r>
          </a:p>
          <a:p>
            <a:pPr marL="0" indent="0">
              <a:buNone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Longer trips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Mode </a:t>
            </a:r>
            <a:r>
              <a:rPr lang="en-US" sz="2400" dirty="0"/>
              <a:t>shift toward automobile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Newly generated trips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Route changes (can ↑ or ↓ or VMT)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More disperse land </a:t>
            </a:r>
            <a:r>
              <a:rPr lang="en-US" sz="2400" dirty="0"/>
              <a:t>use </a:t>
            </a:r>
            <a:r>
              <a:rPr lang="en-US" sz="2400" dirty="0" smtClean="0"/>
              <a:t>development</a:t>
            </a:r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152400"/>
            <a:ext cx="8686800" cy="563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/>
              <a:t>Causes</a:t>
            </a:r>
            <a:endParaRPr lang="en-US" sz="28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AFA5F-529F-4755-AFC1-09BCE3239773}" type="slidenum">
              <a:rPr lang="en-US" smtClean="0"/>
              <a:t>36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7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4" descr="http://joshmormann.com/wp-content/uploads/2013/06/Screen-Shot-2013-06-27-at-10.25.47-AM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608602"/>
            <a:ext cx="990600" cy="97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4" descr="http://joshmormann.com/wp-content/uploads/2013/06/Screen-Shot-2013-06-27-at-10.25.47-AM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608602"/>
            <a:ext cx="990600" cy="97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0" y="3581400"/>
            <a:ext cx="915162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2" name="AutoShape 4" descr="http://www.clker.com/cliparts/Z/a/A/9/z/2/radio-wave.svg"/>
          <p:cNvSpPr>
            <a:spLocks noChangeAspect="1" noChangeArrowheads="1"/>
          </p:cNvSpPr>
          <p:nvPr/>
        </p:nvSpPr>
        <p:spPr bwMode="auto">
          <a:xfrm>
            <a:off x="155575" y="84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3" name="AutoShape 6" descr="data:image/jpeg;base64,/9j/4AAQSkZJRgABAQAAAQABAAD/2wCEAAkGBwgHBhUIBxQSFhQWGBsWGBgWGSAeGhUdIiEfGSUiHyAdKCggHiExHR0dKDItMSkrLjAuGiszRDMsNygwLi0BCgoKBQUFDgUFDisZExkrKysrKysrKysrKysrKysrKysrKysrKysrKysrKysrKysrKysrKysrKysrKysrKysrK//AABEIAOEA4QMBIgACEQEDEQH/xAAcAAEAAwEBAQEBAAAAAAAAAAAABgcIBQQDAQL/xABREAABAwEDBAsNBQYEBAcAAAABAAIDBAUGEQcSFyEIEzE2QVNUdJKz0iI3UWFxg5GToaOy0dMVMkJzgRQWGCNyolJigrE1wcLwJCUzNENk4f/EABQBAQAAAAAAAAAAAAAAAAAAAAD/xAAUEQEAAAAAAAAAAAAAAAAAAAAA/9oADAMBAAIRAxEAPwDqV9bb+Uq9U1j2JO+loKV2ZLKzEPmdrBAIIJGIOAxww7o4kgL0HIPdl5zpZ64k7pz49fu02OZL7mTyP1k1b8Twn+XEf+ZVqo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Jq7px/TXPr47fyR18da2olq7MkeI5GSHF8GPCPBqxIIwB3CAcCrlUFy3AHJjVE8G09dGglP27ZXHR+lFjj7Tr+Nk6RX6g0Fscd5E3O39XErVVVbHHeRNzt/VxK1UBEX8ySMijMkpAaASSdwAa8Sg/pFAzlguMD/AO6PqZeymmG43KXepl7KCeIoHphuNyl3qZeymmG43KXepl7KCeIoHphuNyl3qZeymmG43KXepl7KCeIoHphuNyl3qZeymmG43KXepl7KCeIoHphuNyl3qZeymmG43KXepl7KCeIoHphuNyl3qZeymmG43KXepl7KCeIoHphuNyl3qZeymmG43KXepl7KCeIo3dm/V2701bqSxJ897W55aWPac3EDEZwGOsj0qSICIiAiIgIiICg2W3vY1fmeujU5UGy297Gr8z10aDKqIiDR2xx3kTc7f1cStVVVscd5E3O39XErVQFzrx73qn8mT4SuiudePe9U/kyfCUGN7Kon2lakVBGQDLIyME7gLiG4n0q7RsfYMO6rnY/kDtqoLm776PnMPxtWy0FJ/wAPtPy5/qR20/h9p+XP9SO2rsRBSf8AD7T8uf6kdtP4faflz/Ujtq7F5LTtOgsmlNVacscTB+KRwaPJr3T4kFPfw+0/Ln+pHbT+H2n5c/1I7aklqZbLn0L82ndPPwfyo8B6ZCz2YrnMy93aLu7grAPE2M/9YQcz+H2n5c/1I7afw+0/Ln+pHbU8sLKddC25BFTVLWPO42YGMkngBd3JPiBKmCCk/wCH2n5c/wBSO2n8PtPy5/qR21diIKT/AIfaflz/AFI7ah+UzJeLkWVHaMVTtzXyCItMeaQS1zscc44juStOKqNkfvLg503q5UED2O+/x/NpPijWk1mzY77/AB/NpPijWk0BERAREQEREBQbLb3savzPXRqcqDZbe9jV+Z66NBlVERBo7Y47yJudv6uJWqqq2OO8ibnb+riVqoC514971T+TJ8JXRXOvHveqfyZPhKDItzd99HzmH42rZaxpc3ffR85h+Nq2WgIijOUS9Ud0LryWlqMh7iFp3HSHHDHxDAuPibhwoOFlPynUlz2fZ9AGy1ZGOafuwg7hfhwndDd3DWcBhjRL4rw3wvnDZ9vvmM8z2A5+oxsfg7EN1BozDnYADyKxcjNyHW5UuvnebGQueXRB+vbHY65HeEB2IA8IJ4AvNcD/AM7y8VVfLr2p1Q9vkB2hv9rggn1JkduXT0Rp3Qve4tzdsfI7P8owwYD5G+xU7bd29Gl7Wi2oGVdHJiAXN++zEY4H8MjdXDr8hWoVxL43aor2WA+yq4DutbHYYmN43HDyY/qCRwoK6rcj107y2Qy07pSvhEjQ5hxMkZ8oec8HgPdajwasFE7OvBfLJJajbNt1rpaU/daSXMLfDC8/dI/wnDd1tGIK9+Ru8VZdS9Uly7dOa10hYzHcjmGrUT+F4ww8JzcPvEq67w2HZ94rKfZlqsDo3+lp4HNPA4cBQLvW5Z94rKZadlPzo3+lp4WuHA4f96l0lnS7FfX5JcobrEtV2NLKQHO3GlhODJh4MNx27uOGvAFaLQFVGyP3lwc6b1cqtdVRsj95cHOm9XKggex33+P5tJ8Ua0ms2bHff4/m0nxRrSaAiIgIiICIiAoNlt72NX5nro1OVBstvexq/M9dGgyqiIg0dscd5E3O39XErVVVbHHeRNzt/VxK1UBc68e96p/Jk+ErornXj3vVP5MnwlBkW5u++j5zD8bVstY0ubvvo+cw/G1bLQFQmXConvFf+kutSnUMxvhwfK4AkjhAYGn9Sr7VCNwqNkr/ADeCT4afV/sEF50FHBZ1CyipBmsja1jR4ABgPYqEyEE6Tasv3TDN6dujWg1na4UrrDy7TUTxgJJamLX4CXSN9Oa30oNEoiIKG2Q1hus+16e9FBi1zyI3ubqIkZ3THY7udmgjyRhXDc+22XjuxBa7MP5jAXAbgeO5cP0eCP0XDyxWW21cnlS3VnRtEzSeAsOcf7M4fqqJu3lEtyxrpG7NiA7ZJKS2Qa3ta4NGZG0D7xdjr1nutQxwICT7Ii3bJtC1YbLowHTwZ22SA6m52H8vxnVif8OOG6ThamSe2X23cGmqZji9rTE4k4klhzASeEloBPlVaUmS9thZPqy2rxAOq3QOc1p17Rw7vC88J4NzwlSTY4vc65czTuCqdh6uP/v9UFrKqNkfvLg503q5Va6qjZH7y4OdN6uVBA9jvv8AH82k+KNaTWbNjvv8fzaT4o1pNAREQEREBERAUGy297Gr8z10anKg2W3vY1fmeujQZVREQaO2OO8ibnb+riVqqqtjjvIm52/q4laqAudePe9U/kyfCV0Vzrx73qn8mT4SgyLc3ffR85h+Nq2WsaXN330fOYfjatloCz/fyUXWy7Q2xOcI5DDISdxrCNoef0DXFaAVX5fLrPtm7ItakGMlLi5wG6YjhnejAO8gcgsOz7Ysy0o9ss6eGUeGN7XD2FZ/yyU892MqEV4KYHB+1VDeAF8ZDXN/taT/AFrlZPsnVHfiznSUtZtU8ZwfE6LO1Hcc1weMWkatzUQfCMereHIhatkWNLaNPURzGJpfmNYQ5wGs4azrAxPjwwQXfU30u1SUTauqq6drXtD2gvGcWkAjBo7o6iOBQK8eXaxKMGOwYpKh3A538uP292fJmjyqtslNxrKvtPLDXVL43x4O2tjRi9h1ZwcSdw6j3OrOGvWrtsHJRc+xSHtg254/FOc/+3UzH/SgpuWTKBlWlxwd+zg44DGOmZh6S8g/1uGPAF1NjjBTS3mnfMxjnshDmOIxLO6zTm+DEHDyeVaDcGRQYNAAA3BuAKhNjXCXW3Vz+CJjfS7H/pQWDlwtRtm5PJo8cHTOZC3x4nOd/Y1y+GQWzjQZPWSuBBnkkl1+URj2MB/VV5lItibKRf2G7dgnOijcYw4a2lx/9STxta0avE0kfeV/WZQQWXZsdn0YwjiY2No8TRgPKcAg9SqjZH7y4OdN6uVWuqo2R+8uDnTerlQQPY77/H82k+KNaTWbNjvv8fzaT4o1pNAREQEREBERAUGy297Gr8z10anKg2W3vY1fmeujQZVREQaO2OO8ibnb+riVqqqtjjvIm52/q4laqAudePe9U/kyfCV0Vzrx73qn8mT4SgyLc3ffR85h+Nq2WsaXN330fOYfjatloC/HAOGa7cX6iDP9+rm2xk8vB+9dzsdoxLnNaMdpx3Wvb+KI8B4Nw4EAmwLi5VrCvPE2nrHNp6ncMchwa8/5HHUcfAcHeI4YqfkBwwduKsb35FrCtqQ1NjH9lkOvBrcYj/o1Zv6EDxIILfexq3JZfuO8dhN/8NI8lrRqaMfvwuw1AEYlvi3MSzFXvd23KG8djstSzHZzHjHxtPC1w4HA6iqFtPJnlIorPNl08n7RTnAbWyfuAAcR3EuaAcQNzWvJYFz8qlhNfFYkc0Qf94NliAOHDrdgD4xrQX1fi14rEunU10rmtLYnhmJwznkENA8ZdgsuXXtq2aWhmsG7zXbZWFjXFmt7mtDu5b4Ac44nwDgGKsWiyM3ptypFRe6sw8r3TSYeDF2DR5cT5Fa90LkWFdCDNsiPuyMHSv7qR/lPANQ1AAatxBw8k+T2O5tnmqrs11XKMHkaxG3dzGny4EnhIHAAVYCIgKqNkfvLg503q5Va6qjZH7y4OdN6uVBA9jvv8fzaT4o1pNZs2O+/x/NpPijWk0BERAREQEREBQbLb3savzPXRqcqDZbe9jV+Z66NBlVERBo7Y47yJudv6uJWqqq2OO8ibnb+riVqoC514971T+TJ8JXRXntGlFdZ8lIThtjHMx8GcCMfagxrd2ris+8FPW1GOZHNHI7DWcGuDj7AtRNyoXJc3OFbHr8LXj/dqqN+QW9AeQyeiI4CXyAkeTazh6V/OgW9XHUPTk+mgt/SfcrlsXod8k0n3K5bF6HfJVBoFvVx1D05PppoFvVx1D05PpoLf0n3K5bF6HfJNJ9yuWxeh3yWcb8XKtK5VVHT2q+FxkaXDai4gAHDXnNaoyg1ppPuVy2L0O+SaT7lcti9Dvkslog1ppPuVy2L0O+SaT7lcti9Dvkslog1ppPuVy2L0O+SaT7lcti9DvkqRsDI3eK3rGitWjlowyVue0PfIHAePBhHtXv0C3q46h6cn00Fv6T7lcti9Dvkq3y5X0u9eC7kNBYs4leJxIc0OwDQx7dZIAxxcFyNAt6uOoenJ9NNAt6uOoenJ9NB8tjvv8fzaT4o1pNVPkoyX2tc6332pa0sDgYjG1sRccSS0kkua3DDN8eOPBhrthAREQEREBERAUGy297Gr8z10anKg2W3vY1fmeujQZVREQaO2OO8ibnb+riVqqqtjjvIm52/q4laqAiIgL5Vb3R0r3s3Q0kehfVV5fzKRS2ZObAu+w1Va/FgjZrbGdzu8NZO73I8BxLUFMaXb98r9zD2E0u375X7mHsKZ3eyCyz2cJrfqDFK7XtcYDszxF2OBPk1eMrp6ALL5XP0GoKZvLem2r0zsmt2XbXMBa05jG4A6/wAY61xlf8AoAsvlc/QamgCy+Vz9BqCgEV/6ALL5XP0GpoAsvlc/QagoBFf+gCy+Vz9BqaALL5XP0GoKvsrKZfCyLOZZ9n1OZFGM1jdqiOA8rmEn0r1aXb98r9zD2FY2gCy+Vz9BqaALL5XP0GoPHkav7ee8t7jQW3UbZGIXvzdrjbrBaAcWNB4Twq8FQn7qWzkivD+8VAz9spMxzJCBmvjacCSQMcNz72sajjm4hXDdW9NkXrs4VtjyZw1ZzDqfGfA9vAd3wg4aiUHaRfCtrKWgpjU1z2RsbrLnuDWjyk6lXs9s25lCnNHdNzqegBLZawgiSbgLYAdYH+bV+mGDg7Nv32MdpmwrrRftdZ+IA4Q0/BjM/cH9I1nDDUSMfLHcm2rVIqL02lVZ+7tVG7aYWf5dQzngcBOBUku1dyy7sWYLPseMMYNZO655/xOO6T/ALbgwAAXWQRAXJqKRpfY9o2jE/DVtkonjx8bJQcf0IX0u/eG0WW467l6GxtqM0yQyx4iKqjG6Wg4lrx+JuJ8I1KVqHZUKWRtgC3aIfz6F4qWcGLRqkaTu5pjxx8OAQTFF8KGrhr6JlZTHFkjGvafC1wDgfQV90BQbLb3savzPXRqcqDZbe9jV+Z66NBlVERBo7Y47yJudv6uJWqqq2OO8ibnb+riVqoC+NZVQUNI+rq3BrI2l7nHca0DEn0BfZcC/wDvGruazfA5BUt6cqc167R+xbAnZRUuvbKmUkPe3cOaBiW48AHdHhLRiFJrkWhkzubR7XZ1XC6UjB8z8c9/Dhudy3xDwDHE61m9EGt9JVzOWw+35JpKuZy2H2/JZIRBrfSVczlsPt+SaSrmcth9vyWSEQa30lXM5bD7fkmkq5nLYfb8lkhEGt9JVzOWw+35JpKuZy2H2/JZIRBrfSVczlsPt+SaSrmcth9vyWSEQa3OUq5ZGBrYfb8lVV96C5c8zrWuTaENNUEd1E1zmRy8JALQMwnwfdOA+7rKp1EF0ZNpLjXyrmUlu07/ANtGtokmlfHLgM45uc44agSWuxGHCeC96eCGlgbT0zWsY0BrWtADWgagABqAWV8i3fNpPLL1Ui1YgIihd5b41Qtb93LoRNqKz8ZccIaVv+KQjdP+Ua/1wBCaLhX7qIqa5VbLPhm/s8owO4SWFoH6kgfqoq/JdJbTNsvjaFZUvOssY4RwjxBmBH6jDyKtbeunNZ9k1dpXYfPJZcUzGSRSSHCqzHd25uYGjMa/NaHazqccdSC68mjZW3AohPu7Qw/phi3+3BSZeGw66mtOxoa6hGEckbXsG5mggEDAbmG5+i9yAoNlt72NX5nro1OVBstvexq/M9dGgyqiIg0dscd5E3O39XErVVVbHHeRNzt/VxK1UBfj2te0seAQdRB3Cv1EHm+z6HiougPkn2fQ8VF0B8l6UQeb7PoeKi6A+SfZ9DxUXQHyXpRB5vs+h4qLoD5J9n0PFRdAfJelEHm+z6HiougPkn2fQ8VF0B8l6UQeb7PoeKi6A+SfZ9DxUXQHyXpRB5vs+h4qLoD5J9n0PFRdAfJelEHm+z6HiougPkn2fQ8VF0B8l6UQfCOipYn58UcYI3CGgEL7ovwkAYlBCcrN8/3Pu0X0p/8AEzYxw7nc6tb8DuhoI8OtzdWGKpHJvlLq7nVL2VMYmhmfnynclztwuDz97w4HVjwtxJPPyo3qN7L2yVURxhj/AJUI4MwH73+o4nyEDgURQajr750l77Pism50uMtVi17hiH0kQw2x7hutdgc1u4C5wIOpSmpsihpLpvseFoEDYHRBv+XNLdZ4ThundO6sf2TalfY1c2tsqR8UjdxzDgfDgfCPCDqKtfTRU2rc6eya6E/tkkZijfF92TP7gnDda8NJIwxBI/DqCCyMirpHZM6QyY//ACgY+DbZAPZ7FOFybp2V9h3Zp7LdhjFExjsNwuw7o9LFdZAUGy297Gr8z10anKg2W3vY1fmeujQZVREQaO2OO8ibnb+riVqqqtjjvIm52/q4laqAiIgIiICIiAiIgIiICIiAiIgIiICieVW0ZbLye1lVBiHbWIwRujbHNix9DlLFzrx2RDb1hTWVUHBsrCzH/CTuH9Dgf0QYtRdS8dgWldq1XWbazC17dw/heOBzTwtP/wCaiCFy0BWxkIuS61rXF4rQb/Igd/LB3JJfD5G6j/Vhu4EKGXBufW3yt1tDSgiNuDppMNUTP+bjuNHCfECRrOyLNpLHs2OzrOaGRxtDWtHg8fhJOsnhJxQetERAUGy297Gr8z10anKg2W3vY1fmeujQZVREQaO2OO8ibnb+riVqqqtjjvIm52/q4laqAiIgIiICIiAiIgIiICIiAiIgIiICIiDmXgsCyrx0P7FbUTJWbox3WnwtcNbT5CoCzIVdRtVtpfVluOOYXtzfJiGZ2H64+NWiiDn2HYlmXfoBQ2NEyKMa8GjdO5i4nW44AaySdS6CIgIiICg2W3vY1fmeujU5UGy297Gr8z10aDKqIiDR2xx3kTD/AO2/q4laqpqOtq8kd6p218T32ZVybYySMY7Q88B4PERukNBGsFqlbcr1xSMTV4eZm7CCdIoNpeuJyv3M3YTS9cTlfuZuwgnKKDaXricr9zN2E0vXE5X7mbsIJyig2l64nK/czdhNL1xOV+5m7CCcooNpeuJyv3M3YTS9cTlfuZuwgnKKDaXricr9zN2E0vXE5X7mbsIJyig2l64nK/czdhNL1xOV+5m7CCcooNpeuJyv3M3YTS9cTlfuZuwgnKKDaXricr9zN2E0vXE5X7mbsIJyig2l64nK/czdhNL1xOV+5m7CCcooNpeuJyv3M3YTS9cTlfuZuwgnKKDaXricr9zN2E0vXE5X7mbsIJyig2l64nK/czdhNL1xOV+5m7CCcqDZbe9jV+Z66NNL1xOV+5m7CiF5rw1GVerZdi6bJBSB7X1NS9uAwGsAA+kA4FxA1AAkhQ2Y/wAB9CLXv7jXe4kIg6l4P+CTf0FY2tT/AIlJ/Wf90RB5UREBERAREQEREBERAREQEREBERAREQEREBERAREQf0z748q17k73ow+RfiIJKiIg/9k="/>
          <p:cNvSpPr>
            <a:spLocks noChangeAspect="1" noChangeArrowheads="1"/>
          </p:cNvSpPr>
          <p:nvPr/>
        </p:nvSpPr>
        <p:spPr bwMode="auto">
          <a:xfrm>
            <a:off x="307975" y="236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4" name="AutoShape 8" descr="data:image/jpeg;base64,/9j/4AAQSkZJRgABAQAAAQABAAD/2wCEAAkGBwgHBhUIBxQSFhQWGBsWGBgWGSAeGhUdIiEfGSUiHyAdKCggHiExHR0dKDItMSkrLjAuGiszRDMsNygwLi0BCgoKBQUFDgUFDisZExkrKysrKysrKysrKysrKysrKysrKysrKysrKysrKysrKysrKysrKysrKysrKysrKysrK//AABEIAOEA4QMBIgACEQEDEQH/xAAcAAEAAwEBAQEBAAAAAAAAAAAABgcIBQQDAQL/xABREAABAwEDBAsNBQYEBAcAAAABAAIDBAUGEQcSFyEIEzE2QVNUdJKz0iI3UWFxg5GToaOy0dMVMkJzgRQWGCNyolJigrE1wcLwJCUzNENk4f/EABQBAQAAAAAAAAAAAAAAAAAAAAD/xAAUEQEAAAAAAAAAAAAAAAAAAAAA/9oADAMBAAIRAxEAPwDqV9bb+Uq9U1j2JO+loKV2ZLKzEPmdrBAIIJGIOAxww7o4kgL0HIPdl5zpZ64k7pz49fu02OZL7mTyP1k1b8Twn+XEf+ZVqo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Jq7px/TXPr47fyR18da2olq7MkeI5GSHF8GPCPBqxIIwB3CAcCrlUFy3AHJjVE8G09dGglP27ZXHR+lFjj7Tr+Nk6RX6g0Fscd5E3O39XErVVVbHHeRNzt/VxK1UBEX8ySMijMkpAaASSdwAa8Sg/pFAzlguMD/AO6PqZeymmG43KXepl7KCeIoHphuNyl3qZeymmG43KXepl7KCeIoHphuNyl3qZeymmG43KXepl7KCeIoHphuNyl3qZeymmG43KXepl7KCeIoHphuNyl3qZeymmG43KXepl7KCeIoHphuNyl3qZeymmG43KXepl7KCeIoHphuNyl3qZeymmG43KXepl7KCeIo3dm/V2701bqSxJ897W55aWPac3EDEZwGOsj0qSICIiAiIgIiICg2W3vY1fmeujU5UGy297Gr8z10aDKqIiDR2xx3kTc7f1cStVVVscd5E3O39XErVQFzrx73qn8mT4SuiudePe9U/kyfCUGN7Kon2lakVBGQDLIyME7gLiG4n0q7RsfYMO6rnY/kDtqoLm776PnMPxtWy0FJ/wAPtPy5/qR20/h9p+XP9SO2rsRBSf8AD7T8uf6kdtP4faflz/Ujtq7F5LTtOgsmlNVacscTB+KRwaPJr3T4kFPfw+0/Ln+pHbT+H2n5c/1I7aklqZbLn0L82ndPPwfyo8B6ZCz2YrnMy93aLu7grAPE2M/9YQcz+H2n5c/1I7afw+0/Ln+pHbU8sLKddC25BFTVLWPO42YGMkngBd3JPiBKmCCk/wCH2n5c/wBSO2n8PtPy5/qR21diIKT/AIfaflz/AFI7ah+UzJeLkWVHaMVTtzXyCItMeaQS1zscc44juStOKqNkfvLg503q5UED2O+/x/NpPijWk1mzY77/AB/NpPijWk0BERAREQEREBQbLb3savzPXRqcqDZbe9jV+Z66NBlVERBo7Y47yJudv6uJWqqq2OO8ibnb+riVqoC514971T+TJ8JXRXOvHveqfyZPhKDItzd99HzmH42rZaxpc3ffR85h+Nq2WgIijOUS9Ud0LryWlqMh7iFp3HSHHDHxDAuPibhwoOFlPynUlz2fZ9AGy1ZGOafuwg7hfhwndDd3DWcBhjRL4rw3wvnDZ9vvmM8z2A5+oxsfg7EN1BozDnYADyKxcjNyHW5UuvnebGQueXRB+vbHY65HeEB2IA8IJ4AvNcD/AM7y8VVfLr2p1Q9vkB2hv9rggn1JkduXT0Rp3Qve4tzdsfI7P8owwYD5G+xU7bd29Gl7Wi2oGVdHJiAXN++zEY4H8MjdXDr8hWoVxL43aor2WA+yq4DutbHYYmN43HDyY/qCRwoK6rcj107y2Qy07pSvhEjQ5hxMkZ8oec8HgPdajwasFE7OvBfLJJajbNt1rpaU/daSXMLfDC8/dI/wnDd1tGIK9+Ru8VZdS9Uly7dOa10hYzHcjmGrUT+F4ww8JzcPvEq67w2HZ94rKfZlqsDo3+lp4HNPA4cBQLvW5Z94rKZadlPzo3+lp4WuHA4f96l0lnS7FfX5JcobrEtV2NLKQHO3GlhODJh4MNx27uOGvAFaLQFVGyP3lwc6b1cqtdVRsj95cHOm9XKggex33+P5tJ8Ua0ms2bHff4/m0nxRrSaAiIgIiICIiAoNlt72NX5nro1OVBstvexq/M9dGgyqiIg0dscd5E3O39XErVVVbHHeRNzt/VxK1UBc68e96p/Jk+ErornXj3vVP5MnwlBkW5u++j5zD8bVstY0ubvvo+cw/G1bLQFQmXConvFf+kutSnUMxvhwfK4AkjhAYGn9Sr7VCNwqNkr/ADeCT4afV/sEF50FHBZ1CyipBmsja1jR4ABgPYqEyEE6Tasv3TDN6dujWg1na4UrrDy7TUTxgJJamLX4CXSN9Oa30oNEoiIKG2Q1hus+16e9FBi1zyI3ubqIkZ3THY7udmgjyRhXDc+22XjuxBa7MP5jAXAbgeO5cP0eCP0XDyxWW21cnlS3VnRtEzSeAsOcf7M4fqqJu3lEtyxrpG7NiA7ZJKS2Qa3ta4NGZG0D7xdjr1nutQxwICT7Ii3bJtC1YbLowHTwZ22SA6m52H8vxnVif8OOG6ThamSe2X23cGmqZji9rTE4k4klhzASeEloBPlVaUmS9thZPqy2rxAOq3QOc1p17Rw7vC88J4NzwlSTY4vc65czTuCqdh6uP/v9UFrKqNkfvLg503q5Va6qjZH7y4OdN6uVBA9jvv8AH82k+KNaTWbNjvv8fzaT4o1pNAREQEREBERAUGy297Gr8z10anKg2W3vY1fmeujQZVREQaO2OO8ibnb+riVqqqtjjvIm52/q4laqAudePe9U/kyfCV0Vzrx73qn8mT4SgyLc3ffR85h+Nq2WsaXN330fOYfjatloCz/fyUXWy7Q2xOcI5DDISdxrCNoef0DXFaAVX5fLrPtm7ItakGMlLi5wG6YjhnejAO8gcgsOz7Ysy0o9ss6eGUeGN7XD2FZ/yyU892MqEV4KYHB+1VDeAF8ZDXN/taT/AFrlZPsnVHfiznSUtZtU8ZwfE6LO1Hcc1weMWkatzUQfCMereHIhatkWNLaNPURzGJpfmNYQ5wGs4azrAxPjwwQXfU30u1SUTauqq6drXtD2gvGcWkAjBo7o6iOBQK8eXaxKMGOwYpKh3A538uP292fJmjyqtslNxrKvtPLDXVL43x4O2tjRi9h1ZwcSdw6j3OrOGvWrtsHJRc+xSHtg254/FOc/+3UzH/SgpuWTKBlWlxwd+zg44DGOmZh6S8g/1uGPAF1NjjBTS3mnfMxjnshDmOIxLO6zTm+DEHDyeVaDcGRQYNAAA3BuAKhNjXCXW3Vz+CJjfS7H/pQWDlwtRtm5PJo8cHTOZC3x4nOd/Y1y+GQWzjQZPWSuBBnkkl1+URj2MB/VV5lItibKRf2G7dgnOijcYw4a2lx/9STxta0avE0kfeV/WZQQWXZsdn0YwjiY2No8TRgPKcAg9SqjZH7y4OdN6uVWuqo2R+8uDnTerlQQPY77/H82k+KNaTWbNjvv8fzaT4o1pNAREQEREBERAUGy297Gr8z10anKg2W3vY1fmeujQZVREQaO2OO8ibnb+riVqqqtjjvIm52/q4laqAudePe9U/kyfCV0Vzrx73qn8mT4SgyLc3ffR85h+Nq2WsaXN330fOYfjatloC/HAOGa7cX6iDP9+rm2xk8vB+9dzsdoxLnNaMdpx3Wvb+KI8B4Nw4EAmwLi5VrCvPE2nrHNp6ncMchwa8/5HHUcfAcHeI4YqfkBwwduKsb35FrCtqQ1NjH9lkOvBrcYj/o1Zv6EDxIILfexq3JZfuO8dhN/8NI8lrRqaMfvwuw1AEYlvi3MSzFXvd23KG8djstSzHZzHjHxtPC1w4HA6iqFtPJnlIorPNl08n7RTnAbWyfuAAcR3EuaAcQNzWvJYFz8qlhNfFYkc0Qf94NliAOHDrdgD4xrQX1fi14rEunU10rmtLYnhmJwznkENA8ZdgsuXXtq2aWhmsG7zXbZWFjXFmt7mtDu5b4Ac44nwDgGKsWiyM3ptypFRe6sw8r3TSYeDF2DR5cT5Fa90LkWFdCDNsiPuyMHSv7qR/lPANQ1AAatxBw8k+T2O5tnmqrs11XKMHkaxG3dzGny4EnhIHAAVYCIgKqNkfvLg503q5Va6qjZH7y4OdN6uVBA9jvv8fzaT4o1pNZs2O+/x/NpPijWk0BERAREQEREBQbLb3savzPXRqcqDZbe9jV+Z66NBlVERBo7Y47yJudv6uJWqqq2OO8ibnb+riVqoC514971T+TJ8JXRXntGlFdZ8lIThtjHMx8GcCMfagxrd2ris+8FPW1GOZHNHI7DWcGuDj7AtRNyoXJc3OFbHr8LXj/dqqN+QW9AeQyeiI4CXyAkeTazh6V/OgW9XHUPTk+mgt/SfcrlsXod8k0n3K5bF6HfJVBoFvVx1D05PppoFvVx1D05PpoLf0n3K5bF6HfJNJ9yuWxeh3yWcb8XKtK5VVHT2q+FxkaXDai4gAHDXnNaoyg1ppPuVy2L0O+SaT7lcti9Dvkslog1ppPuVy2L0O+SaT7lcti9Dvkslog1ppPuVy2L0O+SaT7lcti9DvkqRsDI3eK3rGitWjlowyVue0PfIHAePBhHtXv0C3q46h6cn00Fv6T7lcti9Dvkq3y5X0u9eC7kNBYs4leJxIc0OwDQx7dZIAxxcFyNAt6uOoenJ9NNAt6uOoenJ9NB8tjvv8fzaT4o1pNVPkoyX2tc6332pa0sDgYjG1sRccSS0kkua3DDN8eOPBhrthAREQEREBERAUGy297Gr8z10anKg2W3vY1fmeujQZVREQaO2OO8ibnb+riVqqqtjjvIm52/q4laqAiIgL5Vb3R0r3s3Q0kehfVV5fzKRS2ZObAu+w1Va/FgjZrbGdzu8NZO73I8BxLUFMaXb98r9zD2E0u375X7mHsKZ3eyCyz2cJrfqDFK7XtcYDszxF2OBPk1eMrp6ALL5XP0GoKZvLem2r0zsmt2XbXMBa05jG4A6/wAY61xlf8AoAsvlc/QamgCy+Vz9BqCgEV/6ALL5XP0GpoAsvlc/QagoBFf+gCy+Vz9BqaALL5XP0GoKvsrKZfCyLOZZ9n1OZFGM1jdqiOA8rmEn0r1aXb98r9zD2FY2gCy+Vz9BqaALL5XP0GoPHkav7ee8t7jQW3UbZGIXvzdrjbrBaAcWNB4Twq8FQn7qWzkivD+8VAz9spMxzJCBmvjacCSQMcNz72sajjm4hXDdW9NkXrs4VtjyZw1ZzDqfGfA9vAd3wg4aiUHaRfCtrKWgpjU1z2RsbrLnuDWjyk6lXs9s25lCnNHdNzqegBLZawgiSbgLYAdYH+bV+mGDg7Nv32MdpmwrrRftdZ+IA4Q0/BjM/cH9I1nDDUSMfLHcm2rVIqL02lVZ+7tVG7aYWf5dQzngcBOBUku1dyy7sWYLPseMMYNZO655/xOO6T/ALbgwAAXWQRAXJqKRpfY9o2jE/DVtkonjx8bJQcf0IX0u/eG0WW467l6GxtqM0yQyx4iKqjG6Wg4lrx+JuJ8I1KVqHZUKWRtgC3aIfz6F4qWcGLRqkaTu5pjxx8OAQTFF8KGrhr6JlZTHFkjGvafC1wDgfQV90BQbLb3savzPXRqcqDZbe9jV+Z66NBlVERBo7Y47yJudv6uJWqqq2OO8ibnb+riVqoC+NZVQUNI+rq3BrI2l7nHca0DEn0BfZcC/wDvGruazfA5BUt6cqc167R+xbAnZRUuvbKmUkPe3cOaBiW48AHdHhLRiFJrkWhkzubR7XZ1XC6UjB8z8c9/Dhudy3xDwDHE61m9EGt9JVzOWw+35JpKuZy2H2/JZIRBrfSVczlsPt+SaSrmcth9vyWSEQa30lXM5bD7fkmkq5nLYfb8lkhEGt9JVzOWw+35JpKuZy2H2/JZIRBrfSVczlsPt+SaSrmcth9vyWSEQa3OUq5ZGBrYfb8lVV96C5c8zrWuTaENNUEd1E1zmRy8JALQMwnwfdOA+7rKp1EF0ZNpLjXyrmUlu07/ANtGtokmlfHLgM45uc44agSWuxGHCeC96eCGlgbT0zWsY0BrWtADWgagABqAWV8i3fNpPLL1Ui1YgIihd5b41Qtb93LoRNqKz8ZccIaVv+KQjdP+Ua/1wBCaLhX7qIqa5VbLPhm/s8owO4SWFoH6kgfqoq/JdJbTNsvjaFZUvOssY4RwjxBmBH6jDyKtbeunNZ9k1dpXYfPJZcUzGSRSSHCqzHd25uYGjMa/NaHazqccdSC68mjZW3AohPu7Qw/phi3+3BSZeGw66mtOxoa6hGEckbXsG5mggEDAbmG5+i9yAoNlt72NX5nro1OVBstvexq/M9dGgyqiIg0dscd5E3O39XErVVVbHHeRNzt/VxK1UBfj2te0seAQdRB3Cv1EHm+z6HiougPkn2fQ8VF0B8l6UQeb7PoeKi6A+SfZ9DxUXQHyXpRB5vs+h4qLoD5J9n0PFRdAfJelEHm+z6HiougPkn2fQ8VF0B8l6UQeb7PoeKi6A+SfZ9DxUXQHyXpRB5vs+h4qLoD5J9n0PFRdAfJelEHm+z6HiougPkn2fQ8VF0B8l6UQfCOipYn58UcYI3CGgEL7ovwkAYlBCcrN8/3Pu0X0p/8AEzYxw7nc6tb8DuhoI8OtzdWGKpHJvlLq7nVL2VMYmhmfnynclztwuDz97w4HVjwtxJPPyo3qN7L2yVURxhj/AJUI4MwH73+o4nyEDgURQajr750l77Pism50uMtVi17hiH0kQw2x7hutdgc1u4C5wIOpSmpsihpLpvseFoEDYHRBv+XNLdZ4ThundO6sf2TalfY1c2tsqR8UjdxzDgfDgfCPCDqKtfTRU2rc6eya6E/tkkZijfF92TP7gnDda8NJIwxBI/DqCCyMirpHZM6QyY//ACgY+DbZAPZ7FOFybp2V9h3Zp7LdhjFExjsNwuw7o9LFdZAUGy297Gr8z10anKg2W3vY1fmeujQZVREQaO2OO8ibnb+riVqqqtjjvIm52/q4laqAiIgIiICIiAiIgIiICIiAiIgIiICieVW0ZbLye1lVBiHbWIwRujbHNix9DlLFzrx2RDb1hTWVUHBsrCzH/CTuH9Dgf0QYtRdS8dgWldq1XWbazC17dw/heOBzTwtP/wCaiCFy0BWxkIuS61rXF4rQb/Igd/LB3JJfD5G6j/Vhu4EKGXBufW3yt1tDSgiNuDppMNUTP+bjuNHCfECRrOyLNpLHs2OzrOaGRxtDWtHg8fhJOsnhJxQetERAUGy297Gr8z10anKg2W3vY1fmeujQZVREQaO2OO8ibnb+riVqqqtjjvIm52/q4laqAiIgIiICIiAiIgIiICIiAiIgIiICIiDmXgsCyrx0P7FbUTJWbox3WnwtcNbT5CoCzIVdRtVtpfVluOOYXtzfJiGZ2H64+NWiiDn2HYlmXfoBQ2NEyKMa8GjdO5i4nW44AaySdS6CIgIiICg2W3vY1fmeujU5UGy297Gr8z10aDKqIiDR2xx3kTD/AO2/q4laqpqOtq8kd6p218T32ZVybYySMY7Q88B4PERukNBGsFqlbcr1xSMTV4eZm7CCdIoNpeuJyv3M3YTS9cTlfuZuwgnKKDaXricr9zN2E0vXE5X7mbsIJyig2l64nK/czdhNL1xOV+5m7CCcooNpeuJyv3M3YTS9cTlfuZuwgnKKDaXricr9zN2E0vXE5X7mbsIJyig2l64nK/czdhNL1xOV+5m7CCcooNpeuJyv3M3YTS9cTlfuZuwgnKKDaXricr9zN2E0vXE5X7mbsIJyig2l64nK/czdhNL1xOV+5m7CCcooNpeuJyv3M3YTS9cTlfuZuwgnKKDaXricr9zN2E0vXE5X7mbsIJyig2l64nK/czdhNL1xOV+5m7CCcqDZbe9jV+Z66NNL1xOV+5m7CiF5rw1GVerZdi6bJBSB7X1NS9uAwGsAA+kA4FxA1AAkhQ2Y/wAB9CLXv7jXe4kIg6l4P+CTf0FY2tT/AIlJ/Wf90RB5UREBERAREQEREBERAREQEREBERAREQEREBERAREQf0z748q17k73ow+RfiIJKiIg/9k="/>
          <p:cNvSpPr>
            <a:spLocks noChangeAspect="1" noChangeArrowheads="1"/>
          </p:cNvSpPr>
          <p:nvPr/>
        </p:nvSpPr>
        <p:spPr bwMode="auto">
          <a:xfrm>
            <a:off x="460375" y="388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5" name="Title 1"/>
          <p:cNvSpPr txBox="1">
            <a:spLocks/>
          </p:cNvSpPr>
          <p:nvPr/>
        </p:nvSpPr>
        <p:spPr>
          <a:xfrm>
            <a:off x="228600" y="152400"/>
            <a:ext cx="8686800" cy="5635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/>
              <a:t>1. Longer Trips (short-term)</a:t>
            </a:r>
            <a:endParaRPr lang="en-US" sz="2800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3886200"/>
            <a:ext cx="9144000" cy="0"/>
          </a:xfrm>
          <a:prstGeom prst="line">
            <a:avLst/>
          </a:prstGeom>
          <a:ln w="127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37338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358140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620" y="41910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0" y="40386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</p:spPr>
        <p:txBody>
          <a:bodyPr/>
          <a:lstStyle/>
          <a:p>
            <a:fld id="{6F5AFA5F-529F-4755-AFC1-09BCE3239773}" type="slidenum">
              <a:rPr lang="en-US" smtClean="0"/>
              <a:t>37</a:t>
            </a:fld>
            <a:endParaRPr lang="en-US" dirty="0"/>
          </a:p>
        </p:txBody>
      </p:sp>
      <p:sp>
        <p:nvSpPr>
          <p:cNvPr id="15" name="AutoShape 12" descr="data:image/jpeg;base64,/9j/4AAQSkZJRgABAQAAAQABAAD/2wCEAAkGBxQSEhMTExQWFRQXGBYYGBgYFxgYHRkdFRwbHhccGhgcICghGRolIBgcITEhJikrLi4uGCAzODguNygtLisBCgoKBQUFDgUFDisZExkrKysrKysrKysrKysrKysrKysrKysrKysrKysrKysrKysrKysrKysrKysrKysrKysrK//AABEIANUA7AMBIgACEQEDEQH/xAAcAAEAAwEAAwEAAAAAAAAAAAAABgcIBQIDBAH/xABQEAACAQMBBAQGDAsHAgcBAAABAgMABBEFBgcSIRMxQVEIIjJzobEUFjVhcXJ0gZGys9MXIzM2QlJUk5TBwhU0YoKSoqNDgyREU2TD0dJj/8QAFAEBAAAAAAAAAAAAAAAAAAAAAP/EABQRAQAAAAAAAAAAAAAAAAAAAAD/2gAMAwEAAhEDEQA/ALxpSlApSlApSlApSlApSlApSlApSlApSlApSlApSlApSlApSlApUO2x3lWOnMY5XaSYAExRAMwz1cRJCpyIOCc4OcVVGv78byc9HZxLACcKcdLISTyxkcIJ7uE/DQW3tXvGsNPZo5peKYDJijUu/MZAP6Kkgg4YjrFVjr2/yVsrZ2yoOx5iXJHxFwFP+ZqrfV9A1F5BLcW1y0k5LAtE5ZySc8sdfLq7sdhFSHQNzupXOC8a2yHBzM2Dg9eI1ywI7mC0Ef17be/vMie6kZTyKA8CEe+iYU/OKsPdhvNNpZdBOs0xWRuAhWbhQhcLkdx4jj36k2gbibOLBupZLhu1R+KT6AS/z8QqydH0O3tY+it4UiTOcKo5nkMk9bHAAyefIUHQpSlApSlApSlApSlApSlApSlApSlApSlApSlApSlApSlAr4tbvxb28856oopJP3alv5V9tQ3fBfdDpF4w62RY/wB66ofQxPzUFH7q9lF1i+ne7d2RQZZSDhpHkbkCccgfGJI58vfyNFaBstZ2QxbW8cXLHEBlz8MhyzfOarDwarHEF7P+vJHH+7UsftR9Aq56BSlKBSlKBSlKBSlKBSlKBSlKBSlKBSlKBSlKBSlei6vI4hmR0Qd7MFH0mg99Ki19vG0uHPFewnH/AKbdL9mGzUd1DffpkfkdPN8SPA/5CvqoLLpVH6j4QAziCyJHfJLj5uFVOPhzXFbfNqtySttBED2COGSRhnvyxB+ig0VX4TjmazZf6ntLLDJLIbuOJFZnbgW2wqjJPII3V3V82z+77U9YgS5NwrRsWAM80rHxSVY44W7jQaEv9q7GA4lu7dD+qZU4v9Oc+iqk32bfWd3ZrbWk/Sv0yM+EcDhVW/SZQD4xXqJ6q/bHwfjyM178Kxw+pmf+moXvZ2Ot9Llt4YJJXd42d+kKnA4sJwhVGPJbrz1UFybhrIR6RE2MGWSWQ/M3APRGKsOuBsDZ9DptlGRgiCIsO5mUM3pJrv0ClKUClKUClKUCleuaZUGWYKO8kAfSa4N9t1p0OeO9t8jrCyK5H+VMnNBIqVXN/vr0uMeI8s3vRxMPtOCo5qHhARD8hZyP78kip6FDZ+mgumlZ3ud+WoSsVgt4F5ZwEkkYY6zniAx/lr4tO2o2i1IMbd5nQHhJiSONQcA8PSYHMAg+VnmKDStczUNorSD8tcwRe88qKfoJyaoUbsNduxi5mIB7Li6aT6peuLpO7ZpNWfS5Z1Ro0DtIilwcoj4AJU9T4ye7qoLwv97GlREg3QcjsjSR/wDcF4fTUcvt/VkuRFBcSH3wiA/PxE+ivbYbiLBMGSW4l97iRFPzBc+mohve2LstPbThbQ8HSyOJMu78QUx4zxEgeUerHXQe6/8ACAnI/E2cSH/+kjSehQlcy73la9OjSRo8cSqWZ4rUlQoGSS7q2FA55zWgtP0W3g/I28MXm40T6oFfDt37mah8kufsnoKD0aw1/VUE0c87QsSvEbkRplevxAwPz8NdS03EX0jFp7mBM8yQZJW+fIUemp/uD9yI/Oy/WqxqDM2z+7eKTWZ9Mmmdkij4+kjCoWOIz1NxgD8Z7/VVsWG5rSowOKF5SO2SV+fwhCo9FR/Z387b/wAz/RBVw0FD79dnbW0isfY1vFDxSOGKKAWAC4BbrPz1eyIAMAADuHKqd8I/8nYedk9S1clBHt4fuXf/ACab6hrgbivceD4832jV3d40gGmX2SBm3mAycZ8Q9VQnc/tXZW2kwpPdQRuGlJRpF4hl2IymcjI96gtms0b6nN1rnQL1qLeAfDJhvXLVt3e9/SUyBclyOxIpT9BKgH6apzQLoaltJHMM8D3RlXPI8EGXTI7+GMZFBp2NAoAHUAAPmrypSgUpSgUpSgztqm9fWJ7iWC0QIyu4VIYOlkARiOfFxZOBzIA+avBtM2ou8FjdKD3ypbjn3qGU/NimjD2HtYyk4DXMw7uVyrFB9Mi/QK0ZQZSu9hLs6nBYXUq9POobjLNLgYc8yeZPiHl79WHp/g/xj8teu3vRxKnpZmz9FfTtR+dmn+ZHqnq4aDPO9rdxaaXYxSwGVpGuFQtI4PilJGIwqqOtR2dlWzs9sPpyQwsLK3LFEbLRq5yQDnL5Oc1FvCP9zYPlSfZTVM7TaeyhghEt3bxnok5NNGDyUdhOaDpapAqWs4RVUdFJyUADyT2Cq78HH3Nn+VyfZQ12NoN5+lrDLH7LVmaNwAiSPklSB4yqVHX31WO6neZa6XZSQTRzPI07yDo1QrgpGoyWYHOUPYaDRdU7pn54XXmV+whr8/DfJKSLTTJpvf4yefxUjb11CbPXtTl1ua5t7QJeugBgkVhwKI0XJDlCPFVW5/rUGmapvwhPL0rzsvrhr9FttXOeckNsO78R9OVV29NQbeVs5qUDWh1C8E7Suypwu7CPBTJAYKATxDqH6NBpqSQKMsQB3k4qHbe7T2YsL6L2Xb9I1tOqp0yFiWjYKAoOck8qiMW4eNjxXN9PM3eFVT9LF689e3Pada2N3MvTSSR288iNJJ1MiMynCBQcEDlQc7dPvD0+w01IbiYrKHkYoI5GOGPLmF4fTXbvN++nqSEiuZPf4EUH6Xz6K+PcpsjZXGnJPPaxSymSQFnXj5KeXI8vRVo2OiW0PKG3hiH+CJE+qBQZ00rbuU6zcaha2bzNMnCIRxMwGIwWPApJ8ju/SqbrtftJP+R01IgerjRkYfD0sij0V5bO/nbf+Z/ogq4aDMe89NYKW7aoUCs7dEi9F4rYXi5xjq6utjU5Xdfq83951iQZ6wjzOvzAsg9Ar88I/wDJ2HnZPUtXJQUXtDuXht7O6uZLuaaWKKSQeKqhmRSRnPEccu+vdun3b6feafFc3MTSSM0gP4x1HiuQOSkdgqzd4fuXf/JpvqGuBuK9x4PjzfaNQdL2h6XaxO4soCsaMx416TkoycmTOeqqZ8Hy06TVWkI/JwSODjkCxVOzkOTt6auvejeiHSb5z2wtH++xGPS9Vx4NNlyvpiOX4mNT8HGz+taC8KUpQKUpQKUpQZv3zn2Hr0d0oy2La4xnGTEeEfB+RFSz8IGvTn/w+k8A75Y5e3qwzFBXN8Jayw9jMB1rLGT8Uoyj/c30Grg2SvunsbSY9ckETH4WQFvTmgz5qzaxNrNt0ojt9QKAQ44OFVxJzOC4/X68n0VNfwf69Oc3GrcA7opJvSqhBXntR+dmn+ZHqnq4aDNe9Hd0+n2sdzLevdO0yxYZSMBkdicl2JPiDu66sDQtyum9FG8nTylkRiGkAGWAJxwKpx89ePhH+5sHypPspqsrRv7vB5qP6ooIhc7s9LggmZLNOIRuQXZ5MEKcEcbHFR3wdrGJtPmdo0ZxdOOIqpbAjhIHERnGSeXvmrQ1v+7z+ak+qarbwc2A0yck4HsuT7KGgtYCqd0z88LrzK/YQ1aF3tBaRflbmCP48sa+s1TFvtPaRbT3V29xH7HMQAlU8ak9DEMArnPMEcu6gvmqb8ITy9K87L64ak0++PSV6rhn+LDL/UoqrN7G8K11F7M26y4t3dmLqqhg3R44cMT+gesCg0jXC279zNQ+SXP2T1XJ35mQ4ttNmm/7mD9Co1c/aPeJqtxa3Mf9kyRRPDKskjpMQiMhDtxFVAwpJ591BLdwfuRH52X61WNWdd3V9roslTToI2t+N8O3RA8RPjeW46j71SddH2ql8q7hiz2fihj544j66Dy2d/O2/wDM/wBEFXDWZtL2Wv59auLV74x3apxSTxtIeIcMfigjgYjDL14Hi1NjuOeQ/wDidTmlHd0Z9bSN6qD1eEZOpjsQGUkSyZAI5cl6+6rFuNvNNTrvrY/FlR/qk1Rm9Td1b6Wlq0UkshldlbjKYAULjACjB59pNWtb7m9JXrgd/jTSj6rCg523G87TJbG7gjueOSSGVFAjlwWZSB4xTh7evNRTdzvWs9O0+K2lSd5FMhPRqhUcTkjmzjsPdU22v2B063069eK0iV0t5SrEFmUhDghmJOR316dxulQNpUMjQxGQvLlzGpY4dgMtjJwOVBBN5O9uLUbN7WGCRONkJZyvUh4sYGe0Dtqd+D5Y9HpfH/6s0j/MvCnrQ/TUZ8JO64RYwLgD8dIQOXVwKnrarJ3XWQh0mxQdsKyfvsyH0vQSmlKUClKUClKUFW+ERZcempIP+lOhPxWV1PpK1F9h98dvZafb20sM8ksQZSV4ApHGxTBLZ5KQOrsqzN7Nj02kXq/qx9J+5YSf0VC/BunRrW6jwC6TB84GQJEAHPuzGfTQQfVdv3udZtr+C0ctGgRIclmkwJOY4Vz+meoHyam/4QNelP4jSODzsU3oLFBXltR+dmn+ZHqnq4aDNm9HUNaltY/7St44bfpl4eHgz0nA+BgOzY4eP3qlVls7tLLFHi/hjQovCOIKQuBw/k4T2V0/CP8Ac2D5Un2U1WVo393g81H9UUFQ3u7PVTFI8+sSkBHYqHncHAJI5uowerqqL7rN2MWqWrzyzyR8EzR8KBexI2zk55+Pjq7K0Lrf92n81J9U1W/g4+5s/wArk+yhoPZa7itOU5aS5k94yIB/tQH01DdK2JsvbHPYNFx20cYZUZ36+iibJYEE82PLOOdaDqndM/PC68yv2ENBPrfYHTE6rG3Pxo1f62arXfrpkMDaWsMMcQMsmRGioORixyUCruqm/CE8vSvOy+uGguSuFt37mah8kufsnru1wtu/czUPklz9k9BFtwfuRH52X61WNVc7g/ciPzsv1qsVmA5k4oKf2d/O2/8AM/0QVcNUto19FHtXfu8iInQ44mZVXyIP0icdnoqypdttOXrvrX5p4z6moK68I/8AJ2HnZPUtXJVCb99p7S7SzW3uI5SkjluA5wCFwfRU+l3xaSOq5Zvghm/mgoO5vD9y7/5NN9Q1wNxXuPB8eb7Rqju2e+HT57O5t4hOzyxSRqejAUF1IBJZgcc+wGo7u93tW+nWEdq8E0jo0hJXgC+OxYYJOe3uoPg3/wBwZtWSJeZSGKPhH6zszdXeQ6+itG2VuI40jHUiqo+BQAPVWX7PUf7W2ghnCFRLcwtwk5ISELkE/FjrU1ApSlApSlApSlB8uq2YmgmhPMSRuh+B1IPrqhPBz1ERXd3C5Ch4Q/jEAZicDHPt/GH6DWhayxFsxHPtBLYzF44nuLgZTAYDDtFjII5+L2dtBO9rNThXaixlaaMRLCOJy6hV5T+UxOB1jr7xVkzbeaavXfW3zSo31SapPU93lrBrtpp4aV4JYw7l2XiyRL1MqgAeIOzvq0Idzmkjrt2b4Zpf6WFBCt+e2VleWUUNtcLLItwrkKH5KI5ATxEY62HLOedSmz3w6XHDEplkZlRAQsT9YUA9YFRTfXsVY2FhE9rbiJ2uEUtxSMSpjlJGXY8sqPoqzNG2L07oISbG1JMaEloI2ySoz1g0EN1bfjp7xSxpFdMWRlB4IwMsCB1yZ7e6oRuw3nR6XaPbtbyTO8zSDhYKMMkagdpzlD2dtXvqWi20dtP0dvCmIpMcMSL+ie4VBvBx9zZ/lcn2UNB8K75bt/yWjzN3Hjkb0CGoRbbUag2tzXcNifZboAbd1kPABGi5K+K3Uobs8qtNVTumfnhdeZX7CGgDaXaeTydPhX/Lw/XmqDbyptYdrT+0kSM8b9AFMR8bxOLPAzf4eutN1TfhCeXpXnZfXDQeZ2e2ok8q/gT51X6kNczaDYXWha3M1zqhZI4ZXeNJZirqqEspGFBBAxzHbV6Vwtu/czUPklz9k9BSW7rdxPqFksyajJbxl3URKjsBwnmeUijn8FSiPcHATmW8mcnrIRVz9Jau5uD9yI/Oy/WqxqDN2i7uraTXLjTXeYwxR8YYMocnhjPM8OMeOeoDsqzYNy2lL1xSv8aV/wCnFcLZ387b/wAz/RBVw0Ge99Wxdlp6WZtYejMkjq56SR8gBceWxx19lXBDsDpi9Vjb/PGrfWzVf+Ef+TsPOyepauSghW22zdnDpt80VpbxsLeYgpDGpBCHnkL118G44KujwuQBhpyTjsDt21I94fuXf/JpvqGoDsPedDsrNIDgiK7CnuZmdV9JFBB9yqG61z2Q3WouJz8MmV9ctaXqhPBpsgZr2bHNUijB84zMw/419FX3QKUpQKUpQKUpQKznvEHsTaaKfOFaW0m7vFHCr/TwN9NaMqgPCUsQLmzm7XieP90wb/5aDvbUfnZp/mR6p6uGsue1meXUrCE30jyXVvHMlweMtGsiuwXm+T5J/SHlVP23KXB8rV5j/wBp/wCc9B93hH+5sHypPspqsjSHAt4MkD8VH1n/AAis9b0N2o0y1juPZUk7NMseGXhA4kds+Uefiempbp24i1eON2uZ8sitgBB5QB7j30Fpa5eR+x5/xifkpP0h+qffqtPB71GGLTZhJLHGfZUhw7qvLooefM9XKvC+3F2UcUj9PckojsOcWMqCRnxOrlUX3Tbs7XVLSSeeSdXWdowI2QLhUjYZ4kY5y57e6gvKXauxXyr21X4Z4h62qpLDXrVdqrm4NxCIDEAJekTgJ6GIYD5wTkEdfWDUnj3HaYOv2Q3wyj+SioHp+wlm20U+nsjm2SMMq8bZyYo25sOfWxoLkfb3TR/562+aVT6jVU77tp7S6fTjb3EcojkkL8BzwgmLBP8ApP0VPF3O6SP/AC7H4Zpv5NVc74tirKxbTxbQ9GJZHWT8ZI3EFMeB4zHHlHqx10FoTb1tJXrvF+aOZvqoa4m1u9LS5rG8hjueKSS3nRB0M4yzxsFGSgA5kczXfj3X6UvVZJ87SN62rn7X7B6dFp97JHZwq6W07KwXmrLGxUgntBGaCG7p941hYackFxKyyh5GKiN25MeXMDFSx99eljqeU/BE388VydymzFncaYkk9rBLIZJRxPGrHAPIZIqfjYzTv2C0/h4v/wA0FG6dvDtYddutRKzNBJHwKFVePPDEOaswAHiHt7qnLb+tP7ILv/RF97XJ2c0uD203sXQxdEsPix9GvAviQ9S4wOs/SauBNKgHVDEPgjUfyoM67194tvqi2ywxyp0Tsx6QIMhgMY4WPdU0ff8AW3ZaTH4WQf8A3Xp8IqFVjsOFQv42TqAHYvdVzgUFFbS75fZVpcQJYSgSxSJxmTkodSOIgJzAznrFQxdtJF0M6d7FYRs/954jwn8b0nCF4MZ8XHldhrRG8P3Lv/k031DWedoL7GgaXB+vPdSfumKj7U/QaC0fB0suDTppCOck7Y99UVAPTxVa1Q3c/Y9DpFmp62RpP3rs49DAfNUyoFKUoFKUoFKUoFVL4R9lxWNvLjJjn4fgEiNn0ovoq2qhu9/S3udJukjUvIAjqoGSejdS2AOs8IblQU/sTf8ATaroTdq23Rn/ALRuVHoAPz1pKsb7PX9zZXEVzFGS8RPCHRyvMEEEDBx4xPX11Pvw06t+zwfuZfvKCaeEf7mwfKk+ymqytG/u8Hmo/qisxbZ7eX+pwrBcQoqLIJAY4pFOQrKMkseWHPort22+PVURUFvBhVCjMMvUowP06DQOt/3afzUn1TVb+Dj7mz/K5Psoag11vi1WRHQ28GGVlOIZc4YYOPH9+uLsZt7f6ZA0FvCjI0hkPSRSMcsqqeYYcsIPTQaoqndM/PC68yv2ENRf8NOrfs8H7mX7yo5BttfJqMmpCFOnkXhIMUnBgIqcl4s5wg7e+g1bVN+EJ5eledl9cNRn8NOrfs8H7mX7yo5tftrfakYDPCgMDMydHHIMluHPFljkeIO6g1bXC279zNQ+SXP2T1SX4adW/Z4P3M33lfLqu9rVLiCaB4IQksbxsVhlBxIpU4Jc4OD3UFnbg/ciPzsv1qsasubJ7xdQ063FtBBGUDM2XikLZY5PMMB6K7P4adW/Z4P3Mv3lBKdnfztv/M/0QVcNZSs9t76LUJdRWFOnlXhYGKTgxhByHFnPiDt76kf4adW/Z4P3Mv3lBJvCP/J2HnZPUtXJWUds9tb7U1iW4hRRExZejjkXm2M5yx5cqkn4adW/Z4P3M33lBdO8P3Lv/k031DWVdX1DjtrGEHlFHKT7zSTSE/7QlTXWN7Gp3MEtvJBCElRo2Kwyg4cEHBLnnz7qgOjhEuoOnysYliMmQeScQLHh6z4uTig2NoViILa3hHVFFHH/AKFC/wAq+6vGOQMAykFSAQQcgg9RB7RXlQKUpQKUpQKUpQKUpQKUpQKUpQKUpQKUpQKUpQKUpQKUpQKUpQKUpQKrDfdsL7Ng9lQLm5gU5AHOWMcyvvsvMjvyw5kjFn0oKV3CbdcajTZ28ZQTbsT1qObR/CvWvvZHLhFXVWcd8mxraddJf2uUhkkDgr/0ZgeLl3KSOJe4gjkAKuLdrtimqWiy8hOmEnQdjY8oD9RsZHzjng0EspSlApSlApSlBnXWNtNo1nlASeMB2ARLRXVQDyCuYyXXubJz118ft32k77n+Cj+6rS1KDNPt32k/9z/BJ91XMk3s6wpKtdkEEggwQAgjrBHR8jVnb9tuntESyt2KTSrxSOMgpGSQAp7GYg8+sBf8QIqK92Enh0xNSkIVHdAkePGKOGIkJ7ASFwO0NnlyyH2/hc1f9s/4bf7uvtst42vzAtFLLIoOCUtYnAPcSsR51E9kNCN/eQ2ofgMpYcXDxY4VZs4yM+T313NKv7zZ7USrjBUgSxg5SaPsKnt5ElW6weRHlLQdj277Sd9z/BR/dU9u+0nfc/wUf3VaPsLxJoo5YzxJIqup71cAg/Qa99Bmn277Sd9z/BR/dU9u+0nfc/wUf3VaWpQZp9u+0nfc/wAFH91T277Sd9z/AAUf3VaWpQZp9u+0nfc/wUf3VPbvtJ33P8FH91WlqUGafbvtJ33P8FH91T277Sd9z/BR/dVpalBmn277Sd9z/BR/dU9u+0nfc/wUf3VaWqH70tr/AOzLJpUwZpD0cIPMBiCSxHaFAJ+HA7aCi7zejrcTcEtw8b8jwvbwqefVyMea9H4XNX/bP+G3+7r0aJsfdajBe6hJIQkKSyNI+WaV0UuVHPuHNj1ZHX2Q8Cgn9lvO1yYlYp5JGAyQltC5A7yFjPLn6a+3277Sd9z/AAUf3VcfavZe80G6ikSU/rQzp4uSPKVlOcHnzU5BB7ckVozYHaddSsorkABzlZFH6Mi+UPgPJh7zCgz/AKttJr11C8E6XEkTjDKbNOeDkcxFkEEAgjmCK+jdFZ6jbalAUt51jkPBNxxuqdGfKLEjAK+UO8gDtwdNUoFKUoFKUoFKUoFKUoMub4W49dnWViEDW65/VQxxk47usn56mPhI3EiLYwrlYCJG4RyBZOELkf4Vbl8Y16fCI2VYSR6hGpKFVimwPJYZ6Nj7xB4c96qO0V57Lbe6fqNklhrAAZOELK3FhuEYVuNeccgHIk8jz5+MVoKj2buporu3kt89MsqdGAcZYkAL8DZ4SO0EirY8JeFBLYuAOkZJlY9vChQpn3su/wBJrq6ZBs7pDeykuBcSrkx4kWdgT2IqAKp7AzdXeKrDaXWLjXtSXgTxpCIoY+vgQZPM/wCp2bs59goL+3Mys2jWZYknEoGe5ZZAv0AAfNU1rn7PaUtpbQWyc1ijVM9/CObH3ycn566FApSlApSlApSlApSlAqh/CXc9JYD9ELOR8JMefUKviq3357KPe2KyxKWmtiXCjmWRgBKAO/krf5CBzNBG9fkaDZK3FtkK6xCUqeoSMTLkjvchT7zEVRFWnut3iw28D6fqC8dm/FwtwlwnHzdXQcyhJJBAJBJ68+LJ4dm9mIX9km6R0HjCEz9Ioxz/ACajpG+KSc9WKDz3hyGfZi0muDmbFs6setmYY4vfLISTXl4NcjexrxT5IlQj4WXDehVqCb2N4X9qSJBbqVtYmygI8aR+oMV/RABIVevmSevAurdHsu2n6eiSDE0rGWQfqlgAq/CFAyO/ioJrSlKBSlKBSlKBSlKBSlKD1XNusiMkiq6MCrKwBDA8iCDyINUjt/ubt4Ue4tpniQf9Jl6QD4rlgwHLt4j79flKCvNiNjf7RnMPTdFhuHi6Pj9HEK0bsPsDaaWp6FS8rDDzPguR18IxyRc9g68DOcCvylBK6UpQKUpQKUpQKUpQKUpQKUpQVbt9ugtLkyXMLG2l5s4VQyMe08GRwse8HHvZqjbXZvjuza9Jjnjj4M/7eL+dKUF/7A7p7WwZZ3Y3M4wVZ1CqncUjycN/iJPVyxVi0pQKUpQKUpQKUpQKUpQ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37" name="Group 496"/>
          <p:cNvGrpSpPr/>
          <p:nvPr/>
        </p:nvGrpSpPr>
        <p:grpSpPr>
          <a:xfrm>
            <a:off x="2070808" y="2684802"/>
            <a:ext cx="443792" cy="668519"/>
            <a:chOff x="1314450" y="1674944"/>
            <a:chExt cx="114300" cy="28580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1314450" y="1815568"/>
              <a:ext cx="114300" cy="145183"/>
            </a:xfrm>
            <a:prstGeom prst="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Isosceles Triangle 38"/>
            <p:cNvSpPr/>
            <p:nvPr/>
          </p:nvSpPr>
          <p:spPr>
            <a:xfrm>
              <a:off x="1314450" y="1674944"/>
              <a:ext cx="114300" cy="135227"/>
            </a:xfrm>
            <a:prstGeom prst="triangle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43" name="Straight Connector 42"/>
          <p:cNvCxnSpPr/>
          <p:nvPr/>
        </p:nvCxnSpPr>
        <p:spPr>
          <a:xfrm>
            <a:off x="2292704" y="3886200"/>
            <a:ext cx="2660296" cy="0"/>
          </a:xfrm>
          <a:prstGeom prst="line">
            <a:avLst/>
          </a:prstGeom>
          <a:ln w="257175">
            <a:solidFill>
              <a:schemeClr val="tx1">
                <a:lumMod val="85000"/>
                <a:lumOff val="15000"/>
                <a:alpha val="5019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901488"/>
            <a:ext cx="6629400" cy="1356312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895600" y="4953000"/>
            <a:ext cx="143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Original VMT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8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4" descr="http://joshmormann.com/wp-content/uploads/2013/06/Screen-Shot-2013-06-27-at-10.25.47-AM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608602"/>
            <a:ext cx="990600" cy="97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4" descr="http://joshmormann.com/wp-content/uploads/2013/06/Screen-Shot-2013-06-27-at-10.25.47-AM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608602"/>
            <a:ext cx="990600" cy="97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0" y="4191000"/>
            <a:ext cx="9151620" cy="1460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0" y="3429000"/>
            <a:ext cx="9151620" cy="1523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3581400"/>
            <a:ext cx="915162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496"/>
          <p:cNvGrpSpPr/>
          <p:nvPr/>
        </p:nvGrpSpPr>
        <p:grpSpPr>
          <a:xfrm>
            <a:off x="2070808" y="2684802"/>
            <a:ext cx="443792" cy="668519"/>
            <a:chOff x="1314450" y="1674944"/>
            <a:chExt cx="114300" cy="28580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3" name="Rectangle 12"/>
            <p:cNvSpPr/>
            <p:nvPr/>
          </p:nvSpPr>
          <p:spPr>
            <a:xfrm>
              <a:off x="1314450" y="1815568"/>
              <a:ext cx="114300" cy="145183"/>
            </a:xfrm>
            <a:prstGeom prst="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1314450" y="1674944"/>
              <a:ext cx="114300" cy="135227"/>
            </a:xfrm>
            <a:prstGeom prst="triangle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32" name="AutoShape 4" descr="http://www.clker.com/cliparts/Z/a/A/9/z/2/radio-wave.svg"/>
          <p:cNvSpPr>
            <a:spLocks noChangeAspect="1" noChangeArrowheads="1"/>
          </p:cNvSpPr>
          <p:nvPr/>
        </p:nvSpPr>
        <p:spPr bwMode="auto">
          <a:xfrm>
            <a:off x="155575" y="84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3" name="AutoShape 6" descr="data:image/jpeg;base64,/9j/4AAQSkZJRgABAQAAAQABAAD/2wCEAAkGBwgHBhUIBxQSFhQWGBsWGBgWGSAeGhUdIiEfGSUiHyAdKCggHiExHR0dKDItMSkrLjAuGiszRDMsNygwLi0BCgoKBQUFDgUFDisZExkrKysrKysrKysrKysrKysrKysrKysrKysrKysrKysrKysrKysrKysrKysrKysrKysrK//AABEIAOEA4QMBIgACEQEDEQH/xAAcAAEAAwEBAQEBAAAAAAAAAAAABgcIBQQDAQL/xABREAABAwEDBAsNBQYEBAcAAAABAAIDBAUGEQcSFyEIEzE2QVNUdJKz0iI3UWFxg5GToaOy0dMVMkJzgRQWGCNyolJigrE1wcLwJCUzNENk4f/EABQBAQAAAAAAAAAAAAAAAAAAAAD/xAAUEQEAAAAAAAAAAAAAAAAAAAAA/9oADAMBAAIRAxEAPwDqV9bb+Uq9U1j2JO+loKV2ZLKzEPmdrBAIIJGIOAxww7o4kgL0HIPdl5zpZ64k7pz49fu02OZL7mTyP1k1b8Twn+XEf+ZVqo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Jq7px/TXPr47fyR18da2olq7MkeI5GSHF8GPCPBqxIIwB3CAcCrlUFy3AHJjVE8G09dGglP27ZXHR+lFjj7Tr+Nk6RX6g0Fscd5E3O39XErVVVbHHeRNzt/VxK1UBEX8ySMijMkpAaASSdwAa8Sg/pFAzlguMD/AO6PqZeymmG43KXepl7KCeIoHphuNyl3qZeymmG43KXepl7KCeIoHphuNyl3qZeymmG43KXepl7KCeIoHphuNyl3qZeymmG43KXepl7KCeIoHphuNyl3qZeymmG43KXepl7KCeIoHphuNyl3qZeymmG43KXepl7KCeIoHphuNyl3qZeymmG43KXepl7KCeIo3dm/V2701bqSxJ897W55aWPac3EDEZwGOsj0qSICIiAiIgIiICg2W3vY1fmeujU5UGy297Gr8z10aDKqIiDR2xx3kTc7f1cStVVVscd5E3O39XErVQFzrx73qn8mT4SuiudePe9U/kyfCUGN7Kon2lakVBGQDLIyME7gLiG4n0q7RsfYMO6rnY/kDtqoLm776PnMPxtWy0FJ/wAPtPy5/qR20/h9p+XP9SO2rsRBSf8AD7T8uf6kdtP4faflz/Ujtq7F5LTtOgsmlNVacscTB+KRwaPJr3T4kFPfw+0/Ln+pHbT+H2n5c/1I7aklqZbLn0L82ndPPwfyo8B6ZCz2YrnMy93aLu7grAPE2M/9YQcz+H2n5c/1I7afw+0/Ln+pHbU8sLKddC25BFTVLWPO42YGMkngBd3JPiBKmCCk/wCH2n5c/wBSO2n8PtPy5/qR21diIKT/AIfaflz/AFI7ah+UzJeLkWVHaMVTtzXyCItMeaQS1zscc44juStOKqNkfvLg503q5UED2O+/x/NpPijWk1mzY77/AB/NpPijWk0BERAREQEREBQbLb3savzPXRqcqDZbe9jV+Z66NBlVERBo7Y47yJudv6uJWqqq2OO8ibnb+riVqoC514971T+TJ8JXRXOvHveqfyZPhKDItzd99HzmH42rZaxpc3ffR85h+Nq2WgIijOUS9Ud0LryWlqMh7iFp3HSHHDHxDAuPibhwoOFlPynUlz2fZ9AGy1ZGOafuwg7hfhwndDd3DWcBhjRL4rw3wvnDZ9vvmM8z2A5+oxsfg7EN1BozDnYADyKxcjNyHW5UuvnebGQueXRB+vbHY65HeEB2IA8IJ4AvNcD/AM7y8VVfLr2p1Q9vkB2hv9rggn1JkduXT0Rp3Qve4tzdsfI7P8owwYD5G+xU7bd29Gl7Wi2oGVdHJiAXN++zEY4H8MjdXDr8hWoVxL43aor2WA+yq4DutbHYYmN43HDyY/qCRwoK6rcj107y2Qy07pSvhEjQ5hxMkZ8oec8HgPdajwasFE7OvBfLJJajbNt1rpaU/daSXMLfDC8/dI/wnDd1tGIK9+Ru8VZdS9Uly7dOa10hYzHcjmGrUT+F4ww8JzcPvEq67w2HZ94rKfZlqsDo3+lp4HNPA4cBQLvW5Z94rKZadlPzo3+lp4WuHA4f96l0lnS7FfX5JcobrEtV2NLKQHO3GlhODJh4MNx27uOGvAFaLQFVGyP3lwc6b1cqtdVRsj95cHOm9XKggex33+P5tJ8Ua0ms2bHff4/m0nxRrSaAiIgIiICIiAoNlt72NX5nro1OVBstvexq/M9dGgyqiIg0dscd5E3O39XErVVVbHHeRNzt/VxK1UBc68e96p/Jk+ErornXj3vVP5MnwlBkW5u++j5zD8bVstY0ubvvo+cw/G1bLQFQmXConvFf+kutSnUMxvhwfK4AkjhAYGn9Sr7VCNwqNkr/ADeCT4afV/sEF50FHBZ1CyipBmsja1jR4ABgPYqEyEE6Tasv3TDN6dujWg1na4UrrDy7TUTxgJJamLX4CXSN9Oa30oNEoiIKG2Q1hus+16e9FBi1zyI3ubqIkZ3THY7udmgjyRhXDc+22XjuxBa7MP5jAXAbgeO5cP0eCP0XDyxWW21cnlS3VnRtEzSeAsOcf7M4fqqJu3lEtyxrpG7NiA7ZJKS2Qa3ta4NGZG0D7xdjr1nutQxwICT7Ii3bJtC1YbLowHTwZ22SA6m52H8vxnVif8OOG6ThamSe2X23cGmqZji9rTE4k4klhzASeEloBPlVaUmS9thZPqy2rxAOq3QOc1p17Rw7vC88J4NzwlSTY4vc65czTuCqdh6uP/v9UFrKqNkfvLg503q5Va6qjZH7y4OdN6uVBA9jvv8AH82k+KNaTWbNjvv8fzaT4o1pNAREQEREBERAUGy297Gr8z10anKg2W3vY1fmeujQZVREQaO2OO8ibnb+riVqqqtjjvIm52/q4laqAudePe9U/kyfCV0Vzrx73qn8mT4SgyLc3ffR85h+Nq2WsaXN330fOYfjatloCz/fyUXWy7Q2xOcI5DDISdxrCNoef0DXFaAVX5fLrPtm7ItakGMlLi5wG6YjhnejAO8gcgsOz7Ysy0o9ss6eGUeGN7XD2FZ/yyU892MqEV4KYHB+1VDeAF8ZDXN/taT/AFrlZPsnVHfiznSUtZtU8ZwfE6LO1Hcc1weMWkatzUQfCMereHIhatkWNLaNPURzGJpfmNYQ5wGs4azrAxPjwwQXfU30u1SUTauqq6drXtD2gvGcWkAjBo7o6iOBQK8eXaxKMGOwYpKh3A538uP292fJmjyqtslNxrKvtPLDXVL43x4O2tjRi9h1ZwcSdw6j3OrOGvWrtsHJRc+xSHtg254/FOc/+3UzH/SgpuWTKBlWlxwd+zg44DGOmZh6S8g/1uGPAF1NjjBTS3mnfMxjnshDmOIxLO6zTm+DEHDyeVaDcGRQYNAAA3BuAKhNjXCXW3Vz+CJjfS7H/pQWDlwtRtm5PJo8cHTOZC3x4nOd/Y1y+GQWzjQZPWSuBBnkkl1+URj2MB/VV5lItibKRf2G7dgnOijcYw4a2lx/9STxta0avE0kfeV/WZQQWXZsdn0YwjiY2No8TRgPKcAg9SqjZH7y4OdN6uVWuqo2R+8uDnTerlQQPY77/H82k+KNaTWbNjvv8fzaT4o1pNAREQEREBERAUGy297Gr8z10anKg2W3vY1fmeujQZVREQaO2OO8ibnb+riVqqqtjjvIm52/q4laqAudePe9U/kyfCV0Vzrx73qn8mT4SgyLc3ffR85h+Nq2WsaXN330fOYfjatloC/HAOGa7cX6iDP9+rm2xk8vB+9dzsdoxLnNaMdpx3Wvb+KI8B4Nw4EAmwLi5VrCvPE2nrHNp6ncMchwa8/5HHUcfAcHeI4YqfkBwwduKsb35FrCtqQ1NjH9lkOvBrcYj/o1Zv6EDxIILfexq3JZfuO8dhN/8NI8lrRqaMfvwuw1AEYlvi3MSzFXvd23KG8djstSzHZzHjHxtPC1w4HA6iqFtPJnlIorPNl08n7RTnAbWyfuAAcR3EuaAcQNzWvJYFz8qlhNfFYkc0Qf94NliAOHDrdgD4xrQX1fi14rEunU10rmtLYnhmJwznkENA8ZdgsuXXtq2aWhmsG7zXbZWFjXFmt7mtDu5b4Ac44nwDgGKsWiyM3ptypFRe6sw8r3TSYeDF2DR5cT5Fa90LkWFdCDNsiPuyMHSv7qR/lPANQ1AAatxBw8k+T2O5tnmqrs11XKMHkaxG3dzGny4EnhIHAAVYCIgKqNkfvLg503q5Va6qjZH7y4OdN6uVBA9jvv8fzaT4o1pNZs2O+/x/NpPijWk0BERAREQEREBQbLb3savzPXRqcqDZbe9jV+Z66NBlVERBo7Y47yJudv6uJWqqq2OO8ibnb+riVqoC514971T+TJ8JXRXntGlFdZ8lIThtjHMx8GcCMfagxrd2ris+8FPW1GOZHNHI7DWcGuDj7AtRNyoXJc3OFbHr8LXj/dqqN+QW9AeQyeiI4CXyAkeTazh6V/OgW9XHUPTk+mgt/SfcrlsXod8k0n3K5bF6HfJVBoFvVx1D05PppoFvVx1D05PpoLf0n3K5bF6HfJNJ9yuWxeh3yWcb8XKtK5VVHT2q+FxkaXDai4gAHDXnNaoyg1ppPuVy2L0O+SaT7lcti9Dvkslog1ppPuVy2L0O+SaT7lcti9Dvkslog1ppPuVy2L0O+SaT7lcti9DvkqRsDI3eK3rGitWjlowyVue0PfIHAePBhHtXv0C3q46h6cn00Fv6T7lcti9Dvkq3y5X0u9eC7kNBYs4leJxIc0OwDQx7dZIAxxcFyNAt6uOoenJ9NNAt6uOoenJ9NB8tjvv8fzaT4o1pNVPkoyX2tc6332pa0sDgYjG1sRccSS0kkua3DDN8eOPBhrthAREQEREBERAUGy297Gr8z10anKg2W3vY1fmeujQZVREQaO2OO8ibnb+riVqqqtjjvIm52/q4laqAiIgL5Vb3R0r3s3Q0kehfVV5fzKRS2ZObAu+w1Va/FgjZrbGdzu8NZO73I8BxLUFMaXb98r9zD2E0u375X7mHsKZ3eyCyz2cJrfqDFK7XtcYDszxF2OBPk1eMrp6ALL5XP0GoKZvLem2r0zsmt2XbXMBa05jG4A6/wAY61xlf8AoAsvlc/QamgCy+Vz9BqCgEV/6ALL5XP0GpoAsvlc/QagoBFf+gCy+Vz9BqaALL5XP0GoKvsrKZfCyLOZZ9n1OZFGM1jdqiOA8rmEn0r1aXb98r9zD2FY2gCy+Vz9BqaALL5XP0GoPHkav7ee8t7jQW3UbZGIXvzdrjbrBaAcWNB4Twq8FQn7qWzkivD+8VAz9spMxzJCBmvjacCSQMcNz72sajjm4hXDdW9NkXrs4VtjyZw1ZzDqfGfA9vAd3wg4aiUHaRfCtrKWgpjU1z2RsbrLnuDWjyk6lXs9s25lCnNHdNzqegBLZawgiSbgLYAdYH+bV+mGDg7Nv32MdpmwrrRftdZ+IA4Q0/BjM/cH9I1nDDUSMfLHcm2rVIqL02lVZ+7tVG7aYWf5dQzngcBOBUku1dyy7sWYLPseMMYNZO655/xOO6T/ALbgwAAXWQRAXJqKRpfY9o2jE/DVtkonjx8bJQcf0IX0u/eG0WW467l6GxtqM0yQyx4iKqjG6Wg4lrx+JuJ8I1KVqHZUKWRtgC3aIfz6F4qWcGLRqkaTu5pjxx8OAQTFF8KGrhr6JlZTHFkjGvafC1wDgfQV90BQbLb3savzPXRqcqDZbe9jV+Z66NBlVERBo7Y47yJudv6uJWqqq2OO8ibnb+riVqoC+NZVQUNI+rq3BrI2l7nHca0DEn0BfZcC/wDvGruazfA5BUt6cqc167R+xbAnZRUuvbKmUkPe3cOaBiW48AHdHhLRiFJrkWhkzubR7XZ1XC6UjB8z8c9/Dhudy3xDwDHE61m9EGt9JVzOWw+35JpKuZy2H2/JZIRBrfSVczlsPt+SaSrmcth9vyWSEQa30lXM5bD7fkmkq5nLYfb8lkhEGt9JVzOWw+35JpKuZy2H2/JZIRBrfSVczlsPt+SaSrmcth9vyWSEQa3OUq5ZGBrYfb8lVV96C5c8zrWuTaENNUEd1E1zmRy8JALQMwnwfdOA+7rKp1EF0ZNpLjXyrmUlu07/ANtGtokmlfHLgM45uc44agSWuxGHCeC96eCGlgbT0zWsY0BrWtADWgagABqAWV8i3fNpPLL1Ui1YgIihd5b41Qtb93LoRNqKz8ZccIaVv+KQjdP+Ua/1wBCaLhX7qIqa5VbLPhm/s8owO4SWFoH6kgfqoq/JdJbTNsvjaFZUvOssY4RwjxBmBH6jDyKtbeunNZ9k1dpXYfPJZcUzGSRSSHCqzHd25uYGjMa/NaHazqccdSC68mjZW3AohPu7Qw/phi3+3BSZeGw66mtOxoa6hGEckbXsG5mggEDAbmG5+i9yAoNlt72NX5nro1OVBstvexq/M9dGgyqiIg0dscd5E3O39XErVVVbHHeRNzt/VxK1UBfj2te0seAQdRB3Cv1EHm+z6HiougPkn2fQ8VF0B8l6UQeb7PoeKi6A+SfZ9DxUXQHyXpRB5vs+h4qLoD5J9n0PFRdAfJelEHm+z6HiougPkn2fQ8VF0B8l6UQeb7PoeKi6A+SfZ9DxUXQHyXpRB5vs+h4qLoD5J9n0PFRdAfJelEHm+z6HiougPkn2fQ8VF0B8l6UQfCOipYn58UcYI3CGgEL7ovwkAYlBCcrN8/3Pu0X0p/8AEzYxw7nc6tb8DuhoI8OtzdWGKpHJvlLq7nVL2VMYmhmfnynclztwuDz97w4HVjwtxJPPyo3qN7L2yVURxhj/AJUI4MwH73+o4nyEDgURQajr750l77Pism50uMtVi17hiH0kQw2x7hutdgc1u4C5wIOpSmpsihpLpvseFoEDYHRBv+XNLdZ4ThundO6sf2TalfY1c2tsqR8UjdxzDgfDgfCPCDqKtfTRU2rc6eya6E/tkkZijfF92TP7gnDda8NJIwxBI/DqCCyMirpHZM6QyY//ACgY+DbZAPZ7FOFybp2V9h3Zp7LdhjFExjsNwuw7o9LFdZAUGy297Gr8z10anKg2W3vY1fmeujQZVREQaO2OO8ibnb+riVqqqtjjvIm52/q4laqAiIgIiICIiAiIgIiICIiAiIgIiICieVW0ZbLye1lVBiHbWIwRujbHNix9DlLFzrx2RDb1hTWVUHBsrCzH/CTuH9Dgf0QYtRdS8dgWldq1XWbazC17dw/heOBzTwtP/wCaiCFy0BWxkIuS61rXF4rQb/Igd/LB3JJfD5G6j/Vhu4EKGXBufW3yt1tDSgiNuDppMNUTP+bjuNHCfECRrOyLNpLHs2OzrOaGRxtDWtHg8fhJOsnhJxQetERAUGy297Gr8z10anKg2W3vY1fmeujQZVREQaO2OO8ibnb+riVqqqtjjvIm52/q4laqAiIgIiICIiAiIgIiICIiAiIgIiICIiDmXgsCyrx0P7FbUTJWbox3WnwtcNbT5CoCzIVdRtVtpfVluOOYXtzfJiGZ2H64+NWiiDn2HYlmXfoBQ2NEyKMa8GjdO5i4nW44AaySdS6CIgIiICg2W3vY1fmeujU5UGy297Gr8z10aDKqIiDR2xx3kTD/AO2/q4laqpqOtq8kd6p218T32ZVybYySMY7Q88B4PERukNBGsFqlbcr1xSMTV4eZm7CCdIoNpeuJyv3M3YTS9cTlfuZuwgnKKDaXricr9zN2E0vXE5X7mbsIJyig2l64nK/czdhNL1xOV+5m7CCcooNpeuJyv3M3YTS9cTlfuZuwgnKKDaXricr9zN2E0vXE5X7mbsIJyig2l64nK/czdhNL1xOV+5m7CCcooNpeuJyv3M3YTS9cTlfuZuwgnKKDaXricr9zN2E0vXE5X7mbsIJyig2l64nK/czdhNL1xOV+5m7CCcooNpeuJyv3M3YTS9cTlfuZuwgnKKDaXricr9zN2E0vXE5X7mbsIJyig2l64nK/czdhNL1xOV+5m7CCcqDZbe9jV+Z66NNL1xOV+5m7CiF5rw1GVerZdi6bJBSB7X1NS9uAwGsAA+kA4FxA1AAkhQ2Y/wAB9CLXv7jXe4kIg6l4P+CTf0FY2tT/AIlJ/Wf90RB5UREBERAREQEREBERAREQEREBERAREQEREBERAREQf0z748q17k73ow+RfiIJKiIg/9k="/>
          <p:cNvSpPr>
            <a:spLocks noChangeAspect="1" noChangeArrowheads="1"/>
          </p:cNvSpPr>
          <p:nvPr/>
        </p:nvSpPr>
        <p:spPr bwMode="auto">
          <a:xfrm>
            <a:off x="307975" y="236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4" name="AutoShape 8" descr="data:image/jpeg;base64,/9j/4AAQSkZJRgABAQAAAQABAAD/2wCEAAkGBwgHBhUIBxQSFhQWGBsWGBgWGSAeGhUdIiEfGSUiHyAdKCggHiExHR0dKDItMSkrLjAuGiszRDMsNygwLi0BCgoKBQUFDgUFDisZExkrKysrKysrKysrKysrKysrKysrKysrKysrKysrKysrKysrKysrKysrKysrKysrKysrK//AABEIAOEA4QMBIgACEQEDEQH/xAAcAAEAAwEBAQEBAAAAAAAAAAAABgcIBQQDAQL/xABREAABAwEDBAsNBQYEBAcAAAABAAIDBAUGEQcSFyEIEzE2QVNUdJKz0iI3UWFxg5GToaOy0dMVMkJzgRQWGCNyolJigrE1wcLwJCUzNENk4f/EABQBAQAAAAAAAAAAAAAAAAAAAAD/xAAUEQEAAAAAAAAAAAAAAAAAAAAA/9oADAMBAAIRAxEAPwDqV9bb+Uq9U1j2JO+loKV2ZLKzEPmdrBAIIJGIOAxww7o4kgL0HIPdl5zpZ64k7pz49fu02OZL7mTyP1k1b8Twn+XEf+ZVqo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Jq7px/TXPr47fyR18da2olq7MkeI5GSHF8GPCPBqxIIwB3CAcCrlUFy3AHJjVE8G09dGglP27ZXHR+lFjj7Tr+Nk6RX6g0Fscd5E3O39XErVVVbHHeRNzt/VxK1UBEX8ySMijMkpAaASSdwAa8Sg/pFAzlguMD/AO6PqZeymmG43KXepl7KCeIoHphuNyl3qZeymmG43KXepl7KCeIoHphuNyl3qZeymmG43KXepl7KCeIoHphuNyl3qZeymmG43KXepl7KCeIoHphuNyl3qZeymmG43KXepl7KCeIoHphuNyl3qZeymmG43KXepl7KCeIoHphuNyl3qZeymmG43KXepl7KCeIo3dm/V2701bqSxJ897W55aWPac3EDEZwGOsj0qSICIiAiIgIiICg2W3vY1fmeujU5UGy297Gr8z10aDKqIiDR2xx3kTc7f1cStVVVscd5E3O39XErVQFzrx73qn8mT4SuiudePe9U/kyfCUGN7Kon2lakVBGQDLIyME7gLiG4n0q7RsfYMO6rnY/kDtqoLm776PnMPxtWy0FJ/wAPtPy5/qR20/h9p+XP9SO2rsRBSf8AD7T8uf6kdtP4faflz/Ujtq7F5LTtOgsmlNVacscTB+KRwaPJr3T4kFPfw+0/Ln+pHbT+H2n5c/1I7aklqZbLn0L82ndPPwfyo8B6ZCz2YrnMy93aLu7grAPE2M/9YQcz+H2n5c/1I7afw+0/Ln+pHbU8sLKddC25BFTVLWPO42YGMkngBd3JPiBKmCCk/wCH2n5c/wBSO2n8PtPy5/qR21diIKT/AIfaflz/AFI7ah+UzJeLkWVHaMVTtzXyCItMeaQS1zscc44juStOKqNkfvLg503q5UED2O+/x/NpPijWk1mzY77/AB/NpPijWk0BERAREQEREBQbLb3savzPXRqcqDZbe9jV+Z66NBlVERBo7Y47yJudv6uJWqqq2OO8ibnb+riVqoC514971T+TJ8JXRXOvHveqfyZPhKDItzd99HzmH42rZaxpc3ffR85h+Nq2WgIijOUS9Ud0LryWlqMh7iFp3HSHHDHxDAuPibhwoOFlPynUlz2fZ9AGy1ZGOafuwg7hfhwndDd3DWcBhjRL4rw3wvnDZ9vvmM8z2A5+oxsfg7EN1BozDnYADyKxcjNyHW5UuvnebGQueXRB+vbHY65HeEB2IA8IJ4AvNcD/AM7y8VVfLr2p1Q9vkB2hv9rggn1JkduXT0Rp3Qve4tzdsfI7P8owwYD5G+xU7bd29Gl7Wi2oGVdHJiAXN++zEY4H8MjdXDr8hWoVxL43aor2WA+yq4DutbHYYmN43HDyY/qCRwoK6rcj107y2Qy07pSvhEjQ5hxMkZ8oec8HgPdajwasFE7OvBfLJJajbNt1rpaU/daSXMLfDC8/dI/wnDd1tGIK9+Ru8VZdS9Uly7dOa10hYzHcjmGrUT+F4ww8JzcPvEq67w2HZ94rKfZlqsDo3+lp4HNPA4cBQLvW5Z94rKZadlPzo3+lp4WuHA4f96l0lnS7FfX5JcobrEtV2NLKQHO3GlhODJh4MNx27uOGvAFaLQFVGyP3lwc6b1cqtdVRsj95cHOm9XKggex33+P5tJ8Ua0ms2bHff4/m0nxRrSaAiIgIiICIiAoNlt72NX5nro1OVBstvexq/M9dGgyqiIg0dscd5E3O39XErVVVbHHeRNzt/VxK1UBc68e96p/Jk+ErornXj3vVP5MnwlBkW5u++j5zD8bVstY0ubvvo+cw/G1bLQFQmXConvFf+kutSnUMxvhwfK4AkjhAYGn9Sr7VCNwqNkr/ADeCT4afV/sEF50FHBZ1CyipBmsja1jR4ABgPYqEyEE6Tasv3TDN6dujWg1na4UrrDy7TUTxgJJamLX4CXSN9Oa30oNEoiIKG2Q1hus+16e9FBi1zyI3ubqIkZ3THY7udmgjyRhXDc+22XjuxBa7MP5jAXAbgeO5cP0eCP0XDyxWW21cnlS3VnRtEzSeAsOcf7M4fqqJu3lEtyxrpG7NiA7ZJKS2Qa3ta4NGZG0D7xdjr1nutQxwICT7Ii3bJtC1YbLowHTwZ22SA6m52H8vxnVif8OOG6ThamSe2X23cGmqZji9rTE4k4klhzASeEloBPlVaUmS9thZPqy2rxAOq3QOc1p17Rw7vC88J4NzwlSTY4vc65czTuCqdh6uP/v9UFrKqNkfvLg503q5Va6qjZH7y4OdN6uVBA9jvv8AH82k+KNaTWbNjvv8fzaT4o1pNAREQEREBERAUGy297Gr8z10anKg2W3vY1fmeujQZVREQaO2OO8ibnb+riVqqqtjjvIm52/q4laqAudePe9U/kyfCV0Vzrx73qn8mT4SgyLc3ffR85h+Nq2WsaXN330fOYfjatloCz/fyUXWy7Q2xOcI5DDISdxrCNoef0DXFaAVX5fLrPtm7ItakGMlLi5wG6YjhnejAO8gcgsOz7Ysy0o9ss6eGUeGN7XD2FZ/yyU892MqEV4KYHB+1VDeAF8ZDXN/taT/AFrlZPsnVHfiznSUtZtU8ZwfE6LO1Hcc1weMWkatzUQfCMereHIhatkWNLaNPURzGJpfmNYQ5wGs4azrAxPjwwQXfU30u1SUTauqq6drXtD2gvGcWkAjBo7o6iOBQK8eXaxKMGOwYpKh3A538uP292fJmjyqtslNxrKvtPLDXVL43x4O2tjRi9h1ZwcSdw6j3OrOGvWrtsHJRc+xSHtg254/FOc/+3UzH/SgpuWTKBlWlxwd+zg44DGOmZh6S8g/1uGPAF1NjjBTS3mnfMxjnshDmOIxLO6zTm+DEHDyeVaDcGRQYNAAA3BuAKhNjXCXW3Vz+CJjfS7H/pQWDlwtRtm5PJo8cHTOZC3x4nOd/Y1y+GQWzjQZPWSuBBnkkl1+URj2MB/VV5lItibKRf2G7dgnOijcYw4a2lx/9STxta0avE0kfeV/WZQQWXZsdn0YwjiY2No8TRgPKcAg9SqjZH7y4OdN6uVWuqo2R+8uDnTerlQQPY77/H82k+KNaTWbNjvv8fzaT4o1pNAREQEREBERAUGy297Gr8z10anKg2W3vY1fmeujQZVREQaO2OO8ibnb+riVqqqtjjvIm52/q4laqAudePe9U/kyfCV0Vzrx73qn8mT4SgyLc3ffR85h+Nq2WsaXN330fOYfjatloC/HAOGa7cX6iDP9+rm2xk8vB+9dzsdoxLnNaMdpx3Wvb+KI8B4Nw4EAmwLi5VrCvPE2nrHNp6ncMchwa8/5HHUcfAcHeI4YqfkBwwduKsb35FrCtqQ1NjH9lkOvBrcYj/o1Zv6EDxIILfexq3JZfuO8dhN/8NI8lrRqaMfvwuw1AEYlvi3MSzFXvd23KG8djstSzHZzHjHxtPC1w4HA6iqFtPJnlIorPNl08n7RTnAbWyfuAAcR3EuaAcQNzWvJYFz8qlhNfFYkc0Qf94NliAOHDrdgD4xrQX1fi14rEunU10rmtLYnhmJwznkENA8ZdgsuXXtq2aWhmsG7zXbZWFjXFmt7mtDu5b4Ac44nwDgGKsWiyM3ptypFRe6sw8r3TSYeDF2DR5cT5Fa90LkWFdCDNsiPuyMHSv7qR/lPANQ1AAatxBw8k+T2O5tnmqrs11XKMHkaxG3dzGny4EnhIHAAVYCIgKqNkfvLg503q5Va6qjZH7y4OdN6uVBA9jvv8fzaT4o1pNZs2O+/x/NpPijWk0BERAREQEREBQbLb3savzPXRqcqDZbe9jV+Z66NBlVERBo7Y47yJudv6uJWqqq2OO8ibnb+riVqoC514971T+TJ8JXRXntGlFdZ8lIThtjHMx8GcCMfagxrd2ris+8FPW1GOZHNHI7DWcGuDj7AtRNyoXJc3OFbHr8LXj/dqqN+QW9AeQyeiI4CXyAkeTazh6V/OgW9XHUPTk+mgt/SfcrlsXod8k0n3K5bF6HfJVBoFvVx1D05PppoFvVx1D05PpoLf0n3K5bF6HfJNJ9yuWxeh3yWcb8XKtK5VVHT2q+FxkaXDai4gAHDXnNaoyg1ppPuVy2L0O+SaT7lcti9Dvkslog1ppPuVy2L0O+SaT7lcti9Dvkslog1ppPuVy2L0O+SaT7lcti9DvkqRsDI3eK3rGitWjlowyVue0PfIHAePBhHtXv0C3q46h6cn00Fv6T7lcti9Dvkq3y5X0u9eC7kNBYs4leJxIc0OwDQx7dZIAxxcFyNAt6uOoenJ9NNAt6uOoenJ9NB8tjvv8fzaT4o1pNVPkoyX2tc6332pa0sDgYjG1sRccSS0kkua3DDN8eOPBhrthAREQEREBERAUGy297Gr8z10anKg2W3vY1fmeujQZVREQaO2OO8ibnb+riVqqqtjjvIm52/q4laqAiIgL5Vb3R0r3s3Q0kehfVV5fzKRS2ZObAu+w1Va/FgjZrbGdzu8NZO73I8BxLUFMaXb98r9zD2E0u375X7mHsKZ3eyCyz2cJrfqDFK7XtcYDszxF2OBPk1eMrp6ALL5XP0GoKZvLem2r0zsmt2XbXMBa05jG4A6/wAY61xlf8AoAsvlc/QamgCy+Vz9BqCgEV/6ALL5XP0GpoAsvlc/QagoBFf+gCy+Vz9BqaALL5XP0GoKvsrKZfCyLOZZ9n1OZFGM1jdqiOA8rmEn0r1aXb98r9zD2FY2gCy+Vz9BqaALL5XP0GoPHkav7ee8t7jQW3UbZGIXvzdrjbrBaAcWNB4Twq8FQn7qWzkivD+8VAz9spMxzJCBmvjacCSQMcNz72sajjm4hXDdW9NkXrs4VtjyZw1ZzDqfGfA9vAd3wg4aiUHaRfCtrKWgpjU1z2RsbrLnuDWjyk6lXs9s25lCnNHdNzqegBLZawgiSbgLYAdYH+bV+mGDg7Nv32MdpmwrrRftdZ+IA4Q0/BjM/cH9I1nDDUSMfLHcm2rVIqL02lVZ+7tVG7aYWf5dQzngcBOBUku1dyy7sWYLPseMMYNZO655/xOO6T/ALbgwAAXWQRAXJqKRpfY9o2jE/DVtkonjx8bJQcf0IX0u/eG0WW467l6GxtqM0yQyx4iKqjG6Wg4lrx+JuJ8I1KVqHZUKWRtgC3aIfz6F4qWcGLRqkaTu5pjxx8OAQTFF8KGrhr6JlZTHFkjGvafC1wDgfQV90BQbLb3savzPXRqcqDZbe9jV+Z66NBlVERBo7Y47yJudv6uJWqqq2OO8ibnb+riVqoC+NZVQUNI+rq3BrI2l7nHca0DEn0BfZcC/wDvGruazfA5BUt6cqc167R+xbAnZRUuvbKmUkPe3cOaBiW48AHdHhLRiFJrkWhkzubR7XZ1XC6UjB8z8c9/Dhudy3xDwDHE61m9EGt9JVzOWw+35JpKuZy2H2/JZIRBrfSVczlsPt+SaSrmcth9vyWSEQa30lXM5bD7fkmkq5nLYfb8lkhEGt9JVzOWw+35JpKuZy2H2/JZIRBrfSVczlsPt+SaSrmcth9vyWSEQa3OUq5ZGBrYfb8lVV96C5c8zrWuTaENNUEd1E1zmRy8JALQMwnwfdOA+7rKp1EF0ZNpLjXyrmUlu07/ANtGtokmlfHLgM45uc44agSWuxGHCeC96eCGlgbT0zWsY0BrWtADWgagABqAWV8i3fNpPLL1Ui1YgIihd5b41Qtb93LoRNqKz8ZccIaVv+KQjdP+Ua/1wBCaLhX7qIqa5VbLPhm/s8owO4SWFoH6kgfqoq/JdJbTNsvjaFZUvOssY4RwjxBmBH6jDyKtbeunNZ9k1dpXYfPJZcUzGSRSSHCqzHd25uYGjMa/NaHazqccdSC68mjZW3AohPu7Qw/phi3+3BSZeGw66mtOxoa6hGEckbXsG5mggEDAbmG5+i9yAoNlt72NX5nro1OVBstvexq/M9dGgyqiIg0dscd5E3O39XErVVVbHHeRNzt/VxK1UBfj2te0seAQdRB3Cv1EHm+z6HiougPkn2fQ8VF0B8l6UQeb7PoeKi6A+SfZ9DxUXQHyXpRB5vs+h4qLoD5J9n0PFRdAfJelEHm+z6HiougPkn2fQ8VF0B8l6UQeb7PoeKi6A+SfZ9DxUXQHyXpRB5vs+h4qLoD5J9n0PFRdAfJelEHm+z6HiougPkn2fQ8VF0B8l6UQfCOipYn58UcYI3CGgEL7ovwkAYlBCcrN8/3Pu0X0p/8AEzYxw7nc6tb8DuhoI8OtzdWGKpHJvlLq7nVL2VMYmhmfnynclztwuDz97w4HVjwtxJPPyo3qN7L2yVURxhj/AJUI4MwH73+o4nyEDgURQajr750l77Pism50uMtVi17hiH0kQw2x7hutdgc1u4C5wIOpSmpsihpLpvseFoEDYHRBv+XNLdZ4ThundO6sf2TalfY1c2tsqR8UjdxzDgfDgfCPCDqKtfTRU2rc6eya6E/tkkZijfF92TP7gnDda8NJIwxBI/DqCCyMirpHZM6QyY//ACgY+DbZAPZ7FOFybp2V9h3Zp7LdhjFExjsNwuw7o9LFdZAUGy297Gr8z10anKg2W3vY1fmeujQZVREQaO2OO8ibnb+riVqqqtjjvIm52/q4laqAiIgIiICIiAiIgIiICIiAiIgIiICieVW0ZbLye1lVBiHbWIwRujbHNix9DlLFzrx2RDb1hTWVUHBsrCzH/CTuH9Dgf0QYtRdS8dgWldq1XWbazC17dw/heOBzTwtP/wCaiCFy0BWxkIuS61rXF4rQb/Igd/LB3JJfD5G6j/Vhu4EKGXBufW3yt1tDSgiNuDppMNUTP+bjuNHCfECRrOyLNpLHs2OzrOaGRxtDWtHg8fhJOsnhJxQetERAUGy297Gr8z10anKg2W3vY1fmeujQZVREQaO2OO8ibnb+riVqqqtjjvIm52/q4laqAiIgIiICIiAiIgIiICIiAiIgIiICIiDmXgsCyrx0P7FbUTJWbox3WnwtcNbT5CoCzIVdRtVtpfVluOOYXtzfJiGZ2H64+NWiiDn2HYlmXfoBQ2NEyKMa8GjdO5i4nW44AaySdS6CIgIiICg2W3vY1fmeujU5UGy297Gr8z10aDKqIiDR2xx3kTD/AO2/q4laqpqOtq8kd6p218T32ZVybYySMY7Q88B4PERukNBGsFqlbcr1xSMTV4eZm7CCdIoNpeuJyv3M3YTS9cTlfuZuwgnKKDaXricr9zN2E0vXE5X7mbsIJyig2l64nK/czdhNL1xOV+5m7CCcooNpeuJyv3M3YTS9cTlfuZuwgnKKDaXricr9zN2E0vXE5X7mbsIJyig2l64nK/czdhNL1xOV+5m7CCcooNpeuJyv3M3YTS9cTlfuZuwgnKKDaXricr9zN2E0vXE5X7mbsIJyig2l64nK/czdhNL1xOV+5m7CCcooNpeuJyv3M3YTS9cTlfuZuwgnKKDaXricr9zN2E0vXE5X7mbsIJyig2l64nK/czdhNL1xOV+5m7CCcqDZbe9jV+Z66NNL1xOV+5m7CiF5rw1GVerZdi6bJBSB7X1NS9uAwGsAA+kA4FxA1AAkhQ2Y/wAB9CLXv7jXe4kIg6l4P+CTf0FY2tT/AIlJ/Wf90RB5UREBERAREQEREBERAREQEREBERAREQEREBERAREQf0z748q17k73ow+RfiIJKiIg/9k="/>
          <p:cNvSpPr>
            <a:spLocks noChangeAspect="1" noChangeArrowheads="1"/>
          </p:cNvSpPr>
          <p:nvPr/>
        </p:nvSpPr>
        <p:spPr bwMode="auto">
          <a:xfrm>
            <a:off x="460375" y="388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5" name="Title 1"/>
          <p:cNvSpPr txBox="1">
            <a:spLocks/>
          </p:cNvSpPr>
          <p:nvPr/>
        </p:nvSpPr>
        <p:spPr>
          <a:xfrm>
            <a:off x="228600" y="152400"/>
            <a:ext cx="8686800" cy="56356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1. Longer Trips (short-term)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3886200"/>
            <a:ext cx="9144000" cy="0"/>
          </a:xfrm>
          <a:prstGeom prst="line">
            <a:avLst/>
          </a:prstGeom>
          <a:ln w="127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37338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342900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35814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10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3434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0" y="40386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</p:spPr>
        <p:txBody>
          <a:bodyPr/>
          <a:lstStyle/>
          <a:p>
            <a:fld id="{6F5AFA5F-529F-4755-AFC1-09BCE3239773}" type="slidenum">
              <a:rPr lang="en-US" smtClean="0"/>
              <a:t>38</a:t>
            </a:fld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2292704" y="3886200"/>
            <a:ext cx="2660296" cy="0"/>
          </a:xfrm>
          <a:prstGeom prst="line">
            <a:avLst/>
          </a:prstGeom>
          <a:ln w="257175">
            <a:solidFill>
              <a:schemeClr val="tx1">
                <a:lumMod val="85000"/>
                <a:lumOff val="15000"/>
                <a:alpha val="5019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12" descr="data:image/jpeg;base64,/9j/4AAQSkZJRgABAQAAAQABAAD/2wCEAAkGBxQSEhMTExQWFRQXGBYYGBgYFxgYHRkdFRwbHhccGhgcICghGRolIBgcITEhJikrLi4uGCAzODguNygtLisBCgoKBQUFDgUFDisZExkrKysrKysrKysrKysrKysrKysrKysrKysrKysrKysrKysrKysrKysrKysrKysrKysrK//AABEIANUA7AMBIgACEQEDEQH/xAAcAAEAAwEAAwEAAAAAAAAAAAAABgcIBQIDBAH/xABQEAACAQMBBAQGDAsHAgcBAAABAgMABBEFBgcSIRMxQVEIIjJzobEUFjVhcXJ0gZGys9MXIzM2QlJUk5TBwhU0YoKSoqNDgyREU2TD0dJj/8QAFAEBAAAAAAAAAAAAAAAAAAAAAP/EABQRAQAAAAAAAAAAAAAAAAAAAAD/2gAMAwEAAhEDEQA/ALxpSlApSlApSlApSlApSlApSlApSlApSlApSlApSlApSlApSlApUO2x3lWOnMY5XaSYAExRAMwz1cRJCpyIOCc4OcVVGv78byc9HZxLACcKcdLISTyxkcIJ7uE/DQW3tXvGsNPZo5peKYDJijUu/MZAP6Kkgg4YjrFVjr2/yVsrZ2yoOx5iXJHxFwFP+ZqrfV9A1F5BLcW1y0k5LAtE5ZySc8sdfLq7sdhFSHQNzupXOC8a2yHBzM2Dg9eI1ywI7mC0Ef17be/vMie6kZTyKA8CEe+iYU/OKsPdhvNNpZdBOs0xWRuAhWbhQhcLkdx4jj36k2gbibOLBupZLhu1R+KT6AS/z8QqydH0O3tY+it4UiTOcKo5nkMk9bHAAyefIUHQpSlApSlApSlApSlApSlApSlApSlApSlApSlApSlApSlAr4tbvxb28856oopJP3alv5V9tQ3fBfdDpF4w62RY/wB66ofQxPzUFH7q9lF1i+ne7d2RQZZSDhpHkbkCccgfGJI58vfyNFaBstZ2QxbW8cXLHEBlz8MhyzfOarDwarHEF7P+vJHH+7UsftR9Aq56BSlKBSlKBSlKBSlKBSlKBSlKBSlKBSlKBSlKBSlei6vI4hmR0Qd7MFH0mg99Ki19vG0uHPFewnH/AKbdL9mGzUd1DffpkfkdPN8SPA/5CvqoLLpVH6j4QAziCyJHfJLj5uFVOPhzXFbfNqtySttBED2COGSRhnvyxB+ig0VX4TjmazZf6ntLLDJLIbuOJFZnbgW2wqjJPII3V3V82z+77U9YgS5NwrRsWAM80rHxSVY44W7jQaEv9q7GA4lu7dD+qZU4v9Oc+iqk32bfWd3ZrbWk/Sv0yM+EcDhVW/SZQD4xXqJ6q/bHwfjyM178Kxw+pmf+moXvZ2Ot9Llt4YJJXd42d+kKnA4sJwhVGPJbrz1UFybhrIR6RE2MGWSWQ/M3APRGKsOuBsDZ9DptlGRgiCIsO5mUM3pJrv0ClKUClKUClKUCleuaZUGWYKO8kAfSa4N9t1p0OeO9t8jrCyK5H+VMnNBIqVXN/vr0uMeI8s3vRxMPtOCo5qHhARD8hZyP78kip6FDZ+mgumlZ3ud+WoSsVgt4F5ZwEkkYY6zniAx/lr4tO2o2i1IMbd5nQHhJiSONQcA8PSYHMAg+VnmKDStczUNorSD8tcwRe88qKfoJyaoUbsNduxi5mIB7Li6aT6peuLpO7ZpNWfS5Z1Ro0DtIilwcoj4AJU9T4ye7qoLwv97GlREg3QcjsjSR/wDcF4fTUcvt/VkuRFBcSH3wiA/PxE+ivbYbiLBMGSW4l97iRFPzBc+mohve2LstPbThbQ8HSyOJMu78QUx4zxEgeUerHXQe6/8ACAnI/E2cSH/+kjSehQlcy73la9OjSRo8cSqWZ4rUlQoGSS7q2FA55zWgtP0W3g/I28MXm40T6oFfDt37mah8kufsnoKD0aw1/VUE0c87QsSvEbkRplevxAwPz8NdS03EX0jFp7mBM8yQZJW+fIUemp/uD9yI/Oy/WqxqDM2z+7eKTWZ9Mmmdkij4+kjCoWOIz1NxgD8Z7/VVsWG5rSowOKF5SO2SV+fwhCo9FR/Z387b/wAz/RBVw0FD79dnbW0isfY1vFDxSOGKKAWAC4BbrPz1eyIAMAADuHKqd8I/8nYedk9S1clBHt4fuXf/ACab6hrgbivceD4832jV3d40gGmX2SBm3mAycZ8Q9VQnc/tXZW2kwpPdQRuGlJRpF4hl2IymcjI96gtms0b6nN1rnQL1qLeAfDJhvXLVt3e9/SUyBclyOxIpT9BKgH6apzQLoaltJHMM8D3RlXPI8EGXTI7+GMZFBp2NAoAHUAAPmrypSgUpSgUpSgztqm9fWJ7iWC0QIyu4VIYOlkARiOfFxZOBzIA+avBtM2ou8FjdKD3ypbjn3qGU/NimjD2HtYyk4DXMw7uVyrFB9Mi/QK0ZQZSu9hLs6nBYXUq9POobjLNLgYc8yeZPiHl79WHp/g/xj8teu3vRxKnpZmz9FfTtR+dmn+ZHqnq4aDPO9rdxaaXYxSwGVpGuFQtI4PilJGIwqqOtR2dlWzs9sPpyQwsLK3LFEbLRq5yQDnL5Oc1FvCP9zYPlSfZTVM7TaeyhghEt3bxnok5NNGDyUdhOaDpapAqWs4RVUdFJyUADyT2Cq78HH3Nn+VyfZQ12NoN5+lrDLH7LVmaNwAiSPklSB4yqVHX31WO6neZa6XZSQTRzPI07yDo1QrgpGoyWYHOUPYaDRdU7pn54XXmV+whr8/DfJKSLTTJpvf4yefxUjb11CbPXtTl1ua5t7QJeugBgkVhwKI0XJDlCPFVW5/rUGmapvwhPL0rzsvrhr9FttXOeckNsO78R9OVV29NQbeVs5qUDWh1C8E7Suypwu7CPBTJAYKATxDqH6NBpqSQKMsQB3k4qHbe7T2YsL6L2Xb9I1tOqp0yFiWjYKAoOck8qiMW4eNjxXN9PM3eFVT9LF689e3Pada2N3MvTSSR288iNJJ1MiMynCBQcEDlQc7dPvD0+w01IbiYrKHkYoI5GOGPLmF4fTXbvN++nqSEiuZPf4EUH6Xz6K+PcpsjZXGnJPPaxSymSQFnXj5KeXI8vRVo2OiW0PKG3hiH+CJE+qBQZ00rbuU6zcaha2bzNMnCIRxMwGIwWPApJ8ju/SqbrtftJP+R01IgerjRkYfD0sij0V5bO/nbf+Z/ogq4aDMe89NYKW7aoUCs7dEi9F4rYXi5xjq6utjU5Xdfq83951iQZ6wjzOvzAsg9Ar88I/wDJ2HnZPUtXJQUXtDuXht7O6uZLuaaWKKSQeKqhmRSRnPEccu+vdun3b6feafFc3MTSSM0gP4x1HiuQOSkdgqzd4fuXf/JpvqGuBuK9x4PjzfaNQdL2h6XaxO4soCsaMx416TkoycmTOeqqZ8Hy06TVWkI/JwSODjkCxVOzkOTt6auvejeiHSb5z2wtH++xGPS9Vx4NNlyvpiOX4mNT8HGz+taC8KUpQKUpQKUpQZv3zn2Hr0d0oy2La4xnGTEeEfB+RFSz8IGvTn/w+k8A75Y5e3qwzFBXN8Jayw9jMB1rLGT8Uoyj/c30Grg2SvunsbSY9ckETH4WQFvTmgz5qzaxNrNt0ojt9QKAQ44OFVxJzOC4/X68n0VNfwf69Oc3GrcA7opJvSqhBXntR+dmn+ZHqnq4aDNe9Hd0+n2sdzLevdO0yxYZSMBkdicl2JPiDu66sDQtyum9FG8nTylkRiGkAGWAJxwKpx89ePhH+5sHypPspqsrRv7vB5qP6ooIhc7s9LggmZLNOIRuQXZ5MEKcEcbHFR3wdrGJtPmdo0ZxdOOIqpbAjhIHERnGSeXvmrQ1v+7z+ak+qarbwc2A0yck4HsuT7KGgtYCqd0z88LrzK/YQ1aF3tBaRflbmCP48sa+s1TFvtPaRbT3V29xH7HMQAlU8ak9DEMArnPMEcu6gvmqb8ITy9K87L64ak0++PSV6rhn+LDL/UoqrN7G8K11F7M26y4t3dmLqqhg3R44cMT+gesCg0jXC279zNQ+SXP2T1XJ35mQ4ttNmm/7mD9Co1c/aPeJqtxa3Mf9kyRRPDKskjpMQiMhDtxFVAwpJ591BLdwfuRH52X61WNWdd3V9roslTToI2t+N8O3RA8RPjeW46j71SddH2ql8q7hiz2fihj544j66Dy2d/O2/wDM/wBEFXDWZtL2Wv59auLV74x3apxSTxtIeIcMfigjgYjDL14Hi1NjuOeQ/wDidTmlHd0Z9bSN6qD1eEZOpjsQGUkSyZAI5cl6+6rFuNvNNTrvrY/FlR/qk1Rm9Td1b6Wlq0UkshldlbjKYAULjACjB59pNWtb7m9JXrgd/jTSj6rCg523G87TJbG7gjueOSSGVFAjlwWZSB4xTh7evNRTdzvWs9O0+K2lSd5FMhPRqhUcTkjmzjsPdU22v2B063069eK0iV0t5SrEFmUhDghmJOR316dxulQNpUMjQxGQvLlzGpY4dgMtjJwOVBBN5O9uLUbN7WGCRONkJZyvUh4sYGe0Dtqd+D5Y9HpfH/6s0j/MvCnrQ/TUZ8JO64RYwLgD8dIQOXVwKnrarJ3XWQh0mxQdsKyfvsyH0vQSmlKUClKUClKUFW+ERZcempIP+lOhPxWV1PpK1F9h98dvZafb20sM8ksQZSV4ApHGxTBLZ5KQOrsqzN7Nj02kXq/qx9J+5YSf0VC/BunRrW6jwC6TB84GQJEAHPuzGfTQQfVdv3udZtr+C0ctGgRIclmkwJOY4Vz+meoHyam/4QNelP4jSODzsU3oLFBXltR+dmn+ZHqnq4aDNm9HUNaltY/7St44bfpl4eHgz0nA+BgOzY4eP3qlVls7tLLFHi/hjQovCOIKQuBw/k4T2V0/CP8Ac2D5Un2U1WVo393g81H9UUFQ3u7PVTFI8+sSkBHYqHncHAJI5uowerqqL7rN2MWqWrzyzyR8EzR8KBexI2zk55+Pjq7K0Lrf92n81J9U1W/g4+5s/wArk+yhoPZa7itOU5aS5k94yIB/tQH01DdK2JsvbHPYNFx20cYZUZ36+iibJYEE82PLOOdaDqndM/PC68yv2ENBPrfYHTE6rG3Pxo1f62arXfrpkMDaWsMMcQMsmRGioORixyUCruqm/CE8vSvOy+uGguSuFt37mah8kufsnru1wtu/czUPklz9k9BFtwfuRH52X61WNVc7g/ciPzsv1qsVmA5k4oKf2d/O2/8AM/0QVcNUto19FHtXfu8iInQ44mZVXyIP0icdnoqypdttOXrvrX5p4z6moK68I/8AJ2HnZPUtXJVCb99p7S7SzW3uI5SkjluA5wCFwfRU+l3xaSOq5Zvghm/mgoO5vD9y7/5NN9Q1wNxXuPB8eb7Rqju2e+HT57O5t4hOzyxSRqejAUF1IBJZgcc+wGo7u93tW+nWEdq8E0jo0hJXgC+OxYYJOe3uoPg3/wBwZtWSJeZSGKPhH6zszdXeQ6+itG2VuI40jHUiqo+BQAPVWX7PUf7W2ghnCFRLcwtwk5ISELkE/FjrU1ApSlApSlApSlB8uq2YmgmhPMSRuh+B1IPrqhPBz1ERXd3C5Ch4Q/jEAZicDHPt/GH6DWhayxFsxHPtBLYzF44nuLgZTAYDDtFjII5+L2dtBO9rNThXaixlaaMRLCOJy6hV5T+UxOB1jr7xVkzbeaavXfW3zSo31SapPU93lrBrtpp4aV4JYw7l2XiyRL1MqgAeIOzvq0Idzmkjrt2b4Zpf6WFBCt+e2VleWUUNtcLLItwrkKH5KI5ATxEY62HLOedSmz3w6XHDEplkZlRAQsT9YUA9YFRTfXsVY2FhE9rbiJ2uEUtxSMSpjlJGXY8sqPoqzNG2L07oISbG1JMaEloI2ySoz1g0EN1bfjp7xSxpFdMWRlB4IwMsCB1yZ7e6oRuw3nR6XaPbtbyTO8zSDhYKMMkagdpzlD2dtXvqWi20dtP0dvCmIpMcMSL+ie4VBvBx9zZ/lcn2UNB8K75bt/yWjzN3Hjkb0CGoRbbUag2tzXcNifZboAbd1kPABGi5K+K3Uobs8qtNVTumfnhdeZX7CGgDaXaeTydPhX/Lw/XmqDbyptYdrT+0kSM8b9AFMR8bxOLPAzf4eutN1TfhCeXpXnZfXDQeZ2e2ok8q/gT51X6kNczaDYXWha3M1zqhZI4ZXeNJZirqqEspGFBBAxzHbV6Vwtu/czUPklz9k9BSW7rdxPqFksyajJbxl3URKjsBwnmeUijn8FSiPcHATmW8mcnrIRVz9Jau5uD9yI/Oy/WqxqDN2i7uraTXLjTXeYwxR8YYMocnhjPM8OMeOeoDsqzYNy2lL1xSv8aV/wCnFcLZ387b/wAz/RBVw0Ge99Wxdlp6WZtYejMkjq56SR8gBceWxx19lXBDsDpi9Vjb/PGrfWzVf+Ef+TsPOyepauSghW22zdnDpt80VpbxsLeYgpDGpBCHnkL118G44KujwuQBhpyTjsDt21I94fuXf/JpvqGoDsPedDsrNIDgiK7CnuZmdV9JFBB9yqG61z2Q3WouJz8MmV9ctaXqhPBpsgZr2bHNUijB84zMw/419FX3QKUpQKUpQKUpQKznvEHsTaaKfOFaW0m7vFHCr/TwN9NaMqgPCUsQLmzm7XieP90wb/5aDvbUfnZp/mR6p6uGsue1meXUrCE30jyXVvHMlweMtGsiuwXm+T5J/SHlVP23KXB8rV5j/wBp/wCc9B93hH+5sHypPspqsjSHAt4MkD8VH1n/AAis9b0N2o0y1juPZUk7NMseGXhA4kds+Uefiempbp24i1eON2uZ8sitgBB5QB7j30Fpa5eR+x5/xifkpP0h+qffqtPB71GGLTZhJLHGfZUhw7qvLooefM9XKvC+3F2UcUj9PckojsOcWMqCRnxOrlUX3Tbs7XVLSSeeSdXWdowI2QLhUjYZ4kY5y57e6gvKXauxXyr21X4Z4h62qpLDXrVdqrm4NxCIDEAJekTgJ6GIYD5wTkEdfWDUnj3HaYOv2Q3wyj+SioHp+wlm20U+nsjm2SMMq8bZyYo25sOfWxoLkfb3TR/562+aVT6jVU77tp7S6fTjb3EcojkkL8BzwgmLBP8ApP0VPF3O6SP/AC7H4Zpv5NVc74tirKxbTxbQ9GJZHWT8ZI3EFMeB4zHHlHqx10FoTb1tJXrvF+aOZvqoa4m1u9LS5rG8hjueKSS3nRB0M4yzxsFGSgA5kczXfj3X6UvVZJ87SN62rn7X7B6dFp97JHZwq6W07KwXmrLGxUgntBGaCG7p941hYackFxKyyh5GKiN25MeXMDFSx99eljqeU/BE388VydymzFncaYkk9rBLIZJRxPGrHAPIZIqfjYzTv2C0/h4v/wA0FG6dvDtYddutRKzNBJHwKFVePPDEOaswAHiHt7qnLb+tP7ILv/RF97XJ2c0uD203sXQxdEsPix9GvAviQ9S4wOs/SauBNKgHVDEPgjUfyoM67194tvqi2ywxyp0Tsx6QIMhgMY4WPdU0ff8AW3ZaTH4WQf8A3Xp8IqFVjsOFQv42TqAHYvdVzgUFFbS75fZVpcQJYSgSxSJxmTkodSOIgJzAznrFQxdtJF0M6d7FYRs/954jwn8b0nCF4MZ8XHldhrRG8P3Lv/k031DWedoL7GgaXB+vPdSfumKj7U/QaC0fB0suDTppCOck7Y99UVAPTxVa1Q3c/Y9DpFmp62RpP3rs49DAfNUyoFKUoFKUoFKUoFVL4R9lxWNvLjJjn4fgEiNn0ovoq2qhu9/S3udJukjUvIAjqoGSejdS2AOs8IblQU/sTf8ATaroTdq23Rn/ALRuVHoAPz1pKsb7PX9zZXEVzFGS8RPCHRyvMEEEDBx4xPX11Pvw06t+zwfuZfvKCaeEf7mwfKk+ymqytG/u8Hmo/qisxbZ7eX+pwrBcQoqLIJAY4pFOQrKMkseWHPort22+PVURUFvBhVCjMMvUowP06DQOt/3afzUn1TVb+Dj7mz/K5Psoag11vi1WRHQ28GGVlOIZc4YYOPH9+uLsZt7f6ZA0FvCjI0hkPSRSMcsqqeYYcsIPTQaoqndM/PC68yv2ENRf8NOrfs8H7mX7yo5BttfJqMmpCFOnkXhIMUnBgIqcl4s5wg7e+g1bVN+EJ5eledl9cNRn8NOrfs8H7mX7yo5tftrfakYDPCgMDMydHHIMluHPFljkeIO6g1bXC279zNQ+SXP2T1SX4adW/Z4P3M33lfLqu9rVLiCaB4IQksbxsVhlBxIpU4Jc4OD3UFnbg/ciPzsv1qsasubJ7xdQ063FtBBGUDM2XikLZY5PMMB6K7P4adW/Z4P3Mv3lBKdnfztv/M/0QVcNZSs9t76LUJdRWFOnlXhYGKTgxhByHFnPiDt76kf4adW/Z4P3Mv3lBJvCP/J2HnZPUtXJWUds9tb7U1iW4hRRExZejjkXm2M5yx5cqkn4adW/Z4P3M33lBdO8P3Lv/k031DWVdX1DjtrGEHlFHKT7zSTSE/7QlTXWN7Gp3MEtvJBCElRo2Kwyg4cEHBLnnz7qgOjhEuoOnysYliMmQeScQLHh6z4uTig2NoViILa3hHVFFHH/AKFC/wAq+6vGOQMAykFSAQQcgg9RB7RXlQKUpQKUpQKUpQKUpQKUpQKUpQKUpQKUpQKUpQKUpQKUpQKUpQKUpQKrDfdsL7Ng9lQLm5gU5AHOWMcyvvsvMjvyw5kjFn0oKV3CbdcajTZ28ZQTbsT1qObR/CvWvvZHLhFXVWcd8mxraddJf2uUhkkDgr/0ZgeLl3KSOJe4gjkAKuLdrtimqWiy8hOmEnQdjY8oD9RsZHzjng0EspSlApSlApSlBnXWNtNo1nlASeMB2ARLRXVQDyCuYyXXubJz118ft32k77n+Cj+6rS1KDNPt32k/9z/BJ91XMk3s6wpKtdkEEggwQAgjrBHR8jVnb9tuntESyt2KTSrxSOMgpGSQAp7GYg8+sBf8QIqK92Enh0xNSkIVHdAkePGKOGIkJ7ASFwO0NnlyyH2/hc1f9s/4bf7uvtst42vzAtFLLIoOCUtYnAPcSsR51E9kNCN/eQ2ofgMpYcXDxY4VZs4yM+T313NKv7zZ7USrjBUgSxg5SaPsKnt5ElW6weRHlLQdj277Sd9z/BR/dU9u+0nfc/wUf3VaPsLxJoo5YzxJIqup71cAg/Qa99Bmn277Sd9z/BR/dU9u+0nfc/wUf3VaWpQZp9u+0nfc/wAFH91T277Sd9z/AAUf3VaWpQZp9u+0nfc/wUf3VPbvtJ33P8FH91WlqUGafbvtJ33P8FH91T277Sd9z/BR/dVpalBmn277Sd9z/BR/dU9u+0nfc/wUf3VaWqH70tr/AOzLJpUwZpD0cIPMBiCSxHaFAJ+HA7aCi7zejrcTcEtw8b8jwvbwqefVyMea9H4XNX/bP+G3+7r0aJsfdajBe6hJIQkKSyNI+WaV0UuVHPuHNj1ZHX2Q8Cgn9lvO1yYlYp5JGAyQltC5A7yFjPLn6a+3277Sd9z/AAUf3VcfavZe80G6ikSU/rQzp4uSPKVlOcHnzU5BB7ckVozYHaddSsorkABzlZFH6Mi+UPgPJh7zCgz/AKttJr11C8E6XEkTjDKbNOeDkcxFkEEAgjmCK+jdFZ6jbalAUt51jkPBNxxuqdGfKLEjAK+UO8gDtwdNUoFKUoFKUoFKUoFKUoMub4W49dnWViEDW65/VQxxk47usn56mPhI3EiLYwrlYCJG4RyBZOELkf4Vbl8Y16fCI2VYSR6hGpKFVimwPJYZ6Nj7xB4c96qO0V57Lbe6fqNklhrAAZOELK3FhuEYVuNeccgHIk8jz5+MVoKj2buporu3kt89MsqdGAcZYkAL8DZ4SO0EirY8JeFBLYuAOkZJlY9vChQpn3su/wBJrq6ZBs7pDeykuBcSrkx4kWdgT2IqAKp7AzdXeKrDaXWLjXtSXgTxpCIoY+vgQZPM/wCp2bs59goL+3Mys2jWZYknEoGe5ZZAv0AAfNU1rn7PaUtpbQWyc1ijVM9/CObH3ycn566FApSlApSlApSlApSlAqh/CXc9JYD9ELOR8JMefUKviq3357KPe2KyxKWmtiXCjmWRgBKAO/krf5CBzNBG9fkaDZK3FtkK6xCUqeoSMTLkjvchT7zEVRFWnut3iw28D6fqC8dm/FwtwlwnHzdXQcyhJJBAJBJ68+LJ4dm9mIX9km6R0HjCEz9Ioxz/ACajpG+KSc9WKDz3hyGfZi0muDmbFs6setmYY4vfLISTXl4NcjexrxT5IlQj4WXDehVqCb2N4X9qSJBbqVtYmygI8aR+oMV/RABIVevmSevAurdHsu2n6eiSDE0rGWQfqlgAq/CFAyO/ioJrSlKBSlKBSlKBSlKBSlKD1XNusiMkiq6MCrKwBDA8iCDyINUjt/ubt4Ue4tpniQf9Jl6QD4rlgwHLt4j79flKCvNiNjf7RnMPTdFhuHi6Pj9HEK0bsPsDaaWp6FS8rDDzPguR18IxyRc9g68DOcCvylBK6UpQKUpQKUpQKUpQKUpQKUpQVbt9ugtLkyXMLG2l5s4VQyMe08GRwse8HHvZqjbXZvjuza9Jjnjj4M/7eL+dKUF/7A7p7WwZZ3Y3M4wVZ1CqncUjycN/iJPVyxVi0pQKUpQKUpQKUpQKUpQ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895600" y="4953000"/>
            <a:ext cx="143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Original VMT</a:t>
            </a:r>
            <a:endParaRPr lang="en-US" b="1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901488"/>
            <a:ext cx="6629400" cy="135631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0" y="3352800"/>
            <a:ext cx="166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Added Capacity</a:t>
            </a:r>
            <a:endParaRPr lang="en-US" sz="14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2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4" descr="http://joshmormann.com/wp-content/uploads/2013/06/Screen-Shot-2013-06-27-at-10.25.47-AM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608602"/>
            <a:ext cx="990600" cy="97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4" descr="http://joshmormann.com/wp-content/uploads/2013/06/Screen-Shot-2013-06-27-at-10.25.47-AM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608602"/>
            <a:ext cx="990600" cy="97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0" y="4191000"/>
            <a:ext cx="9151620" cy="1460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0" y="3429000"/>
            <a:ext cx="9151620" cy="1523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3581400"/>
            <a:ext cx="915162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496"/>
          <p:cNvGrpSpPr/>
          <p:nvPr/>
        </p:nvGrpSpPr>
        <p:grpSpPr>
          <a:xfrm>
            <a:off x="2070808" y="2684802"/>
            <a:ext cx="443792" cy="668519"/>
            <a:chOff x="1314450" y="1674944"/>
            <a:chExt cx="114300" cy="28580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3" name="Rectangle 12"/>
            <p:cNvSpPr/>
            <p:nvPr/>
          </p:nvSpPr>
          <p:spPr>
            <a:xfrm>
              <a:off x="1314450" y="1815568"/>
              <a:ext cx="114300" cy="145183"/>
            </a:xfrm>
            <a:prstGeom prst="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1314450" y="1674944"/>
              <a:ext cx="114300" cy="135227"/>
            </a:xfrm>
            <a:prstGeom prst="triangle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32" name="AutoShape 4" descr="http://www.clker.com/cliparts/Z/a/A/9/z/2/radio-wave.svg"/>
          <p:cNvSpPr>
            <a:spLocks noChangeAspect="1" noChangeArrowheads="1"/>
          </p:cNvSpPr>
          <p:nvPr/>
        </p:nvSpPr>
        <p:spPr bwMode="auto">
          <a:xfrm>
            <a:off x="155575" y="84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3" name="AutoShape 6" descr="data:image/jpeg;base64,/9j/4AAQSkZJRgABAQAAAQABAAD/2wCEAAkGBwgHBhUIBxQSFhQWGBsWGBgWGSAeGhUdIiEfGSUiHyAdKCggHiExHR0dKDItMSkrLjAuGiszRDMsNygwLi0BCgoKBQUFDgUFDisZExkrKysrKysrKysrKysrKysrKysrKysrKysrKysrKysrKysrKysrKysrKysrKysrKysrK//AABEIAOEA4QMBIgACEQEDEQH/xAAcAAEAAwEBAQEBAAAAAAAAAAAABgcIBQQDAQL/xABREAABAwEDBAsNBQYEBAcAAAABAAIDBAUGEQcSFyEIEzE2QVNUdJKz0iI3UWFxg5GToaOy0dMVMkJzgRQWGCNyolJigrE1wcLwJCUzNENk4f/EABQBAQAAAAAAAAAAAAAAAAAAAAD/xAAUEQEAAAAAAAAAAAAAAAAAAAAA/9oADAMBAAIRAxEAPwDqV9bb+Uq9U1j2JO+loKV2ZLKzEPmdrBAIIJGIOAxww7o4kgL0HIPdl5zpZ64k7pz49fu02OZL7mTyP1k1b8Twn+XEf+ZVqo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Jq7px/TXPr47fyR18da2olq7MkeI5GSHF8GPCPBqxIIwB3CAcCrlUFy3AHJjVE8G09dGglP27ZXHR+lFjj7Tr+Nk6RX6g0Fscd5E3O39XErVVVbHHeRNzt/VxK1UBEX8ySMijMkpAaASSdwAa8Sg/pFAzlguMD/AO6PqZeymmG43KXepl7KCeIoHphuNyl3qZeymmG43KXepl7KCeIoHphuNyl3qZeymmG43KXepl7KCeIoHphuNyl3qZeymmG43KXepl7KCeIoHphuNyl3qZeymmG43KXepl7KCeIoHphuNyl3qZeymmG43KXepl7KCeIoHphuNyl3qZeymmG43KXepl7KCeIo3dm/V2701bqSxJ897W55aWPac3EDEZwGOsj0qSICIiAiIgIiICg2W3vY1fmeujU5UGy297Gr8z10aDKqIiDR2xx3kTc7f1cStVVVscd5E3O39XErVQFzrx73qn8mT4SuiudePe9U/kyfCUGN7Kon2lakVBGQDLIyME7gLiG4n0q7RsfYMO6rnY/kDtqoLm776PnMPxtWy0FJ/wAPtPy5/qR20/h9p+XP9SO2rsRBSf8AD7T8uf6kdtP4faflz/Ujtq7F5LTtOgsmlNVacscTB+KRwaPJr3T4kFPfw+0/Ln+pHbT+H2n5c/1I7aklqZbLn0L82ndPPwfyo8B6ZCz2YrnMy93aLu7grAPE2M/9YQcz+H2n5c/1I7afw+0/Ln+pHbU8sLKddC25BFTVLWPO42YGMkngBd3JPiBKmCCk/wCH2n5c/wBSO2n8PtPy5/qR21diIKT/AIfaflz/AFI7ah+UzJeLkWVHaMVTtzXyCItMeaQS1zscc44juStOKqNkfvLg503q5UED2O+/x/NpPijWk1mzY77/AB/NpPijWk0BERAREQEREBQbLb3savzPXRqcqDZbe9jV+Z66NBlVERBo7Y47yJudv6uJWqqq2OO8ibnb+riVqoC514971T+TJ8JXRXOvHveqfyZPhKDItzd99HzmH42rZaxpc3ffR85h+Nq2WgIijOUS9Ud0LryWlqMh7iFp3HSHHDHxDAuPibhwoOFlPynUlz2fZ9AGy1ZGOafuwg7hfhwndDd3DWcBhjRL4rw3wvnDZ9vvmM8z2A5+oxsfg7EN1BozDnYADyKxcjNyHW5UuvnebGQueXRB+vbHY65HeEB2IA8IJ4AvNcD/AM7y8VVfLr2p1Q9vkB2hv9rggn1JkduXT0Rp3Qve4tzdsfI7P8owwYD5G+xU7bd29Gl7Wi2oGVdHJiAXN++zEY4H8MjdXDr8hWoVxL43aor2WA+yq4DutbHYYmN43HDyY/qCRwoK6rcj107y2Qy07pSvhEjQ5hxMkZ8oec8HgPdajwasFE7OvBfLJJajbNt1rpaU/daSXMLfDC8/dI/wnDd1tGIK9+Ru8VZdS9Uly7dOa10hYzHcjmGrUT+F4ww8JzcPvEq67w2HZ94rKfZlqsDo3+lp4HNPA4cBQLvW5Z94rKZadlPzo3+lp4WuHA4f96l0lnS7FfX5JcobrEtV2NLKQHO3GlhODJh4MNx27uOGvAFaLQFVGyP3lwc6b1cqtdVRsj95cHOm9XKggex33+P5tJ8Ua0ms2bHff4/m0nxRrSaAiIgIiICIiAoNlt72NX5nro1OVBstvexq/M9dGgyqiIg0dscd5E3O39XErVVVbHHeRNzt/VxK1UBc68e96p/Jk+ErornXj3vVP5MnwlBkW5u++j5zD8bVstY0ubvvo+cw/G1bLQFQmXConvFf+kutSnUMxvhwfK4AkjhAYGn9Sr7VCNwqNkr/ADeCT4afV/sEF50FHBZ1CyipBmsja1jR4ABgPYqEyEE6Tasv3TDN6dujWg1na4UrrDy7TUTxgJJamLX4CXSN9Oa30oNEoiIKG2Q1hus+16e9FBi1zyI3ubqIkZ3THY7udmgjyRhXDc+22XjuxBa7MP5jAXAbgeO5cP0eCP0XDyxWW21cnlS3VnRtEzSeAsOcf7M4fqqJu3lEtyxrpG7NiA7ZJKS2Qa3ta4NGZG0D7xdjr1nutQxwICT7Ii3bJtC1YbLowHTwZ22SA6m52H8vxnVif8OOG6ThamSe2X23cGmqZji9rTE4k4klhzASeEloBPlVaUmS9thZPqy2rxAOq3QOc1p17Rw7vC88J4NzwlSTY4vc65czTuCqdh6uP/v9UFrKqNkfvLg503q5Va6qjZH7y4OdN6uVBA9jvv8AH82k+KNaTWbNjvv8fzaT4o1pNAREQEREBERAUGy297Gr8z10anKg2W3vY1fmeujQZVREQaO2OO8ibnb+riVqqqtjjvIm52/q4laqAudePe9U/kyfCV0Vzrx73qn8mT4SgyLc3ffR85h+Nq2WsaXN330fOYfjatloCz/fyUXWy7Q2xOcI5DDISdxrCNoef0DXFaAVX5fLrPtm7ItakGMlLi5wG6YjhnejAO8gcgsOz7Ysy0o9ss6eGUeGN7XD2FZ/yyU892MqEV4KYHB+1VDeAF8ZDXN/taT/AFrlZPsnVHfiznSUtZtU8ZwfE6LO1Hcc1weMWkatzUQfCMereHIhatkWNLaNPURzGJpfmNYQ5wGs4azrAxPjwwQXfU30u1SUTauqq6drXtD2gvGcWkAjBo7o6iOBQK8eXaxKMGOwYpKh3A538uP292fJmjyqtslNxrKvtPLDXVL43x4O2tjRi9h1ZwcSdw6j3OrOGvWrtsHJRc+xSHtg254/FOc/+3UzH/SgpuWTKBlWlxwd+zg44DGOmZh6S8g/1uGPAF1NjjBTS3mnfMxjnshDmOIxLO6zTm+DEHDyeVaDcGRQYNAAA3BuAKhNjXCXW3Vz+CJjfS7H/pQWDlwtRtm5PJo8cHTOZC3x4nOd/Y1y+GQWzjQZPWSuBBnkkl1+URj2MB/VV5lItibKRf2G7dgnOijcYw4a2lx/9STxta0avE0kfeV/WZQQWXZsdn0YwjiY2No8TRgPKcAg9SqjZH7y4OdN6uVWuqo2R+8uDnTerlQQPY77/H82k+KNaTWbNjvv8fzaT4o1pNAREQEREBERAUGy297Gr8z10anKg2W3vY1fmeujQZVREQaO2OO8ibnb+riVqqqtjjvIm52/q4laqAudePe9U/kyfCV0Vzrx73qn8mT4SgyLc3ffR85h+Nq2WsaXN330fOYfjatloC/HAOGa7cX6iDP9+rm2xk8vB+9dzsdoxLnNaMdpx3Wvb+KI8B4Nw4EAmwLi5VrCvPE2nrHNp6ncMchwa8/5HHUcfAcHeI4YqfkBwwduKsb35FrCtqQ1NjH9lkOvBrcYj/o1Zv6EDxIILfexq3JZfuO8dhN/8NI8lrRqaMfvwuw1AEYlvi3MSzFXvd23KG8djstSzHZzHjHxtPC1w4HA6iqFtPJnlIorPNl08n7RTnAbWyfuAAcR3EuaAcQNzWvJYFz8qlhNfFYkc0Qf94NliAOHDrdgD4xrQX1fi14rEunU10rmtLYnhmJwznkENA8ZdgsuXXtq2aWhmsG7zXbZWFjXFmt7mtDu5b4Ac44nwDgGKsWiyM3ptypFRe6sw8r3TSYeDF2DR5cT5Fa90LkWFdCDNsiPuyMHSv7qR/lPANQ1AAatxBw8k+T2O5tnmqrs11XKMHkaxG3dzGny4EnhIHAAVYCIgKqNkfvLg503q5Va6qjZH7y4OdN6uVBA9jvv8fzaT4o1pNZs2O+/x/NpPijWk0BERAREQEREBQbLb3savzPXRqcqDZbe9jV+Z66NBlVERBo7Y47yJudv6uJWqqq2OO8ibnb+riVqoC514971T+TJ8JXRXntGlFdZ8lIThtjHMx8GcCMfagxrd2ris+8FPW1GOZHNHI7DWcGuDj7AtRNyoXJc3OFbHr8LXj/dqqN+QW9AeQyeiI4CXyAkeTazh6V/OgW9XHUPTk+mgt/SfcrlsXod8k0n3K5bF6HfJVBoFvVx1D05PppoFvVx1D05PpoLf0n3K5bF6HfJNJ9yuWxeh3yWcb8XKtK5VVHT2q+FxkaXDai4gAHDXnNaoyg1ppPuVy2L0O+SaT7lcti9Dvkslog1ppPuVy2L0O+SaT7lcti9Dvkslog1ppPuVy2L0O+SaT7lcti9DvkqRsDI3eK3rGitWjlowyVue0PfIHAePBhHtXv0C3q46h6cn00Fv6T7lcti9Dvkq3y5X0u9eC7kNBYs4leJxIc0OwDQx7dZIAxxcFyNAt6uOoenJ9NNAt6uOoenJ9NB8tjvv8fzaT4o1pNVPkoyX2tc6332pa0sDgYjG1sRccSS0kkua3DDN8eOPBhrthAREQEREBERAUGy297Gr8z10anKg2W3vY1fmeujQZVREQaO2OO8ibnb+riVqqqtjjvIm52/q4laqAiIgL5Vb3R0r3s3Q0kehfVV5fzKRS2ZObAu+w1Va/FgjZrbGdzu8NZO73I8BxLUFMaXb98r9zD2E0u375X7mHsKZ3eyCyz2cJrfqDFK7XtcYDszxF2OBPk1eMrp6ALL5XP0GoKZvLem2r0zsmt2XbXMBa05jG4A6/wAY61xlf8AoAsvlc/QamgCy+Vz9BqCgEV/6ALL5XP0GpoAsvlc/QagoBFf+gCy+Vz9BqaALL5XP0GoKvsrKZfCyLOZZ9n1OZFGM1jdqiOA8rmEn0r1aXb98r9zD2FY2gCy+Vz9BqaALL5XP0GoPHkav7ee8t7jQW3UbZGIXvzdrjbrBaAcWNB4Twq8FQn7qWzkivD+8VAz9spMxzJCBmvjacCSQMcNz72sajjm4hXDdW9NkXrs4VtjyZw1ZzDqfGfA9vAd3wg4aiUHaRfCtrKWgpjU1z2RsbrLnuDWjyk6lXs9s25lCnNHdNzqegBLZawgiSbgLYAdYH+bV+mGDg7Nv32MdpmwrrRftdZ+IA4Q0/BjM/cH9I1nDDUSMfLHcm2rVIqL02lVZ+7tVG7aYWf5dQzngcBOBUku1dyy7sWYLPseMMYNZO655/xOO6T/ALbgwAAXWQRAXJqKRpfY9o2jE/DVtkonjx8bJQcf0IX0u/eG0WW467l6GxtqM0yQyx4iKqjG6Wg4lrx+JuJ8I1KVqHZUKWRtgC3aIfz6F4qWcGLRqkaTu5pjxx8OAQTFF8KGrhr6JlZTHFkjGvafC1wDgfQV90BQbLb3savzPXRqcqDZbe9jV+Z66NBlVERBo7Y47yJudv6uJWqqq2OO8ibnb+riVqoC+NZVQUNI+rq3BrI2l7nHca0DEn0BfZcC/wDvGruazfA5BUt6cqc167R+xbAnZRUuvbKmUkPe3cOaBiW48AHdHhLRiFJrkWhkzubR7XZ1XC6UjB8z8c9/Dhudy3xDwDHE61m9EGt9JVzOWw+35JpKuZy2H2/JZIRBrfSVczlsPt+SaSrmcth9vyWSEQa30lXM5bD7fkmkq5nLYfb8lkhEGt9JVzOWw+35JpKuZy2H2/JZIRBrfSVczlsPt+SaSrmcth9vyWSEQa3OUq5ZGBrYfb8lVV96C5c8zrWuTaENNUEd1E1zmRy8JALQMwnwfdOA+7rKp1EF0ZNpLjXyrmUlu07/ANtGtokmlfHLgM45uc44agSWuxGHCeC96eCGlgbT0zWsY0BrWtADWgagABqAWV8i3fNpPLL1Ui1YgIihd5b41Qtb93LoRNqKz8ZccIaVv+KQjdP+Ua/1wBCaLhX7qIqa5VbLPhm/s8owO4SWFoH6kgfqoq/JdJbTNsvjaFZUvOssY4RwjxBmBH6jDyKtbeunNZ9k1dpXYfPJZcUzGSRSSHCqzHd25uYGjMa/NaHazqccdSC68mjZW3AohPu7Qw/phi3+3BSZeGw66mtOxoa6hGEckbXsG5mggEDAbmG5+i9yAoNlt72NX5nro1OVBstvexq/M9dGgyqiIg0dscd5E3O39XErVVVbHHeRNzt/VxK1UBfj2te0seAQdRB3Cv1EHm+z6HiougPkn2fQ8VF0B8l6UQeb7PoeKi6A+SfZ9DxUXQHyXpRB5vs+h4qLoD5J9n0PFRdAfJelEHm+z6HiougPkn2fQ8VF0B8l6UQeb7PoeKi6A+SfZ9DxUXQHyXpRB5vs+h4qLoD5J9n0PFRdAfJelEHm+z6HiougPkn2fQ8VF0B8l6UQfCOipYn58UcYI3CGgEL7ovwkAYlBCcrN8/3Pu0X0p/8AEzYxw7nc6tb8DuhoI8OtzdWGKpHJvlLq7nVL2VMYmhmfnynclztwuDz97w4HVjwtxJPPyo3qN7L2yVURxhj/AJUI4MwH73+o4nyEDgURQajr750l77Pism50uMtVi17hiH0kQw2x7hutdgc1u4C5wIOpSmpsihpLpvseFoEDYHRBv+XNLdZ4ThundO6sf2TalfY1c2tsqR8UjdxzDgfDgfCPCDqKtfTRU2rc6eya6E/tkkZijfF92TP7gnDda8NJIwxBI/DqCCyMirpHZM6QyY//ACgY+DbZAPZ7FOFybp2V9h3Zp7LdhjFExjsNwuw7o9LFdZAUGy297Gr8z10anKg2W3vY1fmeujQZVREQaO2OO8ibnb+riVqqqtjjvIm52/q4laqAiIgIiICIiAiIgIiICIiAiIgIiICieVW0ZbLye1lVBiHbWIwRujbHNix9DlLFzrx2RDb1hTWVUHBsrCzH/CTuH9Dgf0QYtRdS8dgWldq1XWbazC17dw/heOBzTwtP/wCaiCFy0BWxkIuS61rXF4rQb/Igd/LB3JJfD5G6j/Vhu4EKGXBufW3yt1tDSgiNuDppMNUTP+bjuNHCfECRrOyLNpLHs2OzrOaGRxtDWtHg8fhJOsnhJxQetERAUGy297Gr8z10anKg2W3vY1fmeujQZVREQaO2OO8ibnb+riVqqqtjjvIm52/q4laqAiIgIiICIiAiIgIiICIiAiIgIiICIiDmXgsCyrx0P7FbUTJWbox3WnwtcNbT5CoCzIVdRtVtpfVluOOYXtzfJiGZ2H64+NWiiDn2HYlmXfoBQ2NEyKMa8GjdO5i4nW44AaySdS6CIgIiICg2W3vY1fmeujU5UGy297Gr8z10aDKqIiDR2xx3kTD/AO2/q4laqpqOtq8kd6p218T32ZVybYySMY7Q88B4PERukNBGsFqlbcr1xSMTV4eZm7CCdIoNpeuJyv3M3YTS9cTlfuZuwgnKKDaXricr9zN2E0vXE5X7mbsIJyig2l64nK/czdhNL1xOV+5m7CCcooNpeuJyv3M3YTS9cTlfuZuwgnKKDaXricr9zN2E0vXE5X7mbsIJyig2l64nK/czdhNL1xOV+5m7CCcooNpeuJyv3M3YTS9cTlfuZuwgnKKDaXricr9zN2E0vXE5X7mbsIJyig2l64nK/czdhNL1xOV+5m7CCcooNpeuJyv3M3YTS9cTlfuZuwgnKKDaXricr9zN2E0vXE5X7mbsIJyig2l64nK/czdhNL1xOV+5m7CCcqDZbe9jV+Z66NNL1xOV+5m7CiF5rw1GVerZdi6bJBSB7X1NS9uAwGsAA+kA4FxA1AAkhQ2Y/wAB9CLXv7jXe4kIg6l4P+CTf0FY2tT/AIlJ/Wf90RB5UREBERAREQEREBERAREQEREBERAREQEREBERAREQf0z748q17k73ow+RfiIJKiIg/9k="/>
          <p:cNvSpPr>
            <a:spLocks noChangeAspect="1" noChangeArrowheads="1"/>
          </p:cNvSpPr>
          <p:nvPr/>
        </p:nvSpPr>
        <p:spPr bwMode="auto">
          <a:xfrm>
            <a:off x="307975" y="236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4" name="AutoShape 8" descr="data:image/jpeg;base64,/9j/4AAQSkZJRgABAQAAAQABAAD/2wCEAAkGBwgHBhUIBxQSFhQWGBsWGBgWGSAeGhUdIiEfGSUiHyAdKCggHiExHR0dKDItMSkrLjAuGiszRDMsNygwLi0BCgoKBQUFDgUFDisZExkrKysrKysrKysrKysrKysrKysrKysrKysrKysrKysrKysrKysrKysrKysrKysrKysrK//AABEIAOEA4QMBIgACEQEDEQH/xAAcAAEAAwEBAQEBAAAAAAAAAAAABgcIBQQDAQL/xABREAABAwEDBAsNBQYEBAcAAAABAAIDBAUGEQcSFyEIEzE2QVNUdJKz0iI3UWFxg5GToaOy0dMVMkJzgRQWGCNyolJigrE1wcLwJCUzNENk4f/EABQBAQAAAAAAAAAAAAAAAAAAAAD/xAAUEQEAAAAAAAAAAAAAAAAAAAAA/9oADAMBAAIRAxEAPwDqV9bb+Uq9U1j2JO+loKV2ZLKzEPmdrBAIIJGIOAxww7o4kgL0HIPdl5zpZ64k7pz49fu02OZL7mTyP1k1b8Twn+XEf+ZVqo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Jq7px/TXPr47fyR18da2olq7MkeI5GSHF8GPCPBqxIIwB3CAcCrlUFy3AHJjVE8G09dGglP27ZXHR+lFjj7Tr+Nk6RX6g0Fscd5E3O39XErVVVbHHeRNzt/VxK1UBEX8ySMijMkpAaASSdwAa8Sg/pFAzlguMD/AO6PqZeymmG43KXepl7KCeIoHphuNyl3qZeymmG43KXepl7KCeIoHphuNyl3qZeymmG43KXepl7KCeIoHphuNyl3qZeymmG43KXepl7KCeIoHphuNyl3qZeymmG43KXepl7KCeIoHphuNyl3qZeymmG43KXepl7KCeIoHphuNyl3qZeymmG43KXepl7KCeIo3dm/V2701bqSxJ897W55aWPac3EDEZwGOsj0qSICIiAiIgIiICg2W3vY1fmeujU5UGy297Gr8z10aDKqIiDR2xx3kTc7f1cStVVVscd5E3O39XErVQFzrx73qn8mT4SuiudePe9U/kyfCUGN7Kon2lakVBGQDLIyME7gLiG4n0q7RsfYMO6rnY/kDtqoLm776PnMPxtWy0FJ/wAPtPy5/qR20/h9p+XP9SO2rsRBSf8AD7T8uf6kdtP4faflz/Ujtq7F5LTtOgsmlNVacscTB+KRwaPJr3T4kFPfw+0/Ln+pHbT+H2n5c/1I7aklqZbLn0L82ndPPwfyo8B6ZCz2YrnMy93aLu7grAPE2M/9YQcz+H2n5c/1I7afw+0/Ln+pHbU8sLKddC25BFTVLWPO42YGMkngBd3JPiBKmCCk/wCH2n5c/wBSO2n8PtPy5/qR21diIKT/AIfaflz/AFI7ah+UzJeLkWVHaMVTtzXyCItMeaQS1zscc44juStOKqNkfvLg503q5UED2O+/x/NpPijWk1mzY77/AB/NpPijWk0BERAREQEREBQbLb3savzPXRqcqDZbe9jV+Z66NBlVERBo7Y47yJudv6uJWqqq2OO8ibnb+riVqoC514971T+TJ8JXRXOvHveqfyZPhKDItzd99HzmH42rZaxpc3ffR85h+Nq2WgIijOUS9Ud0LryWlqMh7iFp3HSHHDHxDAuPibhwoOFlPynUlz2fZ9AGy1ZGOafuwg7hfhwndDd3DWcBhjRL4rw3wvnDZ9vvmM8z2A5+oxsfg7EN1BozDnYADyKxcjNyHW5UuvnebGQueXRB+vbHY65HeEB2IA8IJ4AvNcD/AM7y8VVfLr2p1Q9vkB2hv9rggn1JkduXT0Rp3Qve4tzdsfI7P8owwYD5G+xU7bd29Gl7Wi2oGVdHJiAXN++zEY4H8MjdXDr8hWoVxL43aor2WA+yq4DutbHYYmN43HDyY/qCRwoK6rcj107y2Qy07pSvhEjQ5hxMkZ8oec8HgPdajwasFE7OvBfLJJajbNt1rpaU/daSXMLfDC8/dI/wnDd1tGIK9+Ru8VZdS9Uly7dOa10hYzHcjmGrUT+F4ww8JzcPvEq67w2HZ94rKfZlqsDo3+lp4HNPA4cBQLvW5Z94rKZadlPzo3+lp4WuHA4f96l0lnS7FfX5JcobrEtV2NLKQHO3GlhODJh4MNx27uOGvAFaLQFVGyP3lwc6b1cqtdVRsj95cHOm9XKggex33+P5tJ8Ua0ms2bHff4/m0nxRrSaAiIgIiICIiAoNlt72NX5nro1OVBstvexq/M9dGgyqiIg0dscd5E3O39XErVVVbHHeRNzt/VxK1UBc68e96p/Jk+ErornXj3vVP5MnwlBkW5u++j5zD8bVstY0ubvvo+cw/G1bLQFQmXConvFf+kutSnUMxvhwfK4AkjhAYGn9Sr7VCNwqNkr/ADeCT4afV/sEF50FHBZ1CyipBmsja1jR4ABgPYqEyEE6Tasv3TDN6dujWg1na4UrrDy7TUTxgJJamLX4CXSN9Oa30oNEoiIKG2Q1hus+16e9FBi1zyI3ubqIkZ3THY7udmgjyRhXDc+22XjuxBa7MP5jAXAbgeO5cP0eCP0XDyxWW21cnlS3VnRtEzSeAsOcf7M4fqqJu3lEtyxrpG7NiA7ZJKS2Qa3ta4NGZG0D7xdjr1nutQxwICT7Ii3bJtC1YbLowHTwZ22SA6m52H8vxnVif8OOG6ThamSe2X23cGmqZji9rTE4k4klhzASeEloBPlVaUmS9thZPqy2rxAOq3QOc1p17Rw7vC88J4NzwlSTY4vc65czTuCqdh6uP/v9UFrKqNkfvLg503q5Va6qjZH7y4OdN6uVBA9jvv8AH82k+KNaTWbNjvv8fzaT4o1pNAREQEREBERAUGy297Gr8z10anKg2W3vY1fmeujQZVREQaO2OO8ibnb+riVqqqtjjvIm52/q4laqAudePe9U/kyfCV0Vzrx73qn8mT4SgyLc3ffR85h+Nq2WsaXN330fOYfjatloCz/fyUXWy7Q2xOcI5DDISdxrCNoef0DXFaAVX5fLrPtm7ItakGMlLi5wG6YjhnejAO8gcgsOz7Ysy0o9ss6eGUeGN7XD2FZ/yyU892MqEV4KYHB+1VDeAF8ZDXN/taT/AFrlZPsnVHfiznSUtZtU8ZwfE6LO1Hcc1weMWkatzUQfCMereHIhatkWNLaNPURzGJpfmNYQ5wGs4azrAxPjwwQXfU30u1SUTauqq6drXtD2gvGcWkAjBo7o6iOBQK8eXaxKMGOwYpKh3A538uP292fJmjyqtslNxrKvtPLDXVL43x4O2tjRi9h1ZwcSdw6j3OrOGvWrtsHJRc+xSHtg254/FOc/+3UzH/SgpuWTKBlWlxwd+zg44DGOmZh6S8g/1uGPAF1NjjBTS3mnfMxjnshDmOIxLO6zTm+DEHDyeVaDcGRQYNAAA3BuAKhNjXCXW3Vz+CJjfS7H/pQWDlwtRtm5PJo8cHTOZC3x4nOd/Y1y+GQWzjQZPWSuBBnkkl1+URj2MB/VV5lItibKRf2G7dgnOijcYw4a2lx/9STxta0avE0kfeV/WZQQWXZsdn0YwjiY2No8TRgPKcAg9SqjZH7y4OdN6uVWuqo2R+8uDnTerlQQPY77/H82k+KNaTWbNjvv8fzaT4o1pNAREQEREBERAUGy297Gr8z10anKg2W3vY1fmeujQZVREQaO2OO8ibnb+riVqqqtjjvIm52/q4laqAudePe9U/kyfCV0Vzrx73qn8mT4SgyLc3ffR85h+Nq2WsaXN330fOYfjatloC/HAOGa7cX6iDP9+rm2xk8vB+9dzsdoxLnNaMdpx3Wvb+KI8B4Nw4EAmwLi5VrCvPE2nrHNp6ncMchwa8/5HHUcfAcHeI4YqfkBwwduKsb35FrCtqQ1NjH9lkOvBrcYj/o1Zv6EDxIILfexq3JZfuO8dhN/8NI8lrRqaMfvwuw1AEYlvi3MSzFXvd23KG8djstSzHZzHjHxtPC1w4HA6iqFtPJnlIorPNl08n7RTnAbWyfuAAcR3EuaAcQNzWvJYFz8qlhNfFYkc0Qf94NliAOHDrdgD4xrQX1fi14rEunU10rmtLYnhmJwznkENA8ZdgsuXXtq2aWhmsG7zXbZWFjXFmt7mtDu5b4Ac44nwDgGKsWiyM3ptypFRe6sw8r3TSYeDF2DR5cT5Fa90LkWFdCDNsiPuyMHSv7qR/lPANQ1AAatxBw8k+T2O5tnmqrs11XKMHkaxG3dzGny4EnhIHAAVYCIgKqNkfvLg503q5Va6qjZH7y4OdN6uVBA9jvv8fzaT4o1pNZs2O+/x/NpPijWk0BERAREQEREBQbLb3savzPXRqcqDZbe9jV+Z66NBlVERBo7Y47yJudv6uJWqqq2OO8ibnb+riVqoC514971T+TJ8JXRXntGlFdZ8lIThtjHMx8GcCMfagxrd2ris+8FPW1GOZHNHI7DWcGuDj7AtRNyoXJc3OFbHr8LXj/dqqN+QW9AeQyeiI4CXyAkeTazh6V/OgW9XHUPTk+mgt/SfcrlsXod8k0n3K5bF6HfJVBoFvVx1D05PppoFvVx1D05PpoLf0n3K5bF6HfJNJ9yuWxeh3yWcb8XKtK5VVHT2q+FxkaXDai4gAHDXnNaoyg1ppPuVy2L0O+SaT7lcti9Dvkslog1ppPuVy2L0O+SaT7lcti9Dvkslog1ppPuVy2L0O+SaT7lcti9DvkqRsDI3eK3rGitWjlowyVue0PfIHAePBhHtXv0C3q46h6cn00Fv6T7lcti9Dvkq3y5X0u9eC7kNBYs4leJxIc0OwDQx7dZIAxxcFyNAt6uOoenJ9NNAt6uOoenJ9NB8tjvv8fzaT4o1pNVPkoyX2tc6332pa0sDgYjG1sRccSS0kkua3DDN8eOPBhrthAREQEREBERAUGy297Gr8z10anKg2W3vY1fmeujQZVREQaO2OO8ibnb+riVqqqtjjvIm52/q4laqAiIgL5Vb3R0r3s3Q0kehfVV5fzKRS2ZObAu+w1Va/FgjZrbGdzu8NZO73I8BxLUFMaXb98r9zD2E0u375X7mHsKZ3eyCyz2cJrfqDFK7XtcYDszxF2OBPk1eMrp6ALL5XP0GoKZvLem2r0zsmt2XbXMBa05jG4A6/wAY61xlf8AoAsvlc/QamgCy+Vz9BqCgEV/6ALL5XP0GpoAsvlc/QagoBFf+gCy+Vz9BqaALL5XP0GoKvsrKZfCyLOZZ9n1OZFGM1jdqiOA8rmEn0r1aXb98r9zD2FY2gCy+Vz9BqaALL5XP0GoPHkav7ee8t7jQW3UbZGIXvzdrjbrBaAcWNB4Twq8FQn7qWzkivD+8VAz9spMxzJCBmvjacCSQMcNz72sajjm4hXDdW9NkXrs4VtjyZw1ZzDqfGfA9vAd3wg4aiUHaRfCtrKWgpjU1z2RsbrLnuDWjyk6lXs9s25lCnNHdNzqegBLZawgiSbgLYAdYH+bV+mGDg7Nv32MdpmwrrRftdZ+IA4Q0/BjM/cH9I1nDDUSMfLHcm2rVIqL02lVZ+7tVG7aYWf5dQzngcBOBUku1dyy7sWYLPseMMYNZO655/xOO6T/ALbgwAAXWQRAXJqKRpfY9o2jE/DVtkonjx8bJQcf0IX0u/eG0WW467l6GxtqM0yQyx4iKqjG6Wg4lrx+JuJ8I1KVqHZUKWRtgC3aIfz6F4qWcGLRqkaTu5pjxx8OAQTFF8KGrhr6JlZTHFkjGvafC1wDgfQV90BQbLb3savzPXRqcqDZbe9jV+Z66NBlVERBo7Y47yJudv6uJWqqq2OO8ibnb+riVqoC+NZVQUNI+rq3BrI2l7nHca0DEn0BfZcC/wDvGruazfA5BUt6cqc167R+xbAnZRUuvbKmUkPe3cOaBiW48AHdHhLRiFJrkWhkzubR7XZ1XC6UjB8z8c9/Dhudy3xDwDHE61m9EGt9JVzOWw+35JpKuZy2H2/JZIRBrfSVczlsPt+SaSrmcth9vyWSEQa30lXM5bD7fkmkq5nLYfb8lkhEGt9JVzOWw+35JpKuZy2H2/JZIRBrfSVczlsPt+SaSrmcth9vyWSEQa3OUq5ZGBrYfb8lVV96C5c8zrWuTaENNUEd1E1zmRy8JALQMwnwfdOA+7rKp1EF0ZNpLjXyrmUlu07/ANtGtokmlfHLgM45uc44agSWuxGHCeC96eCGlgbT0zWsY0BrWtADWgagABqAWV8i3fNpPLL1Ui1YgIihd5b41Qtb93LoRNqKz8ZccIaVv+KQjdP+Ua/1wBCaLhX7qIqa5VbLPhm/s8owO4SWFoH6kgfqoq/JdJbTNsvjaFZUvOssY4RwjxBmBH6jDyKtbeunNZ9k1dpXYfPJZcUzGSRSSHCqzHd25uYGjMa/NaHazqccdSC68mjZW3AohPu7Qw/phi3+3BSZeGw66mtOxoa6hGEckbXsG5mggEDAbmG5+i9yAoNlt72NX5nro1OVBstvexq/M9dGgyqiIg0dscd5E3O39XErVVVbHHeRNzt/VxK1UBfj2te0seAQdRB3Cv1EHm+z6HiougPkn2fQ8VF0B8l6UQeb7PoeKi6A+SfZ9DxUXQHyXpRB5vs+h4qLoD5J9n0PFRdAfJelEHm+z6HiougPkn2fQ8VF0B8l6UQeb7PoeKi6A+SfZ9DxUXQHyXpRB5vs+h4qLoD5J9n0PFRdAfJelEHm+z6HiougPkn2fQ8VF0B8l6UQfCOipYn58UcYI3CGgEL7ovwkAYlBCcrN8/3Pu0X0p/8AEzYxw7nc6tb8DuhoI8OtzdWGKpHJvlLq7nVL2VMYmhmfnynclztwuDz97w4HVjwtxJPPyo3qN7L2yVURxhj/AJUI4MwH73+o4nyEDgURQajr750l77Pism50uMtVi17hiH0kQw2x7hutdgc1u4C5wIOpSmpsihpLpvseFoEDYHRBv+XNLdZ4ThundO6sf2TalfY1c2tsqR8UjdxzDgfDgfCPCDqKtfTRU2rc6eya6E/tkkZijfF92TP7gnDda8NJIwxBI/DqCCyMirpHZM6QyY//ACgY+DbZAPZ7FOFybp2V9h3Zp7LdhjFExjsNwuw7o9LFdZAUGy297Gr8z10anKg2W3vY1fmeujQZVREQaO2OO8ibnb+riVqqqtjjvIm52/q4laqAiIgIiICIiAiIgIiICIiAiIgIiICieVW0ZbLye1lVBiHbWIwRujbHNix9DlLFzrx2RDb1hTWVUHBsrCzH/CTuH9Dgf0QYtRdS8dgWldq1XWbazC17dw/heOBzTwtP/wCaiCFy0BWxkIuS61rXF4rQb/Igd/LB3JJfD5G6j/Vhu4EKGXBufW3yt1tDSgiNuDppMNUTP+bjuNHCfECRrOyLNpLHs2OzrOaGRxtDWtHg8fhJOsnhJxQetERAUGy297Gr8z10anKg2W3vY1fmeujQZVREQaO2OO8ibnb+riVqqqtjjvIm52/q4laqAiIgIiICIiAiIgIiICIiAiIgIiICIiDmXgsCyrx0P7FbUTJWbox3WnwtcNbT5CoCzIVdRtVtpfVluOOYXtzfJiGZ2H64+NWiiDn2HYlmXfoBQ2NEyKMa8GjdO5i4nW44AaySdS6CIgIiICg2W3vY1fmeujU5UGy297Gr8z10aDKqIiDR2xx3kTD/AO2/q4laqpqOtq8kd6p218T32ZVybYySMY7Q88B4PERukNBGsFqlbcr1xSMTV4eZm7CCdIoNpeuJyv3M3YTS9cTlfuZuwgnKKDaXricr9zN2E0vXE5X7mbsIJyig2l64nK/czdhNL1xOV+5m7CCcooNpeuJyv3M3YTS9cTlfuZuwgnKKDaXricr9zN2E0vXE5X7mbsIJyig2l64nK/czdhNL1xOV+5m7CCcooNpeuJyv3M3YTS9cTlfuZuwgnKKDaXricr9zN2E0vXE5X7mbsIJyig2l64nK/czdhNL1xOV+5m7CCcooNpeuJyv3M3YTS9cTlfuZuwgnKKDaXricr9zN2E0vXE5X7mbsIJyig2l64nK/czdhNL1xOV+5m7CCcqDZbe9jV+Z66NNL1xOV+5m7CiF5rw1GVerZdi6bJBSB7X1NS9uAwGsAA+kA4FxA1AAkhQ2Y/wAB9CLXv7jXe4kIg6l4P+CTf0FY2tT/AIlJ/Wf90RB5UREBERAREQEREBERAREQEREBERAREQEREBERAREQf0z748q17k73ow+RfiIJKiIg/9k="/>
          <p:cNvSpPr>
            <a:spLocks noChangeAspect="1" noChangeArrowheads="1"/>
          </p:cNvSpPr>
          <p:nvPr/>
        </p:nvSpPr>
        <p:spPr bwMode="auto">
          <a:xfrm>
            <a:off x="460375" y="388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5" name="Title 1"/>
          <p:cNvSpPr txBox="1">
            <a:spLocks/>
          </p:cNvSpPr>
          <p:nvPr/>
        </p:nvSpPr>
        <p:spPr>
          <a:xfrm>
            <a:off x="228600" y="152400"/>
            <a:ext cx="8686800" cy="56356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1. Longer Trips (short-term)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3886200"/>
            <a:ext cx="9144000" cy="0"/>
          </a:xfrm>
          <a:prstGeom prst="line">
            <a:avLst/>
          </a:prstGeom>
          <a:ln w="127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37338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342900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35814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10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3434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0" y="40386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334000" y="3065802"/>
            <a:ext cx="1066800" cy="0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</p:spPr>
        <p:txBody>
          <a:bodyPr/>
          <a:lstStyle/>
          <a:p>
            <a:fld id="{6F5AFA5F-529F-4755-AFC1-09BCE3239773}" type="slidenum">
              <a:rPr lang="en-US" smtClean="0"/>
              <a:t>39</a:t>
            </a:fld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2292704" y="3886200"/>
            <a:ext cx="2660296" cy="0"/>
          </a:xfrm>
          <a:prstGeom prst="line">
            <a:avLst/>
          </a:prstGeom>
          <a:ln w="257175">
            <a:solidFill>
              <a:schemeClr val="tx1">
                <a:lumMod val="85000"/>
                <a:lumOff val="15000"/>
                <a:alpha val="5019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>
            <a:off x="4953000" y="3886200"/>
            <a:ext cx="2057400" cy="0"/>
          </a:xfrm>
          <a:prstGeom prst="line">
            <a:avLst/>
          </a:prstGeom>
          <a:ln w="257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12" descr="data:image/jpeg;base64,/9j/4AAQSkZJRgABAQAAAQABAAD/2wCEAAkGBxQSEhMTExQWFRQXGBYYGBgYFxgYHRkdFRwbHhccGhgcICghGRolIBgcITEhJikrLi4uGCAzODguNygtLisBCgoKBQUFDgUFDisZExkrKysrKysrKysrKysrKysrKysrKysrKysrKysrKysrKysrKysrKysrKysrKysrKysrK//AABEIANUA7AMBIgACEQEDEQH/xAAcAAEAAwEAAwEAAAAAAAAAAAAABgcIBQIDBAH/xABQEAACAQMBBAQGDAsHAgcBAAABAgMABBEFBgcSIRMxQVEIIjJzobEUFjVhcXJ0gZGys9MXIzM2QlJUk5TBwhU0YoKSoqNDgyREU2TD0dJj/8QAFAEBAAAAAAAAAAAAAAAAAAAAAP/EABQRAQAAAAAAAAAAAAAAAAAAAAD/2gAMAwEAAhEDEQA/ALxpSlApSlApSlApSlApSlApSlApSlApSlApSlApSlApSlApSlApUO2x3lWOnMY5XaSYAExRAMwz1cRJCpyIOCc4OcVVGv78byc9HZxLACcKcdLISTyxkcIJ7uE/DQW3tXvGsNPZo5peKYDJijUu/MZAP6Kkgg4YjrFVjr2/yVsrZ2yoOx5iXJHxFwFP+ZqrfV9A1F5BLcW1y0k5LAtE5ZySc8sdfLq7sdhFSHQNzupXOC8a2yHBzM2Dg9eI1ywI7mC0Ef17be/vMie6kZTyKA8CEe+iYU/OKsPdhvNNpZdBOs0xWRuAhWbhQhcLkdx4jj36k2gbibOLBupZLhu1R+KT6AS/z8QqydH0O3tY+it4UiTOcKo5nkMk9bHAAyefIUHQpSlApSlApSlApSlApSlApSlApSlApSlApSlApSlApSlAr4tbvxb28856oopJP3alv5V9tQ3fBfdDpF4w62RY/wB66ofQxPzUFH7q9lF1i+ne7d2RQZZSDhpHkbkCccgfGJI58vfyNFaBstZ2QxbW8cXLHEBlz8MhyzfOarDwarHEF7P+vJHH+7UsftR9Aq56BSlKBSlKBSlKBSlKBSlKBSlKBSlKBSlKBSlKBSlei6vI4hmR0Qd7MFH0mg99Ki19vG0uHPFewnH/AKbdL9mGzUd1DffpkfkdPN8SPA/5CvqoLLpVH6j4QAziCyJHfJLj5uFVOPhzXFbfNqtySttBED2COGSRhnvyxB+ig0VX4TjmazZf6ntLLDJLIbuOJFZnbgW2wqjJPII3V3V82z+77U9YgS5NwrRsWAM80rHxSVY44W7jQaEv9q7GA4lu7dD+qZU4v9Oc+iqk32bfWd3ZrbWk/Sv0yM+EcDhVW/SZQD4xXqJ6q/bHwfjyM178Kxw+pmf+moXvZ2Ot9Llt4YJJXd42d+kKnA4sJwhVGPJbrz1UFybhrIR6RE2MGWSWQ/M3APRGKsOuBsDZ9DptlGRgiCIsO5mUM3pJrv0ClKUClKUClKUCleuaZUGWYKO8kAfSa4N9t1p0OeO9t8jrCyK5H+VMnNBIqVXN/vr0uMeI8s3vRxMPtOCo5qHhARD8hZyP78kip6FDZ+mgumlZ3ud+WoSsVgt4F5ZwEkkYY6zniAx/lr4tO2o2i1IMbd5nQHhJiSONQcA8PSYHMAg+VnmKDStczUNorSD8tcwRe88qKfoJyaoUbsNduxi5mIB7Li6aT6peuLpO7ZpNWfS5Z1Ro0DtIilwcoj4AJU9T4ye7qoLwv97GlREg3QcjsjSR/wDcF4fTUcvt/VkuRFBcSH3wiA/PxE+ivbYbiLBMGSW4l97iRFPzBc+mohve2LstPbThbQ8HSyOJMu78QUx4zxEgeUerHXQe6/8ACAnI/E2cSH/+kjSehQlcy73la9OjSRo8cSqWZ4rUlQoGSS7q2FA55zWgtP0W3g/I28MXm40T6oFfDt37mah8kufsnoKD0aw1/VUE0c87QsSvEbkRplevxAwPz8NdS03EX0jFp7mBM8yQZJW+fIUemp/uD9yI/Oy/WqxqDM2z+7eKTWZ9Mmmdkij4+kjCoWOIz1NxgD8Z7/VVsWG5rSowOKF5SO2SV+fwhCo9FR/Z387b/wAz/RBVw0FD79dnbW0isfY1vFDxSOGKKAWAC4BbrPz1eyIAMAADuHKqd8I/8nYedk9S1clBHt4fuXf/ACab6hrgbivceD4832jV3d40gGmX2SBm3mAycZ8Q9VQnc/tXZW2kwpPdQRuGlJRpF4hl2IymcjI96gtms0b6nN1rnQL1qLeAfDJhvXLVt3e9/SUyBclyOxIpT9BKgH6apzQLoaltJHMM8D3RlXPI8EGXTI7+GMZFBp2NAoAHUAAPmrypSgUpSgUpSgztqm9fWJ7iWC0QIyu4VIYOlkARiOfFxZOBzIA+avBtM2ou8FjdKD3ypbjn3qGU/NimjD2HtYyk4DXMw7uVyrFB9Mi/QK0ZQZSu9hLs6nBYXUq9POobjLNLgYc8yeZPiHl79WHp/g/xj8teu3vRxKnpZmz9FfTtR+dmn+ZHqnq4aDPO9rdxaaXYxSwGVpGuFQtI4PilJGIwqqOtR2dlWzs9sPpyQwsLK3LFEbLRq5yQDnL5Oc1FvCP9zYPlSfZTVM7TaeyhghEt3bxnok5NNGDyUdhOaDpapAqWs4RVUdFJyUADyT2Cq78HH3Nn+VyfZQ12NoN5+lrDLH7LVmaNwAiSPklSB4yqVHX31WO6neZa6XZSQTRzPI07yDo1QrgpGoyWYHOUPYaDRdU7pn54XXmV+whr8/DfJKSLTTJpvf4yefxUjb11CbPXtTl1ua5t7QJeugBgkVhwKI0XJDlCPFVW5/rUGmapvwhPL0rzsvrhr9FttXOeckNsO78R9OVV29NQbeVs5qUDWh1C8E7Suypwu7CPBTJAYKATxDqH6NBpqSQKMsQB3k4qHbe7T2YsL6L2Xb9I1tOqp0yFiWjYKAoOck8qiMW4eNjxXN9PM3eFVT9LF689e3Pada2N3MvTSSR288iNJJ1MiMynCBQcEDlQc7dPvD0+w01IbiYrKHkYoI5GOGPLmF4fTXbvN++nqSEiuZPf4EUH6Xz6K+PcpsjZXGnJPPaxSymSQFnXj5KeXI8vRVo2OiW0PKG3hiH+CJE+qBQZ00rbuU6zcaha2bzNMnCIRxMwGIwWPApJ8ju/SqbrtftJP+R01IgerjRkYfD0sij0V5bO/nbf+Z/ogq4aDMe89NYKW7aoUCs7dEi9F4rYXi5xjq6utjU5Xdfq83951iQZ6wjzOvzAsg9Ar88I/wDJ2HnZPUtXJQUXtDuXht7O6uZLuaaWKKSQeKqhmRSRnPEccu+vdun3b6feafFc3MTSSM0gP4x1HiuQOSkdgqzd4fuXf/JpvqGuBuK9x4PjzfaNQdL2h6XaxO4soCsaMx416TkoycmTOeqqZ8Hy06TVWkI/JwSODjkCxVOzkOTt6auvejeiHSb5z2wtH++xGPS9Vx4NNlyvpiOX4mNT8HGz+taC8KUpQKUpQKUpQZv3zn2Hr0d0oy2La4xnGTEeEfB+RFSz8IGvTn/w+k8A75Y5e3qwzFBXN8Jayw9jMB1rLGT8Uoyj/c30Grg2SvunsbSY9ckETH4WQFvTmgz5qzaxNrNt0ojt9QKAQ44OFVxJzOC4/X68n0VNfwf69Oc3GrcA7opJvSqhBXntR+dmn+ZHqnq4aDNe9Hd0+n2sdzLevdO0yxYZSMBkdicl2JPiDu66sDQtyum9FG8nTylkRiGkAGWAJxwKpx89ePhH+5sHypPspqsrRv7vB5qP6ooIhc7s9LggmZLNOIRuQXZ5MEKcEcbHFR3wdrGJtPmdo0ZxdOOIqpbAjhIHERnGSeXvmrQ1v+7z+ak+qarbwc2A0yck4HsuT7KGgtYCqd0z88LrzK/YQ1aF3tBaRflbmCP48sa+s1TFvtPaRbT3V29xH7HMQAlU8ak9DEMArnPMEcu6gvmqb8ITy9K87L64ak0++PSV6rhn+LDL/UoqrN7G8K11F7M26y4t3dmLqqhg3R44cMT+gesCg0jXC279zNQ+SXP2T1XJ35mQ4ttNmm/7mD9Co1c/aPeJqtxa3Mf9kyRRPDKskjpMQiMhDtxFVAwpJ591BLdwfuRH52X61WNWdd3V9roslTToI2t+N8O3RA8RPjeW46j71SddH2ql8q7hiz2fihj544j66Dy2d/O2/wDM/wBEFXDWZtL2Wv59auLV74x3apxSTxtIeIcMfigjgYjDL14Hi1NjuOeQ/wDidTmlHd0Z9bSN6qD1eEZOpjsQGUkSyZAI5cl6+6rFuNvNNTrvrY/FlR/qk1Rm9Td1b6Wlq0UkshldlbjKYAULjACjB59pNWtb7m9JXrgd/jTSj6rCg523G87TJbG7gjueOSSGVFAjlwWZSB4xTh7evNRTdzvWs9O0+K2lSd5FMhPRqhUcTkjmzjsPdU22v2B063069eK0iV0t5SrEFmUhDghmJOR316dxulQNpUMjQxGQvLlzGpY4dgMtjJwOVBBN5O9uLUbN7WGCRONkJZyvUh4sYGe0Dtqd+D5Y9HpfH/6s0j/MvCnrQ/TUZ8JO64RYwLgD8dIQOXVwKnrarJ3XWQh0mxQdsKyfvsyH0vQSmlKUClKUClKUFW+ERZcempIP+lOhPxWV1PpK1F9h98dvZafb20sM8ksQZSV4ApHGxTBLZ5KQOrsqzN7Nj02kXq/qx9J+5YSf0VC/BunRrW6jwC6TB84GQJEAHPuzGfTQQfVdv3udZtr+C0ctGgRIclmkwJOY4Vz+meoHyam/4QNelP4jSODzsU3oLFBXltR+dmn+ZHqnq4aDNm9HUNaltY/7St44bfpl4eHgz0nA+BgOzY4eP3qlVls7tLLFHi/hjQovCOIKQuBw/k4T2V0/CP8Ac2D5Un2U1WVo393g81H9UUFQ3u7PVTFI8+sSkBHYqHncHAJI5uowerqqL7rN2MWqWrzyzyR8EzR8KBexI2zk55+Pjq7K0Lrf92n81J9U1W/g4+5s/wArk+yhoPZa7itOU5aS5k94yIB/tQH01DdK2JsvbHPYNFx20cYZUZ36+iibJYEE82PLOOdaDqndM/PC68yv2ENBPrfYHTE6rG3Pxo1f62arXfrpkMDaWsMMcQMsmRGioORixyUCruqm/CE8vSvOy+uGguSuFt37mah8kufsnru1wtu/czUPklz9k9BFtwfuRH52X61WNVc7g/ciPzsv1qsVmA5k4oKf2d/O2/8AM/0QVcNUto19FHtXfu8iInQ44mZVXyIP0icdnoqypdttOXrvrX5p4z6moK68I/8AJ2HnZPUtXJVCb99p7S7SzW3uI5SkjluA5wCFwfRU+l3xaSOq5Zvghm/mgoO5vD9y7/5NN9Q1wNxXuPB8eb7Rqju2e+HT57O5t4hOzyxSRqejAUF1IBJZgcc+wGo7u93tW+nWEdq8E0jo0hJXgC+OxYYJOe3uoPg3/wBwZtWSJeZSGKPhH6zszdXeQ6+itG2VuI40jHUiqo+BQAPVWX7PUf7W2ghnCFRLcwtwk5ISELkE/FjrU1ApSlApSlApSlB8uq2YmgmhPMSRuh+B1IPrqhPBz1ERXd3C5Ch4Q/jEAZicDHPt/GH6DWhayxFsxHPtBLYzF44nuLgZTAYDDtFjII5+L2dtBO9rNThXaixlaaMRLCOJy6hV5T+UxOB1jr7xVkzbeaavXfW3zSo31SapPU93lrBrtpp4aV4JYw7l2XiyRL1MqgAeIOzvq0Idzmkjrt2b4Zpf6WFBCt+e2VleWUUNtcLLItwrkKH5KI5ATxEY62HLOedSmz3w6XHDEplkZlRAQsT9YUA9YFRTfXsVY2FhE9rbiJ2uEUtxSMSpjlJGXY8sqPoqzNG2L07oISbG1JMaEloI2ySoz1g0EN1bfjp7xSxpFdMWRlB4IwMsCB1yZ7e6oRuw3nR6XaPbtbyTO8zSDhYKMMkagdpzlD2dtXvqWi20dtP0dvCmIpMcMSL+ie4VBvBx9zZ/lcn2UNB8K75bt/yWjzN3Hjkb0CGoRbbUag2tzXcNifZboAbd1kPABGi5K+K3Uobs8qtNVTumfnhdeZX7CGgDaXaeTydPhX/Lw/XmqDbyptYdrT+0kSM8b9AFMR8bxOLPAzf4eutN1TfhCeXpXnZfXDQeZ2e2ok8q/gT51X6kNczaDYXWha3M1zqhZI4ZXeNJZirqqEspGFBBAxzHbV6Vwtu/czUPklz9k9BSW7rdxPqFksyajJbxl3URKjsBwnmeUijn8FSiPcHATmW8mcnrIRVz9Jau5uD9yI/Oy/WqxqDN2i7uraTXLjTXeYwxR8YYMocnhjPM8OMeOeoDsqzYNy2lL1xSv8aV/wCnFcLZ387b/wAz/RBVw0Ge99Wxdlp6WZtYejMkjq56SR8gBceWxx19lXBDsDpi9Vjb/PGrfWzVf+Ef+TsPOyepauSghW22zdnDpt80VpbxsLeYgpDGpBCHnkL118G44KujwuQBhpyTjsDt21I94fuXf/JpvqGoDsPedDsrNIDgiK7CnuZmdV9JFBB9yqG61z2Q3WouJz8MmV9ctaXqhPBpsgZr2bHNUijB84zMw/419FX3QKUpQKUpQKUpQKznvEHsTaaKfOFaW0m7vFHCr/TwN9NaMqgPCUsQLmzm7XieP90wb/5aDvbUfnZp/mR6p6uGsue1meXUrCE30jyXVvHMlweMtGsiuwXm+T5J/SHlVP23KXB8rV5j/wBp/wCc9B93hH+5sHypPspqsjSHAt4MkD8VH1n/AAis9b0N2o0y1juPZUk7NMseGXhA4kds+Uefiempbp24i1eON2uZ8sitgBB5QB7j30Fpa5eR+x5/xifkpP0h+qffqtPB71GGLTZhJLHGfZUhw7qvLooefM9XKvC+3F2UcUj9PckojsOcWMqCRnxOrlUX3Tbs7XVLSSeeSdXWdowI2QLhUjYZ4kY5y57e6gvKXauxXyr21X4Z4h62qpLDXrVdqrm4NxCIDEAJekTgJ6GIYD5wTkEdfWDUnj3HaYOv2Q3wyj+SioHp+wlm20U+nsjm2SMMq8bZyYo25sOfWxoLkfb3TR/562+aVT6jVU77tp7S6fTjb3EcojkkL8BzwgmLBP8ApP0VPF3O6SP/AC7H4Zpv5NVc74tirKxbTxbQ9GJZHWT8ZI3EFMeB4zHHlHqx10FoTb1tJXrvF+aOZvqoa4m1u9LS5rG8hjueKSS3nRB0M4yzxsFGSgA5kczXfj3X6UvVZJ87SN62rn7X7B6dFp97JHZwq6W07KwXmrLGxUgntBGaCG7p941hYackFxKyyh5GKiN25MeXMDFSx99eljqeU/BE388VydymzFncaYkk9rBLIZJRxPGrHAPIZIqfjYzTv2C0/h4v/wA0FG6dvDtYddutRKzNBJHwKFVePPDEOaswAHiHt7qnLb+tP7ILv/RF97XJ2c0uD203sXQxdEsPix9GvAviQ9S4wOs/SauBNKgHVDEPgjUfyoM67194tvqi2ywxyp0Tsx6QIMhgMY4WPdU0ff8AW3ZaTH4WQf8A3Xp8IqFVjsOFQv42TqAHYvdVzgUFFbS75fZVpcQJYSgSxSJxmTkodSOIgJzAznrFQxdtJF0M6d7FYRs/954jwn8b0nCF4MZ8XHldhrRG8P3Lv/k031DWedoL7GgaXB+vPdSfumKj7U/QaC0fB0suDTppCOck7Y99UVAPTxVa1Q3c/Y9DpFmp62RpP3rs49DAfNUyoFKUoFKUoFKUoFVL4R9lxWNvLjJjn4fgEiNn0ovoq2qhu9/S3udJukjUvIAjqoGSejdS2AOs8IblQU/sTf8ATaroTdq23Rn/ALRuVHoAPz1pKsb7PX9zZXEVzFGS8RPCHRyvMEEEDBx4xPX11Pvw06t+zwfuZfvKCaeEf7mwfKk+ymqytG/u8Hmo/qisxbZ7eX+pwrBcQoqLIJAY4pFOQrKMkseWHPort22+PVURUFvBhVCjMMvUowP06DQOt/3afzUn1TVb+Dj7mz/K5Psoag11vi1WRHQ28GGVlOIZc4YYOPH9+uLsZt7f6ZA0FvCjI0hkPSRSMcsqqeYYcsIPTQaoqndM/PC68yv2ENRf8NOrfs8H7mX7yo5BttfJqMmpCFOnkXhIMUnBgIqcl4s5wg7e+g1bVN+EJ5eledl9cNRn8NOrfs8H7mX7yo5tftrfakYDPCgMDMydHHIMluHPFljkeIO6g1bXC279zNQ+SXP2T1SX4adW/Z4P3M33lfLqu9rVLiCaB4IQksbxsVhlBxIpU4Jc4OD3UFnbg/ciPzsv1qsasubJ7xdQ063FtBBGUDM2XikLZY5PMMB6K7P4adW/Z4P3Mv3lBKdnfztv/M/0QVcNZSs9t76LUJdRWFOnlXhYGKTgxhByHFnPiDt76kf4adW/Z4P3Mv3lBJvCP/J2HnZPUtXJWUds9tb7U1iW4hRRExZejjkXm2M5yx5cqkn4adW/Z4P3M33lBdO8P3Lv/k031DWVdX1DjtrGEHlFHKT7zSTSE/7QlTXWN7Gp3MEtvJBCElRo2Kwyg4cEHBLnnz7qgOjhEuoOnysYliMmQeScQLHh6z4uTig2NoViILa3hHVFFHH/AKFC/wAq+6vGOQMAykFSAQQcgg9RB7RXlQKUpQKUpQKUpQKUpQKUpQKUpQKUpQKUpQKUpQKUpQKUpQKUpQKUpQKrDfdsL7Ng9lQLm5gU5AHOWMcyvvsvMjvyw5kjFn0oKV3CbdcajTZ28ZQTbsT1qObR/CvWvvZHLhFXVWcd8mxraddJf2uUhkkDgr/0ZgeLl3KSOJe4gjkAKuLdrtimqWiy8hOmEnQdjY8oD9RsZHzjng0EspSlApSlApSlBnXWNtNo1nlASeMB2ARLRXVQDyCuYyXXubJz118ft32k77n+Cj+6rS1KDNPt32k/9z/BJ91XMk3s6wpKtdkEEggwQAgjrBHR8jVnb9tuntESyt2KTSrxSOMgpGSQAp7GYg8+sBf8QIqK92Enh0xNSkIVHdAkePGKOGIkJ7ASFwO0NnlyyH2/hc1f9s/4bf7uvtst42vzAtFLLIoOCUtYnAPcSsR51E9kNCN/eQ2ofgMpYcXDxY4VZs4yM+T313NKv7zZ7USrjBUgSxg5SaPsKnt5ElW6weRHlLQdj277Sd9z/BR/dU9u+0nfc/wUf3VaPsLxJoo5YzxJIqup71cAg/Qa99Bmn277Sd9z/BR/dU9u+0nfc/wUf3VaWpQZp9u+0nfc/wAFH91T277Sd9z/AAUf3VaWpQZp9u+0nfc/wUf3VPbvtJ33P8FH91WlqUGafbvtJ33P8FH91T277Sd9z/BR/dVpalBmn277Sd9z/BR/dU9u+0nfc/wUf3VaWqH70tr/AOzLJpUwZpD0cIPMBiCSxHaFAJ+HA7aCi7zejrcTcEtw8b8jwvbwqefVyMea9H4XNX/bP+G3+7r0aJsfdajBe6hJIQkKSyNI+WaV0UuVHPuHNj1ZHX2Q8Cgn9lvO1yYlYp5JGAyQltC5A7yFjPLn6a+3277Sd9z/AAUf3VcfavZe80G6ikSU/rQzp4uSPKVlOcHnzU5BB7ckVozYHaddSsorkABzlZFH6Mi+UPgPJh7zCgz/AKttJr11C8E6XEkTjDKbNOeDkcxFkEEAgjmCK+jdFZ6jbalAUt51jkPBNxxuqdGfKLEjAK+UO8gDtwdNUoFKUoFKUoFKUoFKUoMub4W49dnWViEDW65/VQxxk47usn56mPhI3EiLYwrlYCJG4RyBZOELkf4Vbl8Y16fCI2VYSR6hGpKFVimwPJYZ6Nj7xB4c96qO0V57Lbe6fqNklhrAAZOELK3FhuEYVuNeccgHIk8jz5+MVoKj2buporu3kt89MsqdGAcZYkAL8DZ4SO0EirY8JeFBLYuAOkZJlY9vChQpn3su/wBJrq6ZBs7pDeykuBcSrkx4kWdgT2IqAKp7AzdXeKrDaXWLjXtSXgTxpCIoY+vgQZPM/wCp2bs59goL+3Mys2jWZYknEoGe5ZZAv0AAfNU1rn7PaUtpbQWyc1ijVM9/CObH3ycn566FApSlApSlApSlApSlAqh/CXc9JYD9ELOR8JMefUKviq3357KPe2KyxKWmtiXCjmWRgBKAO/krf5CBzNBG9fkaDZK3FtkK6xCUqeoSMTLkjvchT7zEVRFWnut3iw28D6fqC8dm/FwtwlwnHzdXQcyhJJBAJBJ68+LJ4dm9mIX9km6R0HjCEz9Ioxz/ACajpG+KSc9WKDz3hyGfZi0muDmbFs6setmYY4vfLISTXl4NcjexrxT5IlQj4WXDehVqCb2N4X9qSJBbqVtYmygI8aR+oMV/RABIVevmSevAurdHsu2n6eiSDE0rGWQfqlgAq/CFAyO/ioJrSlKBSlKBSlKBSlKBSlKD1XNusiMkiq6MCrKwBDA8iCDyINUjt/ubt4Ue4tpniQf9Jl6QD4rlgwHLt4j79flKCvNiNjf7RnMPTdFhuHi6Pj9HEK0bsPsDaaWp6FS8rDDzPguR18IxyRc9g68DOcCvylBK6UpQKUpQKUpQKUpQKUpQKUpQVbt9ugtLkyXMLG2l5s4VQyMe08GRwse8HHvZqjbXZvjuza9Jjnjj4M/7eL+dKUF/7A7p7WwZZ3Y3M4wVZ1CqncUjycN/iJPVyxVi0pQKUpQKUpQKUpQKUpQ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852" y="3896456"/>
            <a:ext cx="5140148" cy="136134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895600" y="4953000"/>
            <a:ext cx="143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Original VMT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5105400" y="4953000"/>
            <a:ext cx="1738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Additional VMT</a:t>
            </a:r>
            <a:endParaRPr lang="en-US" b="1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901488"/>
            <a:ext cx="6629400" cy="135631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0" y="3352800"/>
            <a:ext cx="166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Added Capacity</a:t>
            </a:r>
            <a:endParaRPr lang="en-US" sz="14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7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Growing Urban Footprint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 dirty="0"/>
          </a:p>
        </p:txBody>
      </p:sp>
      <p:pic>
        <p:nvPicPr>
          <p:cNvPr id="7" name="Content Placeholder 3" descr="Graphic showing growing sac metro urban footprint.gif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020692" y="1219200"/>
            <a:ext cx="5102615" cy="49371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4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Rectangle 180"/>
          <p:cNvSpPr/>
          <p:nvPr/>
        </p:nvSpPr>
        <p:spPr>
          <a:xfrm rot="5400000">
            <a:off x="435372" y="2452388"/>
            <a:ext cx="659604" cy="1305241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3581400"/>
            <a:ext cx="915162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496"/>
          <p:cNvGrpSpPr/>
          <p:nvPr/>
        </p:nvGrpSpPr>
        <p:grpSpPr>
          <a:xfrm>
            <a:off x="5652208" y="2684802"/>
            <a:ext cx="443792" cy="668519"/>
            <a:chOff x="1314450" y="1674944"/>
            <a:chExt cx="114300" cy="28580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3" name="Rectangle 12"/>
            <p:cNvSpPr/>
            <p:nvPr/>
          </p:nvSpPr>
          <p:spPr>
            <a:xfrm>
              <a:off x="1314450" y="1815568"/>
              <a:ext cx="114300" cy="145183"/>
            </a:xfrm>
            <a:prstGeom prst="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1314450" y="1674944"/>
              <a:ext cx="114300" cy="135227"/>
            </a:xfrm>
            <a:prstGeom prst="triangle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32" name="AutoShape 4" descr="http://www.clker.com/cliparts/Z/a/A/9/z/2/radio-wave.svg"/>
          <p:cNvSpPr>
            <a:spLocks noChangeAspect="1" noChangeArrowheads="1"/>
          </p:cNvSpPr>
          <p:nvPr/>
        </p:nvSpPr>
        <p:spPr bwMode="auto">
          <a:xfrm>
            <a:off x="155575" y="84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3" name="AutoShape 6" descr="data:image/jpeg;base64,/9j/4AAQSkZJRgABAQAAAQABAAD/2wCEAAkGBwgHBhUIBxQSFhQWGBsWGBgWGSAeGhUdIiEfGSUiHyAdKCggHiExHR0dKDItMSkrLjAuGiszRDMsNygwLi0BCgoKBQUFDgUFDisZExkrKysrKysrKysrKysrKysrKysrKysrKysrKysrKysrKysrKysrKysrKysrKysrKysrK//AABEIAOEA4QMBIgACEQEDEQH/xAAcAAEAAwEBAQEBAAAAAAAAAAAABgcIBQQDAQL/xABREAABAwEDBAsNBQYEBAcAAAABAAIDBAUGEQcSFyEIEzE2QVNUdJKz0iI3UWFxg5GToaOy0dMVMkJzgRQWGCNyolJigrE1wcLwJCUzNENk4f/EABQBAQAAAAAAAAAAAAAAAAAAAAD/xAAUEQEAAAAAAAAAAAAAAAAAAAAA/9oADAMBAAIRAxEAPwDqV9bb+Uq9U1j2JO+loKV2ZLKzEPmdrBAIIJGIOAxww7o4kgL0HIPdl5zpZ64k7pz49fu02OZL7mTyP1k1b8Twn+XEf+ZVqo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Jq7px/TXPr47fyR18da2olq7MkeI5GSHF8GPCPBqxIIwB3CAcCrlUFy3AHJjVE8G09dGglP27ZXHR+lFjj7Tr+Nk6RX6g0Fscd5E3O39XErVVVbHHeRNzt/VxK1UBEX8ySMijMkpAaASSdwAa8Sg/pFAzlguMD/AO6PqZeymmG43KXepl7KCeIoHphuNyl3qZeymmG43KXepl7KCeIoHphuNyl3qZeymmG43KXepl7KCeIoHphuNyl3qZeymmG43KXepl7KCeIoHphuNyl3qZeymmG43KXepl7KCeIoHphuNyl3qZeymmG43KXepl7KCeIoHphuNyl3qZeymmG43KXepl7KCeIo3dm/V2701bqSxJ897W55aWPac3EDEZwGOsj0qSICIiAiIgIiICg2W3vY1fmeujU5UGy297Gr8z10aDKqIiDR2xx3kTc7f1cStVVVscd5E3O39XErVQFzrx73qn8mT4SuiudePe9U/kyfCUGN7Kon2lakVBGQDLIyME7gLiG4n0q7RsfYMO6rnY/kDtqoLm776PnMPxtWy0FJ/wAPtPy5/qR20/h9p+XP9SO2rsRBSf8AD7T8uf6kdtP4faflz/Ujtq7F5LTtOgsmlNVacscTB+KRwaPJr3T4kFPfw+0/Ln+pHbT+H2n5c/1I7aklqZbLn0L82ndPPwfyo8B6ZCz2YrnMy93aLu7grAPE2M/9YQcz+H2n5c/1I7afw+0/Ln+pHbU8sLKddC25BFTVLWPO42YGMkngBd3JPiBKmCCk/wCH2n5c/wBSO2n8PtPy5/qR21diIKT/AIfaflz/AFI7ah+UzJeLkWVHaMVTtzXyCItMeaQS1zscc44juStOKqNkfvLg503q5UED2O+/x/NpPijWk1mzY77/AB/NpPijWk0BERAREQEREBQbLb3savzPXRqcqDZbe9jV+Z66NBlVERBo7Y47yJudv6uJWqqq2OO8ibnb+riVqoC514971T+TJ8JXRXOvHveqfyZPhKDItzd99HzmH42rZaxpc3ffR85h+Nq2WgIijOUS9Ud0LryWlqMh7iFp3HSHHDHxDAuPibhwoOFlPynUlz2fZ9AGy1ZGOafuwg7hfhwndDd3DWcBhjRL4rw3wvnDZ9vvmM8z2A5+oxsfg7EN1BozDnYADyKxcjNyHW5UuvnebGQueXRB+vbHY65HeEB2IA8IJ4AvNcD/AM7y8VVfLr2p1Q9vkB2hv9rggn1JkduXT0Rp3Qve4tzdsfI7P8owwYD5G+xU7bd29Gl7Wi2oGVdHJiAXN++zEY4H8MjdXDr8hWoVxL43aor2WA+yq4DutbHYYmN43HDyY/qCRwoK6rcj107y2Qy07pSvhEjQ5hxMkZ8oec8HgPdajwasFE7OvBfLJJajbNt1rpaU/daSXMLfDC8/dI/wnDd1tGIK9+Ru8VZdS9Uly7dOa10hYzHcjmGrUT+F4ww8JzcPvEq67w2HZ94rKfZlqsDo3+lp4HNPA4cBQLvW5Z94rKZadlPzo3+lp4WuHA4f96l0lnS7FfX5JcobrEtV2NLKQHO3GlhODJh4MNx27uOGvAFaLQFVGyP3lwc6b1cqtdVRsj95cHOm9XKggex33+P5tJ8Ua0ms2bHff4/m0nxRrSaAiIgIiICIiAoNlt72NX5nro1OVBstvexq/M9dGgyqiIg0dscd5E3O39XErVVVbHHeRNzt/VxK1UBc68e96p/Jk+ErornXj3vVP5MnwlBkW5u++j5zD8bVstY0ubvvo+cw/G1bLQFQmXConvFf+kutSnUMxvhwfK4AkjhAYGn9Sr7VCNwqNkr/ADeCT4afV/sEF50FHBZ1CyipBmsja1jR4ABgPYqEyEE6Tasv3TDN6dujWg1na4UrrDy7TUTxgJJamLX4CXSN9Oa30oNEoiIKG2Q1hus+16e9FBi1zyI3ubqIkZ3THY7udmgjyRhXDc+22XjuxBa7MP5jAXAbgeO5cP0eCP0XDyxWW21cnlS3VnRtEzSeAsOcf7M4fqqJu3lEtyxrpG7NiA7ZJKS2Qa3ta4NGZG0D7xdjr1nutQxwICT7Ii3bJtC1YbLowHTwZ22SA6m52H8vxnVif8OOG6ThamSe2X23cGmqZji9rTE4k4klhzASeEloBPlVaUmS9thZPqy2rxAOq3QOc1p17Rw7vC88J4NzwlSTY4vc65czTuCqdh6uP/v9UFrKqNkfvLg503q5Va6qjZH7y4OdN6uVBA9jvv8AH82k+KNaTWbNjvv8fzaT4o1pNAREQEREBERAUGy297Gr8z10anKg2W3vY1fmeujQZVREQaO2OO8ibnb+riVqqqtjjvIm52/q4laqAudePe9U/kyfCV0Vzrx73qn8mT4SgyLc3ffR85h+Nq2WsaXN330fOYfjatloCz/fyUXWy7Q2xOcI5DDISdxrCNoef0DXFaAVX5fLrPtm7ItakGMlLi5wG6YjhnejAO8gcgsOz7Ysy0o9ss6eGUeGN7XD2FZ/yyU892MqEV4KYHB+1VDeAF8ZDXN/taT/AFrlZPsnVHfiznSUtZtU8ZwfE6LO1Hcc1weMWkatzUQfCMereHIhatkWNLaNPURzGJpfmNYQ5wGs4azrAxPjwwQXfU30u1SUTauqq6drXtD2gvGcWkAjBo7o6iOBQK8eXaxKMGOwYpKh3A538uP292fJmjyqtslNxrKvtPLDXVL43x4O2tjRi9h1ZwcSdw6j3OrOGvWrtsHJRc+xSHtg254/FOc/+3UzH/SgpuWTKBlWlxwd+zg44DGOmZh6S8g/1uGPAF1NjjBTS3mnfMxjnshDmOIxLO6zTm+DEHDyeVaDcGRQYNAAA3BuAKhNjXCXW3Vz+CJjfS7H/pQWDlwtRtm5PJo8cHTOZC3x4nOd/Y1y+GQWzjQZPWSuBBnkkl1+URj2MB/VV5lItibKRf2G7dgnOijcYw4a2lx/9STxta0avE0kfeV/WZQQWXZsdn0YwjiY2No8TRgPKcAg9SqjZH7y4OdN6uVWuqo2R+8uDnTerlQQPY77/H82k+KNaTWbNjvv8fzaT4o1pNAREQEREBERAUGy297Gr8z10anKg2W3vY1fmeujQZVREQaO2OO8ibnb+riVqqqtjjvIm52/q4laqAudePe9U/kyfCV0Vzrx73qn8mT4SgyLc3ffR85h+Nq2WsaXN330fOYfjatloC/HAOGa7cX6iDP9+rm2xk8vB+9dzsdoxLnNaMdpx3Wvb+KI8B4Nw4EAmwLi5VrCvPE2nrHNp6ncMchwa8/5HHUcfAcHeI4YqfkBwwduKsb35FrCtqQ1NjH9lkOvBrcYj/o1Zv6EDxIILfexq3JZfuO8dhN/8NI8lrRqaMfvwuw1AEYlvi3MSzFXvd23KG8djstSzHZzHjHxtPC1w4HA6iqFtPJnlIorPNl08n7RTnAbWyfuAAcR3EuaAcQNzWvJYFz8qlhNfFYkc0Qf94NliAOHDrdgD4xrQX1fi14rEunU10rmtLYnhmJwznkENA8ZdgsuXXtq2aWhmsG7zXbZWFjXFmt7mtDu5b4Ac44nwDgGKsWiyM3ptypFRe6sw8r3TSYeDF2DR5cT5Fa90LkWFdCDNsiPuyMHSv7qR/lPANQ1AAatxBw8k+T2O5tnmqrs11XKMHkaxG3dzGny4EnhIHAAVYCIgKqNkfvLg503q5Va6qjZH7y4OdN6uVBA9jvv8fzaT4o1pNZs2O+/x/NpPijWk0BERAREQEREBQbLb3savzPXRqcqDZbe9jV+Z66NBlVERBo7Y47yJudv6uJWqqq2OO8ibnb+riVqoC514971T+TJ8JXRXntGlFdZ8lIThtjHMx8GcCMfagxrd2ris+8FPW1GOZHNHI7DWcGuDj7AtRNyoXJc3OFbHr8LXj/dqqN+QW9AeQyeiI4CXyAkeTazh6V/OgW9XHUPTk+mgt/SfcrlsXod8k0n3K5bF6HfJVBoFvVx1D05PppoFvVx1D05PpoLf0n3K5bF6HfJNJ9yuWxeh3yWcb8XKtK5VVHT2q+FxkaXDai4gAHDXnNaoyg1ppPuVy2L0O+SaT7lcti9Dvkslog1ppPuVy2L0O+SaT7lcti9Dvkslog1ppPuVy2L0O+SaT7lcti9DvkqRsDI3eK3rGitWjlowyVue0PfIHAePBhHtXv0C3q46h6cn00Fv6T7lcti9Dvkq3y5X0u9eC7kNBYs4leJxIc0OwDQx7dZIAxxcFyNAt6uOoenJ9NNAt6uOoenJ9NB8tjvv8fzaT4o1pNVPkoyX2tc6332pa0sDgYjG1sRccSS0kkua3DDN8eOPBhrthAREQEREBERAUGy297Gr8z10anKg2W3vY1fmeujQZVREQaO2OO8ibnb+riVqqqtjjvIm52/q4laqAiIgL5Vb3R0r3s3Q0kehfVV5fzKRS2ZObAu+w1Va/FgjZrbGdzu8NZO73I8BxLUFMaXb98r9zD2E0u375X7mHsKZ3eyCyz2cJrfqDFK7XtcYDszxF2OBPk1eMrp6ALL5XP0GoKZvLem2r0zsmt2XbXMBa05jG4A6/wAY61xlf8AoAsvlc/QamgCy+Vz9BqCgEV/6ALL5XP0GpoAsvlc/QagoBFf+gCy+Vz9BqaALL5XP0GoKvsrKZfCyLOZZ9n1OZFGM1jdqiOA8rmEn0r1aXb98r9zD2FY2gCy+Vz9BqaALL5XP0GoPHkav7ee8t7jQW3UbZGIXvzdrjbrBaAcWNB4Twq8FQn7qWzkivD+8VAz9spMxzJCBmvjacCSQMcNz72sajjm4hXDdW9NkXrs4VtjyZw1ZzDqfGfA9vAd3wg4aiUHaRfCtrKWgpjU1z2RsbrLnuDWjyk6lXs9s25lCnNHdNzqegBLZawgiSbgLYAdYH+bV+mGDg7Nv32MdpmwrrRftdZ+IA4Q0/BjM/cH9I1nDDUSMfLHcm2rVIqL02lVZ+7tVG7aYWf5dQzngcBOBUku1dyy7sWYLPseMMYNZO655/xOO6T/ALbgwAAXWQRAXJqKRpfY9o2jE/DVtkonjx8bJQcf0IX0u/eG0WW467l6GxtqM0yQyx4iKqjG6Wg4lrx+JuJ8I1KVqHZUKWRtgC3aIfz6F4qWcGLRqkaTu5pjxx8OAQTFF8KGrhr6JlZTHFkjGvafC1wDgfQV90BQbLb3savzPXRqcqDZbe9jV+Z66NBlVERBo7Y47yJudv6uJWqqq2OO8ibnb+riVqoC+NZVQUNI+rq3BrI2l7nHca0DEn0BfZcC/wDvGruazfA5BUt6cqc167R+xbAnZRUuvbKmUkPe3cOaBiW48AHdHhLRiFJrkWhkzubR7XZ1XC6UjB8z8c9/Dhudy3xDwDHE61m9EGt9JVzOWw+35JpKuZy2H2/JZIRBrfSVczlsPt+SaSrmcth9vyWSEQa30lXM5bD7fkmkq5nLYfb8lkhEGt9JVzOWw+35JpKuZy2H2/JZIRBrfSVczlsPt+SaSrmcth9vyWSEQa3OUq5ZGBrYfb8lVV96C5c8zrWuTaENNUEd1E1zmRy8JALQMwnwfdOA+7rKp1EF0ZNpLjXyrmUlu07/ANtGtokmlfHLgM45uc44agSWuxGHCeC96eCGlgbT0zWsY0BrWtADWgagABqAWV8i3fNpPLL1Ui1YgIihd5b41Qtb93LoRNqKz8ZccIaVv+KQjdP+Ua/1wBCaLhX7qIqa5VbLPhm/s8owO4SWFoH6kgfqoq/JdJbTNsvjaFZUvOssY4RwjxBmBH6jDyKtbeunNZ9k1dpXYfPJZcUzGSRSSHCqzHd25uYGjMa/NaHazqccdSC68mjZW3AohPu7Qw/phi3+3BSZeGw66mtOxoa6hGEckbXsG5mggEDAbmG5+i9yAoNlt72NX5nro1OVBstvexq/M9dGgyqiIg0dscd5E3O39XErVVVbHHeRNzt/VxK1UBfj2te0seAQdRB3Cv1EHm+z6HiougPkn2fQ8VF0B8l6UQeb7PoeKi6A+SfZ9DxUXQHyXpRB5vs+h4qLoD5J9n0PFRdAfJelEHm+z6HiougPkn2fQ8VF0B8l6UQeb7PoeKi6A+SfZ9DxUXQHyXpRB5vs+h4qLoD5J9n0PFRdAfJelEHm+z6HiougPkn2fQ8VF0B8l6UQfCOipYn58UcYI3CGgEL7ovwkAYlBCcrN8/3Pu0X0p/8AEzYxw7nc6tb8DuhoI8OtzdWGKpHJvlLq7nVL2VMYmhmfnynclztwuDz97w4HVjwtxJPPyo3qN7L2yVURxhj/AJUI4MwH73+o4nyEDgURQajr750l77Pism50uMtVi17hiH0kQw2x7hutdgc1u4C5wIOpSmpsihpLpvseFoEDYHRBv+XNLdZ4ThundO6sf2TalfY1c2tsqR8UjdxzDgfDgfCPCDqKtfTRU2rc6eya6E/tkkZijfF92TP7gnDda8NJIwxBI/DqCCyMirpHZM6QyY//ACgY+DbZAPZ7FOFybp2V9h3Zp7LdhjFExjsNwuw7o9LFdZAUGy297Gr8z10anKg2W3vY1fmeujQZVREQaO2OO8ibnb+riVqqqtjjvIm52/q4laqAiIgIiICIiAiIgIiICIiAiIgIiICieVW0ZbLye1lVBiHbWIwRujbHNix9DlLFzrx2RDb1hTWVUHBsrCzH/CTuH9Dgf0QYtRdS8dgWldq1XWbazC17dw/heOBzTwtP/wCaiCFy0BWxkIuS61rXF4rQb/Igd/LB3JJfD5G6j/Vhu4EKGXBufW3yt1tDSgiNuDppMNUTP+bjuNHCfECRrOyLNpLHs2OzrOaGRxtDWtHg8fhJOsnhJxQetERAUGy297Gr8z10anKg2W3vY1fmeujQZVREQaO2OO8ibnb+riVqqqtjjvIm52/q4laqAiIgIiICIiAiIgIiICIiAiIgIiICIiDmXgsCyrx0P7FbUTJWbox3WnwtcNbT5CoCzIVdRtVtpfVluOOYXtzfJiGZ2H64+NWiiDn2HYlmXfoBQ2NEyKMa8GjdO5i4nW44AaySdS6CIgIiICg2W3vY1fmeujU5UGy297Gr8z10aDKqIiDR2xx3kTD/AO2/q4laqpqOtq8kd6p218T32ZVybYySMY7Q88B4PERukNBGsFqlbcr1xSMTV4eZm7CCdIoNpeuJyv3M3YTS9cTlfuZuwgnKKDaXricr9zN2E0vXE5X7mbsIJyig2l64nK/czdhNL1xOV+5m7CCcooNpeuJyv3M3YTS9cTlfuZuwgnKKDaXricr9zN2E0vXE5X7mbsIJyig2l64nK/czdhNL1xOV+5m7CCcooNpeuJyv3M3YTS9cTlfuZuwgnKKDaXricr9zN2E0vXE5X7mbsIJyig2l64nK/czdhNL1xOV+5m7CCcooNpeuJyv3M3YTS9cTlfuZuwgnKKDaXricr9zN2E0vXE5X7mbsIJyig2l64nK/czdhNL1xOV+5m7CCcqDZbe9jV+Z66NNL1xOV+5m7CiF5rw1GVerZdi6bJBSB7X1NS9uAwGsAA+kA4FxA1AAkhQ2Y/wAB9CLXv7jXe4kIg6l4P+CTf0FY2tT/AIlJ/Wf90RB5UREBERAREQEREBERAREQEREBERAREQEREBERAREQf0z748q17k73ow+RfiIJKiIg/9k="/>
          <p:cNvSpPr>
            <a:spLocks noChangeAspect="1" noChangeArrowheads="1"/>
          </p:cNvSpPr>
          <p:nvPr/>
        </p:nvSpPr>
        <p:spPr bwMode="auto">
          <a:xfrm>
            <a:off x="307975" y="236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4" name="AutoShape 8" descr="data:image/jpeg;base64,/9j/4AAQSkZJRgABAQAAAQABAAD/2wCEAAkGBwgHBhUIBxQSFhQWGBsWGBgWGSAeGhUdIiEfGSUiHyAdKCggHiExHR0dKDItMSkrLjAuGiszRDMsNygwLi0BCgoKBQUFDgUFDisZExkrKysrKysrKysrKysrKysrKysrKysrKysrKysrKysrKysrKysrKysrKysrKysrKysrK//AABEIAOEA4QMBIgACEQEDEQH/xAAcAAEAAwEBAQEBAAAAAAAAAAAABgcIBQQDAQL/xABREAABAwEDBAsNBQYEBAcAAAABAAIDBAUGEQcSFyEIEzE2QVNUdJKz0iI3UWFxg5GToaOy0dMVMkJzgRQWGCNyolJigrE1wcLwJCUzNENk4f/EABQBAQAAAAAAAAAAAAAAAAAAAAD/xAAUEQEAAAAAAAAAAAAAAAAAAAAA/9oADAMBAAIRAxEAPwDqV9bb+Uq9U1j2JO+loKV2ZLKzEPmdrBAIIJGIOAxww7o4kgL0HIPdl5zpZ64k7pz49fu02OZL7mTyP1k1b8Twn+XEf+ZVqo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Jq7px/TXPr47fyR18da2olq7MkeI5GSHF8GPCPBqxIIwB3CAcCrlUFy3AHJjVE8G09dGglP27ZXHR+lFjj7Tr+Nk6RX6g0Fscd5E3O39XErVVVbHHeRNzt/VxK1UBEX8ySMijMkpAaASSdwAa8Sg/pFAzlguMD/AO6PqZeymmG43KXepl7KCeIoHphuNyl3qZeymmG43KXepl7KCeIoHphuNyl3qZeymmG43KXepl7KCeIoHphuNyl3qZeymmG43KXepl7KCeIoHphuNyl3qZeymmG43KXepl7KCeIoHphuNyl3qZeymmG43KXepl7KCeIoHphuNyl3qZeymmG43KXepl7KCeIo3dm/V2701bqSxJ897W55aWPac3EDEZwGOsj0qSICIiAiIgIiICg2W3vY1fmeujU5UGy297Gr8z10aDKqIiDR2xx3kTc7f1cStVVVscd5E3O39XErVQFzrx73qn8mT4SuiudePe9U/kyfCUGN7Kon2lakVBGQDLIyME7gLiG4n0q7RsfYMO6rnY/kDtqoLm776PnMPxtWy0FJ/wAPtPy5/qR20/h9p+XP9SO2rsRBSf8AD7T8uf6kdtP4faflz/Ujtq7F5LTtOgsmlNVacscTB+KRwaPJr3T4kFPfw+0/Ln+pHbT+H2n5c/1I7aklqZbLn0L82ndPPwfyo8B6ZCz2YrnMy93aLu7grAPE2M/9YQcz+H2n5c/1I7afw+0/Ln+pHbU8sLKddC25BFTVLWPO42YGMkngBd3JPiBKmCCk/wCH2n5c/wBSO2n8PtPy5/qR21diIKT/AIfaflz/AFI7ah+UzJeLkWVHaMVTtzXyCItMeaQS1zscc44juStOKqNkfvLg503q5UED2O+/x/NpPijWk1mzY77/AB/NpPijWk0BERAREQEREBQbLb3savzPXRqcqDZbe9jV+Z66NBlVERBo7Y47yJudv6uJWqqq2OO8ibnb+riVqoC514971T+TJ8JXRXOvHveqfyZPhKDItzd99HzmH42rZaxpc3ffR85h+Nq2WgIijOUS9Ud0LryWlqMh7iFp3HSHHDHxDAuPibhwoOFlPynUlz2fZ9AGy1ZGOafuwg7hfhwndDd3DWcBhjRL4rw3wvnDZ9vvmM8z2A5+oxsfg7EN1BozDnYADyKxcjNyHW5UuvnebGQueXRB+vbHY65HeEB2IA8IJ4AvNcD/AM7y8VVfLr2p1Q9vkB2hv9rggn1JkduXT0Rp3Qve4tzdsfI7P8owwYD5G+xU7bd29Gl7Wi2oGVdHJiAXN++zEY4H8MjdXDr8hWoVxL43aor2WA+yq4DutbHYYmN43HDyY/qCRwoK6rcj107y2Qy07pSvhEjQ5hxMkZ8oec8HgPdajwasFE7OvBfLJJajbNt1rpaU/daSXMLfDC8/dI/wnDd1tGIK9+Ru8VZdS9Uly7dOa10hYzHcjmGrUT+F4ww8JzcPvEq67w2HZ94rKfZlqsDo3+lp4HNPA4cBQLvW5Z94rKZadlPzo3+lp4WuHA4f96l0lnS7FfX5JcobrEtV2NLKQHO3GlhODJh4MNx27uOGvAFaLQFVGyP3lwc6b1cqtdVRsj95cHOm9XKggex33+P5tJ8Ua0ms2bHff4/m0nxRrSaAiIgIiICIiAoNlt72NX5nro1OVBstvexq/M9dGgyqiIg0dscd5E3O39XErVVVbHHeRNzt/VxK1UBc68e96p/Jk+ErornXj3vVP5MnwlBkW5u++j5zD8bVstY0ubvvo+cw/G1bLQFQmXConvFf+kutSnUMxvhwfK4AkjhAYGn9Sr7VCNwqNkr/ADeCT4afV/sEF50FHBZ1CyipBmsja1jR4ABgPYqEyEE6Tasv3TDN6dujWg1na4UrrDy7TUTxgJJamLX4CXSN9Oa30oNEoiIKG2Q1hus+16e9FBi1zyI3ubqIkZ3THY7udmgjyRhXDc+22XjuxBa7MP5jAXAbgeO5cP0eCP0XDyxWW21cnlS3VnRtEzSeAsOcf7M4fqqJu3lEtyxrpG7NiA7ZJKS2Qa3ta4NGZG0D7xdjr1nutQxwICT7Ii3bJtC1YbLowHTwZ22SA6m52H8vxnVif8OOG6ThamSe2X23cGmqZji9rTE4k4klhzASeEloBPlVaUmS9thZPqy2rxAOq3QOc1p17Rw7vC88J4NzwlSTY4vc65czTuCqdh6uP/v9UFrKqNkfvLg503q5Va6qjZH7y4OdN6uVBA9jvv8AH82k+KNaTWbNjvv8fzaT4o1pNAREQEREBERAUGy297Gr8z10anKg2W3vY1fmeujQZVREQaO2OO8ibnb+riVqqqtjjvIm52/q4laqAudePe9U/kyfCV0Vzrx73qn8mT4SgyLc3ffR85h+Nq2WsaXN330fOYfjatloCz/fyUXWy7Q2xOcI5DDISdxrCNoef0DXFaAVX5fLrPtm7ItakGMlLi5wG6YjhnejAO8gcgsOz7Ysy0o9ss6eGUeGN7XD2FZ/yyU892MqEV4KYHB+1VDeAF8ZDXN/taT/AFrlZPsnVHfiznSUtZtU8ZwfE6LO1Hcc1weMWkatzUQfCMereHIhatkWNLaNPURzGJpfmNYQ5wGs4azrAxPjwwQXfU30u1SUTauqq6drXtD2gvGcWkAjBo7o6iOBQK8eXaxKMGOwYpKh3A538uP292fJmjyqtslNxrKvtPLDXVL43x4O2tjRi9h1ZwcSdw6j3OrOGvWrtsHJRc+xSHtg254/FOc/+3UzH/SgpuWTKBlWlxwd+zg44DGOmZh6S8g/1uGPAF1NjjBTS3mnfMxjnshDmOIxLO6zTm+DEHDyeVaDcGRQYNAAA3BuAKhNjXCXW3Vz+CJjfS7H/pQWDlwtRtm5PJo8cHTOZC3x4nOd/Y1y+GQWzjQZPWSuBBnkkl1+URj2MB/VV5lItibKRf2G7dgnOijcYw4a2lx/9STxta0avE0kfeV/WZQQWXZsdn0YwjiY2No8TRgPKcAg9SqjZH7y4OdN6uVWuqo2R+8uDnTerlQQPY77/H82k+KNaTWbNjvv8fzaT4o1pNAREQEREBERAUGy297Gr8z10anKg2W3vY1fmeujQZVREQaO2OO8ibnb+riVqqqtjjvIm52/q4laqAudePe9U/kyfCV0Vzrx73qn8mT4SgyLc3ffR85h+Nq2WsaXN330fOYfjatloC/HAOGa7cX6iDP9+rm2xk8vB+9dzsdoxLnNaMdpx3Wvb+KI8B4Nw4EAmwLi5VrCvPE2nrHNp6ncMchwa8/5HHUcfAcHeI4YqfkBwwduKsb35FrCtqQ1NjH9lkOvBrcYj/o1Zv6EDxIILfexq3JZfuO8dhN/8NI8lrRqaMfvwuw1AEYlvi3MSzFXvd23KG8djstSzHZzHjHxtPC1w4HA6iqFtPJnlIorPNl08n7RTnAbWyfuAAcR3EuaAcQNzWvJYFz8qlhNfFYkc0Qf94NliAOHDrdgD4xrQX1fi14rEunU10rmtLYnhmJwznkENA8ZdgsuXXtq2aWhmsG7zXbZWFjXFmt7mtDu5b4Ac44nwDgGKsWiyM3ptypFRe6sw8r3TSYeDF2DR5cT5Fa90LkWFdCDNsiPuyMHSv7qR/lPANQ1AAatxBw8k+T2O5tnmqrs11XKMHkaxG3dzGny4EnhIHAAVYCIgKqNkfvLg503q5Va6qjZH7y4OdN6uVBA9jvv8fzaT4o1pNZs2O+/x/NpPijWk0BERAREQEREBQbLb3savzPXRqcqDZbe9jV+Z66NBlVERBo7Y47yJudv6uJWqqq2OO8ibnb+riVqoC514971T+TJ8JXRXntGlFdZ8lIThtjHMx8GcCMfagxrd2ris+8FPW1GOZHNHI7DWcGuDj7AtRNyoXJc3OFbHr8LXj/dqqN+QW9AeQyeiI4CXyAkeTazh6V/OgW9XHUPTk+mgt/SfcrlsXod8k0n3K5bF6HfJVBoFvVx1D05PppoFvVx1D05PpoLf0n3K5bF6HfJNJ9yuWxeh3yWcb8XKtK5VVHT2q+FxkaXDai4gAHDXnNaoyg1ppPuVy2L0O+SaT7lcti9Dvkslog1ppPuVy2L0O+SaT7lcti9Dvkslog1ppPuVy2L0O+SaT7lcti9DvkqRsDI3eK3rGitWjlowyVue0PfIHAePBhHtXv0C3q46h6cn00Fv6T7lcti9Dvkq3y5X0u9eC7kNBYs4leJxIc0OwDQx7dZIAxxcFyNAt6uOoenJ9NNAt6uOoenJ9NB8tjvv8fzaT4o1pNVPkoyX2tc6332pa0sDgYjG1sRccSS0kkua3DDN8eOPBhrthAREQEREBERAUGy297Gr8z10anKg2W3vY1fmeujQZVREQaO2OO8ibnb+riVqqqtjjvIm52/q4laqAiIgL5Vb3R0r3s3Q0kehfVV5fzKRS2ZObAu+w1Va/FgjZrbGdzu8NZO73I8BxLUFMaXb98r9zD2E0u375X7mHsKZ3eyCyz2cJrfqDFK7XtcYDszxF2OBPk1eMrp6ALL5XP0GoKZvLem2r0zsmt2XbXMBa05jG4A6/wAY61xlf8AoAsvlc/QamgCy+Vz9BqCgEV/6ALL5XP0GpoAsvlc/QagoBFf+gCy+Vz9BqaALL5XP0GoKvsrKZfCyLOZZ9n1OZFGM1jdqiOA8rmEn0r1aXb98r9zD2FY2gCy+Vz9BqaALL5XP0GoPHkav7ee8t7jQW3UbZGIXvzdrjbrBaAcWNB4Twq8FQn7qWzkivD+8VAz9spMxzJCBmvjacCSQMcNz72sajjm4hXDdW9NkXrs4VtjyZw1ZzDqfGfA9vAd3wg4aiUHaRfCtrKWgpjU1z2RsbrLnuDWjyk6lXs9s25lCnNHdNzqegBLZawgiSbgLYAdYH+bV+mGDg7Nv32MdpmwrrRftdZ+IA4Q0/BjM/cH9I1nDDUSMfLHcm2rVIqL02lVZ+7tVG7aYWf5dQzngcBOBUku1dyy7sWYLPseMMYNZO655/xOO6T/ALbgwAAXWQRAXJqKRpfY9o2jE/DVtkonjx8bJQcf0IX0u/eG0WW467l6GxtqM0yQyx4iKqjG6Wg4lrx+JuJ8I1KVqHZUKWRtgC3aIfz6F4qWcGLRqkaTu5pjxx8OAQTFF8KGrhr6JlZTHFkjGvafC1wDgfQV90BQbLb3savzPXRqcqDZbe9jV+Z66NBlVERBo7Y47yJudv6uJWqqq2OO8ibnb+riVqoC+NZVQUNI+rq3BrI2l7nHca0DEn0BfZcC/wDvGruazfA5BUt6cqc167R+xbAnZRUuvbKmUkPe3cOaBiW48AHdHhLRiFJrkWhkzubR7XZ1XC6UjB8z8c9/Dhudy3xDwDHE61m9EGt9JVzOWw+35JpKuZy2H2/JZIRBrfSVczlsPt+SaSrmcth9vyWSEQa30lXM5bD7fkmkq5nLYfb8lkhEGt9JVzOWw+35JpKuZy2H2/JZIRBrfSVczlsPt+SaSrmcth9vyWSEQa3OUq5ZGBrYfb8lVV96C5c8zrWuTaENNUEd1E1zmRy8JALQMwnwfdOA+7rKp1EF0ZNpLjXyrmUlu07/ANtGtokmlfHLgM45uc44agSWuxGHCeC96eCGlgbT0zWsY0BrWtADWgagABqAWV8i3fNpPLL1Ui1YgIihd5b41Qtb93LoRNqKz8ZccIaVv+KQjdP+Ua/1wBCaLhX7qIqa5VbLPhm/s8owO4SWFoH6kgfqoq/JdJbTNsvjaFZUvOssY4RwjxBmBH6jDyKtbeunNZ9k1dpXYfPJZcUzGSRSSHCqzHd25uYGjMa/NaHazqccdSC68mjZW3AohPu7Qw/phi3+3BSZeGw66mtOxoa6hGEckbXsG5mggEDAbmG5+i9yAoNlt72NX5nro1OVBstvexq/M9dGgyqiIg0dscd5E3O39XErVVVbHHeRNzt/VxK1UBfj2te0seAQdRB3Cv1EHm+z6HiougPkn2fQ8VF0B8l6UQeb7PoeKi6A+SfZ9DxUXQHyXpRB5vs+h4qLoD5J9n0PFRdAfJelEHm+z6HiougPkn2fQ8VF0B8l6UQeb7PoeKi6A+SfZ9DxUXQHyXpRB5vs+h4qLoD5J9n0PFRdAfJelEHm+z6HiougPkn2fQ8VF0B8l6UQfCOipYn58UcYI3CGgEL7ovwkAYlBCcrN8/3Pu0X0p/8AEzYxw7nc6tb8DuhoI8OtzdWGKpHJvlLq7nVL2VMYmhmfnynclztwuDz97w4HVjwtxJPPyo3qN7L2yVURxhj/AJUI4MwH73+o4nyEDgURQajr750l77Pism50uMtVi17hiH0kQw2x7hutdgc1u4C5wIOpSmpsihpLpvseFoEDYHRBv+XNLdZ4ThundO6sf2TalfY1c2tsqR8UjdxzDgfDgfCPCDqKtfTRU2rc6eya6E/tkkZijfF92TP7gnDda8NJIwxBI/DqCCyMirpHZM6QyY//ACgY+DbZAPZ7FOFybp2V9h3Zp7LdhjFExjsNwuw7o9LFdZAUGy297Gr8z10anKg2W3vY1fmeujQZVREQaO2OO8ibnb+riVqqqtjjvIm52/q4laqAiIgIiICIiAiIgIiICIiAiIgIiICieVW0ZbLye1lVBiHbWIwRujbHNix9DlLFzrx2RDb1hTWVUHBsrCzH/CTuH9Dgf0QYtRdS8dgWldq1XWbazC17dw/heOBzTwtP/wCaiCFy0BWxkIuS61rXF4rQb/Igd/LB3JJfD5G6j/Vhu4EKGXBufW3yt1tDSgiNuDppMNUTP+bjuNHCfECRrOyLNpLHs2OzrOaGRxtDWtHg8fhJOsnhJxQetERAUGy297Gr8z10anKg2W3vY1fmeujQZVREQaO2OO8ibnb+riVqqqtjjvIm52/q4laqAiIgIiICIiAiIgIiICIiAiIgIiICIiDmXgsCyrx0P7FbUTJWbox3WnwtcNbT5CoCzIVdRtVtpfVluOOYXtzfJiGZ2H64+NWiiDn2HYlmXfoBQ2NEyKMa8GjdO5i4nW44AaySdS6CIgIiICg2W3vY1fmeujU5UGy297Gr8z10aDKqIiDR2xx3kTD/AO2/q4laqpqOtq8kd6p218T32ZVybYySMY7Q88B4PERukNBGsFqlbcr1xSMTV4eZm7CCdIoNpeuJyv3M3YTS9cTlfuZuwgnKKDaXricr9zN2E0vXE5X7mbsIJyig2l64nK/czdhNL1xOV+5m7CCcooNpeuJyv3M3YTS9cTlfuZuwgnKKDaXricr9zN2E0vXE5X7mbsIJyig2l64nK/czdhNL1xOV+5m7CCcooNpeuJyv3M3YTS9cTlfuZuwgnKKDaXricr9zN2E0vXE5X7mbsIJyig2l64nK/czdhNL1xOV+5m7CCcooNpeuJyv3M3YTS9cTlfuZuwgnKKDaXricr9zN2E0vXE5X7mbsIJyig2l64nK/czdhNL1xOV+5m7CCcqDZbe9jV+Z66NNL1xOV+5m7CiF5rw1GVerZdi6bJBSB7X1NS9uAwGsAA+kA4FxA1AAkhQ2Y/wAB9CLXv7jXe4kIg6l4P+CTf0FY2tT/AIlJ/Wf90RB5UREBERAREQEREBERAREQEREBERAREQEREBERAREQf0z748q17k73ow+RfiIJKiIg/9k="/>
          <p:cNvSpPr>
            <a:spLocks noChangeAspect="1" noChangeArrowheads="1"/>
          </p:cNvSpPr>
          <p:nvPr/>
        </p:nvSpPr>
        <p:spPr bwMode="auto">
          <a:xfrm>
            <a:off x="460375" y="388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5" name="Title 1"/>
          <p:cNvSpPr txBox="1">
            <a:spLocks/>
          </p:cNvSpPr>
          <p:nvPr/>
        </p:nvSpPr>
        <p:spPr>
          <a:xfrm>
            <a:off x="228600" y="152400"/>
            <a:ext cx="8686800" cy="5635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/>
              <a:t>1. Longer Trips (mid-term)</a:t>
            </a:r>
            <a:endParaRPr lang="en-US" sz="2800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3886200"/>
            <a:ext cx="9144000" cy="0"/>
          </a:xfrm>
          <a:prstGeom prst="line">
            <a:avLst/>
          </a:prstGeom>
          <a:ln w="127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37338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358140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1910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0" y="40386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</p:spPr>
        <p:txBody>
          <a:bodyPr/>
          <a:lstStyle/>
          <a:p>
            <a:fld id="{6F5AFA5F-529F-4755-AFC1-09BCE3239773}" type="slidenum">
              <a:rPr lang="en-US" smtClean="0"/>
              <a:t>40</a:t>
            </a:fld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2662375" y="3886200"/>
            <a:ext cx="3205025" cy="0"/>
          </a:xfrm>
          <a:prstGeom prst="line">
            <a:avLst/>
          </a:prstGeom>
          <a:ln w="257175">
            <a:solidFill>
              <a:schemeClr val="tx1">
                <a:lumMod val="75000"/>
                <a:lumOff val="25000"/>
                <a:alpha val="5019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12" descr="data:image/jpeg;base64,/9j/4AAQSkZJRgABAQAAAQABAAD/2wCEAAkGBxQSEhMTExQWFRQXGBYYGBgYFxgYHRkdFRwbHhccGhgcICghGRolIBgcITEhJikrLi4uGCAzODguNygtLisBCgoKBQUFDgUFDisZExkrKysrKysrKysrKysrKysrKysrKysrKysrKysrKysrKysrKysrKysrKysrKysrKysrK//AABEIANUA7AMBIgACEQEDEQH/xAAcAAEAAwEAAwEAAAAAAAAAAAAABgcIBQIDBAH/xABQEAACAQMBBAQGDAsHAgcBAAABAgMABBEFBgcSIRMxQVEIIjJzobEUFjVhcXJ0gZGys9MXIzM2QlJUk5TBwhU0YoKSoqNDgyREU2TD0dJj/8QAFAEBAAAAAAAAAAAAAAAAAAAAAP/EABQRAQAAAAAAAAAAAAAAAAAAAAD/2gAMAwEAAhEDEQA/ALxpSlApSlApSlApSlApSlApSlApSlApSlApSlApSlApSlApSlApUO2x3lWOnMY5XaSYAExRAMwz1cRJCpyIOCc4OcVVGv78byc9HZxLACcKcdLISTyxkcIJ7uE/DQW3tXvGsNPZo5peKYDJijUu/MZAP6Kkgg4YjrFVjr2/yVsrZ2yoOx5iXJHxFwFP+ZqrfV9A1F5BLcW1y0k5LAtE5ZySc8sdfLq7sdhFSHQNzupXOC8a2yHBzM2Dg9eI1ywI7mC0Ef17be/vMie6kZTyKA8CEe+iYU/OKsPdhvNNpZdBOs0xWRuAhWbhQhcLkdx4jj36k2gbibOLBupZLhu1R+KT6AS/z8QqydH0O3tY+it4UiTOcKo5nkMk9bHAAyefIUHQpSlApSlApSlApSlApSlApSlApSlApSlApSlApSlApSlAr4tbvxb28856oopJP3alv5V9tQ3fBfdDpF4w62RY/wB66ofQxPzUFH7q9lF1i+ne7d2RQZZSDhpHkbkCccgfGJI58vfyNFaBstZ2QxbW8cXLHEBlz8MhyzfOarDwarHEF7P+vJHH+7UsftR9Aq56BSlKBSlKBSlKBSlKBSlKBSlKBSlKBSlKBSlKBSlei6vI4hmR0Qd7MFH0mg99Ki19vG0uHPFewnH/AKbdL9mGzUd1DffpkfkdPN8SPA/5CvqoLLpVH6j4QAziCyJHfJLj5uFVOPhzXFbfNqtySttBED2COGSRhnvyxB+ig0VX4TjmazZf6ntLLDJLIbuOJFZnbgW2wqjJPII3V3V82z+77U9YgS5NwrRsWAM80rHxSVY44W7jQaEv9q7GA4lu7dD+qZU4v9Oc+iqk32bfWd3ZrbWk/Sv0yM+EcDhVW/SZQD4xXqJ6q/bHwfjyM178Kxw+pmf+moXvZ2Ot9Llt4YJJXd42d+kKnA4sJwhVGPJbrz1UFybhrIR6RE2MGWSWQ/M3APRGKsOuBsDZ9DptlGRgiCIsO5mUM3pJrv0ClKUClKUClKUCleuaZUGWYKO8kAfSa4N9t1p0OeO9t8jrCyK5H+VMnNBIqVXN/vr0uMeI8s3vRxMPtOCo5qHhARD8hZyP78kip6FDZ+mgumlZ3ud+WoSsVgt4F5ZwEkkYY6zniAx/lr4tO2o2i1IMbd5nQHhJiSONQcA8PSYHMAg+VnmKDStczUNorSD8tcwRe88qKfoJyaoUbsNduxi5mIB7Li6aT6peuLpO7ZpNWfS5Z1Ro0DtIilwcoj4AJU9T4ye7qoLwv97GlREg3QcjsjSR/wDcF4fTUcvt/VkuRFBcSH3wiA/PxE+ivbYbiLBMGSW4l97iRFPzBc+mohve2LstPbThbQ8HSyOJMu78QUx4zxEgeUerHXQe6/8ACAnI/E2cSH/+kjSehQlcy73la9OjSRo8cSqWZ4rUlQoGSS7q2FA55zWgtP0W3g/I28MXm40T6oFfDt37mah8kufsnoKD0aw1/VUE0c87QsSvEbkRplevxAwPz8NdS03EX0jFp7mBM8yQZJW+fIUemp/uD9yI/Oy/WqxqDM2z+7eKTWZ9Mmmdkij4+kjCoWOIz1NxgD8Z7/VVsWG5rSowOKF5SO2SV+fwhCo9FR/Z387b/wAz/RBVw0FD79dnbW0isfY1vFDxSOGKKAWAC4BbrPz1eyIAMAADuHKqd8I/8nYedk9S1clBHt4fuXf/ACab6hrgbivceD4832jV3d40gGmX2SBm3mAycZ8Q9VQnc/tXZW2kwpPdQRuGlJRpF4hl2IymcjI96gtms0b6nN1rnQL1qLeAfDJhvXLVt3e9/SUyBclyOxIpT9BKgH6apzQLoaltJHMM8D3RlXPI8EGXTI7+GMZFBp2NAoAHUAAPmrypSgUpSgUpSgztqm9fWJ7iWC0QIyu4VIYOlkARiOfFxZOBzIA+avBtM2ou8FjdKD3ypbjn3qGU/NimjD2HtYyk4DXMw7uVyrFB9Mi/QK0ZQZSu9hLs6nBYXUq9POobjLNLgYc8yeZPiHl79WHp/g/xj8teu3vRxKnpZmz9FfTtR+dmn+ZHqnq4aDPO9rdxaaXYxSwGVpGuFQtI4PilJGIwqqOtR2dlWzs9sPpyQwsLK3LFEbLRq5yQDnL5Oc1FvCP9zYPlSfZTVM7TaeyhghEt3bxnok5NNGDyUdhOaDpapAqWs4RVUdFJyUADyT2Cq78HH3Nn+VyfZQ12NoN5+lrDLH7LVmaNwAiSPklSB4yqVHX31WO6neZa6XZSQTRzPI07yDo1QrgpGoyWYHOUPYaDRdU7pn54XXmV+whr8/DfJKSLTTJpvf4yefxUjb11CbPXtTl1ua5t7QJeugBgkVhwKI0XJDlCPFVW5/rUGmapvwhPL0rzsvrhr9FttXOeckNsO78R9OVV29NQbeVs5qUDWh1C8E7Suypwu7CPBTJAYKATxDqH6NBpqSQKMsQB3k4qHbe7T2YsL6L2Xb9I1tOqp0yFiWjYKAoOck8qiMW4eNjxXN9PM3eFVT9LF689e3Pada2N3MvTSSR288iNJJ1MiMynCBQcEDlQc7dPvD0+w01IbiYrKHkYoI5GOGPLmF4fTXbvN++nqSEiuZPf4EUH6Xz6K+PcpsjZXGnJPPaxSymSQFnXj5KeXI8vRVo2OiW0PKG3hiH+CJE+qBQZ00rbuU6zcaha2bzNMnCIRxMwGIwWPApJ8ju/SqbrtftJP+R01IgerjRkYfD0sij0V5bO/nbf+Z/ogq4aDMe89NYKW7aoUCs7dEi9F4rYXi5xjq6utjU5Xdfq83951iQZ6wjzOvzAsg9Ar88I/wDJ2HnZPUtXJQUXtDuXht7O6uZLuaaWKKSQeKqhmRSRnPEccu+vdun3b6feafFc3MTSSM0gP4x1HiuQOSkdgqzd4fuXf/JpvqGuBuK9x4PjzfaNQdL2h6XaxO4soCsaMx416TkoycmTOeqqZ8Hy06TVWkI/JwSODjkCxVOzkOTt6auvejeiHSb5z2wtH++xGPS9Vx4NNlyvpiOX4mNT8HGz+taC8KUpQKUpQKUpQZv3zn2Hr0d0oy2La4xnGTEeEfB+RFSz8IGvTn/w+k8A75Y5e3qwzFBXN8Jayw9jMB1rLGT8Uoyj/c30Grg2SvunsbSY9ckETH4WQFvTmgz5qzaxNrNt0ojt9QKAQ44OFVxJzOC4/X68n0VNfwf69Oc3GrcA7opJvSqhBXntR+dmn+ZHqnq4aDNe9Hd0+n2sdzLevdO0yxYZSMBkdicl2JPiDu66sDQtyum9FG8nTylkRiGkAGWAJxwKpx89ePhH+5sHypPspqsrRv7vB5qP6ooIhc7s9LggmZLNOIRuQXZ5MEKcEcbHFR3wdrGJtPmdo0ZxdOOIqpbAjhIHERnGSeXvmrQ1v+7z+ak+qarbwc2A0yck4HsuT7KGgtYCqd0z88LrzK/YQ1aF3tBaRflbmCP48sa+s1TFvtPaRbT3V29xH7HMQAlU8ak9DEMArnPMEcu6gvmqb8ITy9K87L64ak0++PSV6rhn+LDL/UoqrN7G8K11F7M26y4t3dmLqqhg3R44cMT+gesCg0jXC279zNQ+SXP2T1XJ35mQ4ttNmm/7mD9Co1c/aPeJqtxa3Mf9kyRRPDKskjpMQiMhDtxFVAwpJ591BLdwfuRH52X61WNWdd3V9roslTToI2t+N8O3RA8RPjeW46j71SddH2ql8q7hiz2fihj544j66Dy2d/O2/wDM/wBEFXDWZtL2Wv59auLV74x3apxSTxtIeIcMfigjgYjDL14Hi1NjuOeQ/wDidTmlHd0Z9bSN6qD1eEZOpjsQGUkSyZAI5cl6+6rFuNvNNTrvrY/FlR/qk1Rm9Td1b6Wlq0UkshldlbjKYAULjACjB59pNWtb7m9JXrgd/jTSj6rCg523G87TJbG7gjueOSSGVFAjlwWZSB4xTh7evNRTdzvWs9O0+K2lSd5FMhPRqhUcTkjmzjsPdU22v2B063069eK0iV0t5SrEFmUhDghmJOR316dxulQNpUMjQxGQvLlzGpY4dgMtjJwOVBBN5O9uLUbN7WGCRONkJZyvUh4sYGe0Dtqd+D5Y9HpfH/6s0j/MvCnrQ/TUZ8JO64RYwLgD8dIQOXVwKnrarJ3XWQh0mxQdsKyfvsyH0vQSmlKUClKUClKUFW+ERZcempIP+lOhPxWV1PpK1F9h98dvZafb20sM8ksQZSV4ApHGxTBLZ5KQOrsqzN7Nj02kXq/qx9J+5YSf0VC/BunRrW6jwC6TB84GQJEAHPuzGfTQQfVdv3udZtr+C0ctGgRIclmkwJOY4Vz+meoHyam/4QNelP4jSODzsU3oLFBXltR+dmn+ZHqnq4aDNm9HUNaltY/7St44bfpl4eHgz0nA+BgOzY4eP3qlVls7tLLFHi/hjQovCOIKQuBw/k4T2V0/CP8Ac2D5Un2U1WVo393g81H9UUFQ3u7PVTFI8+sSkBHYqHncHAJI5uowerqqL7rN2MWqWrzyzyR8EzR8KBexI2zk55+Pjq7K0Lrf92n81J9U1W/g4+5s/wArk+yhoPZa7itOU5aS5k94yIB/tQH01DdK2JsvbHPYNFx20cYZUZ36+iibJYEE82PLOOdaDqndM/PC68yv2ENBPrfYHTE6rG3Pxo1f62arXfrpkMDaWsMMcQMsmRGioORixyUCruqm/CE8vSvOy+uGguSuFt37mah8kufsnru1wtu/czUPklz9k9BFtwfuRH52X61WNVc7g/ciPzsv1qsVmA5k4oKf2d/O2/8AM/0QVcNUto19FHtXfu8iInQ44mZVXyIP0icdnoqypdttOXrvrX5p4z6moK68I/8AJ2HnZPUtXJVCb99p7S7SzW3uI5SkjluA5wCFwfRU+l3xaSOq5Zvghm/mgoO5vD9y7/5NN9Q1wNxXuPB8eb7Rqju2e+HT57O5t4hOzyxSRqejAUF1IBJZgcc+wGo7u93tW+nWEdq8E0jo0hJXgC+OxYYJOe3uoPg3/wBwZtWSJeZSGKPhH6zszdXeQ6+itG2VuI40jHUiqo+BQAPVWX7PUf7W2ghnCFRLcwtwk5ISELkE/FjrU1ApSlApSlApSlB8uq2YmgmhPMSRuh+B1IPrqhPBz1ERXd3C5Ch4Q/jEAZicDHPt/GH6DWhayxFsxHPtBLYzF44nuLgZTAYDDtFjII5+L2dtBO9rNThXaixlaaMRLCOJy6hV5T+UxOB1jr7xVkzbeaavXfW3zSo31SapPU93lrBrtpp4aV4JYw7l2XiyRL1MqgAeIOzvq0Idzmkjrt2b4Zpf6WFBCt+e2VleWUUNtcLLItwrkKH5KI5ATxEY62HLOedSmz3w6XHDEplkZlRAQsT9YUA9YFRTfXsVY2FhE9rbiJ2uEUtxSMSpjlJGXY8sqPoqzNG2L07oISbG1JMaEloI2ySoz1g0EN1bfjp7xSxpFdMWRlB4IwMsCB1yZ7e6oRuw3nR6XaPbtbyTO8zSDhYKMMkagdpzlD2dtXvqWi20dtP0dvCmIpMcMSL+ie4VBvBx9zZ/lcn2UNB8K75bt/yWjzN3Hjkb0CGoRbbUag2tzXcNifZboAbd1kPABGi5K+K3Uobs8qtNVTumfnhdeZX7CGgDaXaeTydPhX/Lw/XmqDbyptYdrT+0kSM8b9AFMR8bxOLPAzf4eutN1TfhCeXpXnZfXDQeZ2e2ok8q/gT51X6kNczaDYXWha3M1zqhZI4ZXeNJZirqqEspGFBBAxzHbV6Vwtu/czUPklz9k9BSW7rdxPqFksyajJbxl3URKjsBwnmeUijn8FSiPcHATmW8mcnrIRVz9Jau5uD9yI/Oy/WqxqDN2i7uraTXLjTXeYwxR8YYMocnhjPM8OMeOeoDsqzYNy2lL1xSv8aV/wCnFcLZ387b/wAz/RBVw0Ge99Wxdlp6WZtYejMkjq56SR8gBceWxx19lXBDsDpi9Vjb/PGrfWzVf+Ef+TsPOyepauSghW22zdnDpt80VpbxsLeYgpDGpBCHnkL118G44KujwuQBhpyTjsDt21I94fuXf/JpvqGoDsPedDsrNIDgiK7CnuZmdV9JFBB9yqG61z2Q3WouJz8MmV9ctaXqhPBpsgZr2bHNUijB84zMw/419FX3QKUpQKUpQKUpQKznvEHsTaaKfOFaW0m7vFHCr/TwN9NaMqgPCUsQLmzm7XieP90wb/5aDvbUfnZp/mR6p6uGsue1meXUrCE30jyXVvHMlweMtGsiuwXm+T5J/SHlVP23KXB8rV5j/wBp/wCc9B93hH+5sHypPspqsjSHAt4MkD8VH1n/AAis9b0N2o0y1juPZUk7NMseGXhA4kds+Uefiempbp24i1eON2uZ8sitgBB5QB7j30Fpa5eR+x5/xifkpP0h+qffqtPB71GGLTZhJLHGfZUhw7qvLooefM9XKvC+3F2UcUj9PckojsOcWMqCRnxOrlUX3Tbs7XVLSSeeSdXWdowI2QLhUjYZ4kY5y57e6gvKXauxXyr21X4Z4h62qpLDXrVdqrm4NxCIDEAJekTgJ6GIYD5wTkEdfWDUnj3HaYOv2Q3wyj+SioHp+wlm20U+nsjm2SMMq8bZyYo25sOfWxoLkfb3TR/562+aVT6jVU77tp7S6fTjb3EcojkkL8BzwgmLBP8ApP0VPF3O6SP/AC7H4Zpv5NVc74tirKxbTxbQ9GJZHWT8ZI3EFMeB4zHHlHqx10FoTb1tJXrvF+aOZvqoa4m1u9LS5rG8hjueKSS3nRB0M4yzxsFGSgA5kczXfj3X6UvVZJ87SN62rn7X7B6dFp97JHZwq6W07KwXmrLGxUgntBGaCG7p941hYackFxKyyh5GKiN25MeXMDFSx99eljqeU/BE388VydymzFncaYkk9rBLIZJRxPGrHAPIZIqfjYzTv2C0/h4v/wA0FG6dvDtYddutRKzNBJHwKFVePPDEOaswAHiHt7qnLb+tP7ILv/RF97XJ2c0uD203sXQxdEsPix9GvAviQ9S4wOs/SauBNKgHVDEPgjUfyoM67194tvqi2ywxyp0Tsx6QIMhgMY4WPdU0ff8AW3ZaTH4WQf8A3Xp8IqFVjsOFQv42TqAHYvdVzgUFFbS75fZVpcQJYSgSxSJxmTkodSOIgJzAznrFQxdtJF0M6d7FYRs/954jwn8b0nCF4MZ8XHldhrRG8P3Lv/k031DWedoL7GgaXB+vPdSfumKj7U/QaC0fB0suDTppCOck7Y99UVAPTxVa1Q3c/Y9DpFmp62RpP3rs49DAfNUyoFKUoFKUoFKUoFVL4R9lxWNvLjJjn4fgEiNn0ovoq2qhu9/S3udJukjUvIAjqoGSejdS2AOs8IblQU/sTf8ATaroTdq23Rn/ALRuVHoAPz1pKsb7PX9zZXEVzFGS8RPCHRyvMEEEDBx4xPX11Pvw06t+zwfuZfvKCaeEf7mwfKk+ymqytG/u8Hmo/qisxbZ7eX+pwrBcQoqLIJAY4pFOQrKMkseWHPort22+PVURUFvBhVCjMMvUowP06DQOt/3afzUn1TVb+Dj7mz/K5Psoag11vi1WRHQ28GGVlOIZc4YYOPH9+uLsZt7f6ZA0FvCjI0hkPSRSMcsqqeYYcsIPTQaoqndM/PC68yv2ENRf8NOrfs8H7mX7yo5BttfJqMmpCFOnkXhIMUnBgIqcl4s5wg7e+g1bVN+EJ5eledl9cNRn8NOrfs8H7mX7yo5tftrfakYDPCgMDMydHHIMluHPFljkeIO6g1bXC279zNQ+SXP2T1SX4adW/Z4P3M33lfLqu9rVLiCaB4IQksbxsVhlBxIpU4Jc4OD3UFnbg/ciPzsv1qsasubJ7xdQ063FtBBGUDM2XikLZY5PMMB6K7P4adW/Z4P3Mv3lBKdnfztv/M/0QVcNZSs9t76LUJdRWFOnlXhYGKTgxhByHFnPiDt76kf4adW/Z4P3Mv3lBJvCP/J2HnZPUtXJWUds9tb7U1iW4hRRExZejjkXm2M5yx5cqkn4adW/Z4P3M33lBdO8P3Lv/k031DWVdX1DjtrGEHlFHKT7zSTSE/7QlTXWN7Gp3MEtvJBCElRo2Kwyg4cEHBLnnz7qgOjhEuoOnysYliMmQeScQLHh6z4uTig2NoViILa3hHVFFHH/AKFC/wAq+6vGOQMAykFSAQQcgg9RB7RXlQKUpQKUpQKUpQKUpQKUpQKUpQKUpQKUpQKUpQKUpQKUpQKUpQKUpQKrDfdsL7Ng9lQLm5gU5AHOWMcyvvsvMjvyw5kjFn0oKV3CbdcajTZ28ZQTbsT1qObR/CvWvvZHLhFXVWcd8mxraddJf2uUhkkDgr/0ZgeLl3KSOJe4gjkAKuLdrtimqWiy8hOmEnQdjY8oD9RsZHzjng0EspSlApSlApSlBnXWNtNo1nlASeMB2ARLRXVQDyCuYyXXubJz118ft32k77n+Cj+6rS1KDNPt32k/9z/BJ91XMk3s6wpKtdkEEggwQAgjrBHR8jVnb9tuntESyt2KTSrxSOMgpGSQAp7GYg8+sBf8QIqK92Enh0xNSkIVHdAkePGKOGIkJ7ASFwO0NnlyyH2/hc1f9s/4bf7uvtst42vzAtFLLIoOCUtYnAPcSsR51E9kNCN/eQ2ofgMpYcXDxY4VZs4yM+T313NKv7zZ7USrjBUgSxg5SaPsKnt5ElW6weRHlLQdj277Sd9z/BR/dU9u+0nfc/wUf3VaPsLxJoo5YzxJIqup71cAg/Qa99Bmn277Sd9z/BR/dU9u+0nfc/wUf3VaWpQZp9u+0nfc/wAFH91T277Sd9z/AAUf3VaWpQZp9u+0nfc/wUf3VPbvtJ33P8FH91WlqUGafbvtJ33P8FH91T277Sd9z/BR/dVpalBmn277Sd9z/BR/dU9u+0nfc/wUf3VaWqH70tr/AOzLJpUwZpD0cIPMBiCSxHaFAJ+HA7aCi7zejrcTcEtw8b8jwvbwqefVyMea9H4XNX/bP+G3+7r0aJsfdajBe6hJIQkKSyNI+WaV0UuVHPuHNj1ZHX2Q8Cgn9lvO1yYlYp5JGAyQltC5A7yFjPLn6a+3277Sd9z/AAUf3VcfavZe80G6ikSU/rQzp4uSPKVlOcHnzU5BB7ckVozYHaddSsorkABzlZFH6Mi+UPgPJh7zCgz/AKttJr11C8E6XEkTjDKbNOeDkcxFkEEAgjmCK+jdFZ6jbalAUt51jkPBNxxuqdGfKLEjAK+UO8gDtwdNUoFKUoFKUoFKUoFKUoMub4W49dnWViEDW65/VQxxk47usn56mPhI3EiLYwrlYCJG4RyBZOELkf4Vbl8Y16fCI2VYSR6hGpKFVimwPJYZ6Nj7xB4c96qO0V57Lbe6fqNklhrAAZOELK3FhuEYVuNeccgHIk8jz5+MVoKj2buporu3kt89MsqdGAcZYkAL8DZ4SO0EirY8JeFBLYuAOkZJlY9vChQpn3su/wBJrq6ZBs7pDeykuBcSrkx4kWdgT2IqAKp7AzdXeKrDaXWLjXtSXgTxpCIoY+vgQZPM/wCp2bs59goL+3Mys2jWZYknEoGe5ZZAv0AAfNU1rn7PaUtpbQWyc1ijVM9/CObH3ycn566FApSlApSlApSlApSlAqh/CXc9JYD9ELOR8JMefUKviq3357KPe2KyxKWmtiXCjmWRgBKAO/krf5CBzNBG9fkaDZK3FtkK6xCUqeoSMTLkjvchT7zEVRFWnut3iw28D6fqC8dm/FwtwlwnHzdXQcyhJJBAJBJ68+LJ4dm9mIX9km6R0HjCEz9Ioxz/ACajpG+KSc9WKDz3hyGfZi0muDmbFs6setmYY4vfLISTXl4NcjexrxT5IlQj4WXDehVqCb2N4X9qSJBbqVtYmygI8aR+oMV/RABIVevmSevAurdHsu2n6eiSDE0rGWQfqlgAq/CFAyO/ioJrSlKBSlKBSlKBSlKBSlKD1XNusiMkiq6MCrKwBDA8iCDyINUjt/ubt4Ue4tpniQf9Jl6QD4rlgwHLt4j79flKCvNiNjf7RnMPTdFhuHi6Pj9HEK0bsPsDaaWp6FS8rDDzPguR18IxyRc9g68DOcCvylBK6UpQKUpQKUpQKUpQKUpQKUpQVbt9ugtLkyXMLG2l5s4VQyMe08GRwse8HHvZqjbXZvjuza9Jjnjj4M/7eL+dKUF/7A7p7WwZZ3Y3M4wVZ1CqncUjycN/iJPVyxVi0pQKUpQKUpQKUpQKUpQ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04" name="Group 103"/>
          <p:cNvGrpSpPr/>
          <p:nvPr/>
        </p:nvGrpSpPr>
        <p:grpSpPr>
          <a:xfrm>
            <a:off x="2429150" y="2052479"/>
            <a:ext cx="466450" cy="1305241"/>
            <a:chOff x="6019800" y="4447859"/>
            <a:chExt cx="466450" cy="1305241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05" name="Rectangle 104"/>
            <p:cNvSpPr/>
            <p:nvPr/>
          </p:nvSpPr>
          <p:spPr>
            <a:xfrm>
              <a:off x="6019800" y="4447859"/>
              <a:ext cx="466450" cy="1305241"/>
            </a:xfrm>
            <a:prstGeom prst="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6118225" y="456039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6291400" y="456039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6118225" y="472440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6291400" y="472440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6118225" y="4909095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6291400" y="4909095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6118225" y="5084059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6291400" y="5084059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6118225" y="525780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6291400" y="525780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6118225" y="541020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6291400" y="541020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6118225" y="556260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6291400" y="556260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0" name="Group 119"/>
          <p:cNvGrpSpPr/>
          <p:nvPr/>
        </p:nvGrpSpPr>
        <p:grpSpPr>
          <a:xfrm rot="5400000">
            <a:off x="531950" y="1872416"/>
            <a:ext cx="466450" cy="1305241"/>
            <a:chOff x="6019800" y="4447859"/>
            <a:chExt cx="466450" cy="1305241"/>
          </a:xfrm>
        </p:grpSpPr>
        <p:sp>
          <p:nvSpPr>
            <p:cNvPr id="121" name="Rectangle 120"/>
            <p:cNvSpPr/>
            <p:nvPr/>
          </p:nvSpPr>
          <p:spPr>
            <a:xfrm>
              <a:off x="6019800" y="4447859"/>
              <a:ext cx="466450" cy="1305241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6118225" y="456039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6291400" y="456039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6118225" y="47244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6291400" y="47244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118225" y="4909095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6291400" y="4909095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6118225" y="5084059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6291400" y="5084059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6118225" y="52578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6291400" y="52578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6118225" y="54102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6291400" y="54102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6118225" y="55626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6291400" y="55626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230822" y="2882361"/>
            <a:ext cx="1069181" cy="428625"/>
            <a:chOff x="1752600" y="5943600"/>
            <a:chExt cx="1069181" cy="428625"/>
          </a:xfrm>
        </p:grpSpPr>
        <p:cxnSp>
          <p:nvCxnSpPr>
            <p:cNvPr id="137" name="Straight Connector 136"/>
            <p:cNvCxnSpPr/>
            <p:nvPr/>
          </p:nvCxnSpPr>
          <p:spPr>
            <a:xfrm flipH="1">
              <a:off x="1752600" y="6019800"/>
              <a:ext cx="1066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1752600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1828800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1905000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1981200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1828800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2057400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2133600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2209800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2286000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>
              <a:off x="2440781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2516981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>
              <a:off x="2364581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2593181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2669381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2745581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2821781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flipH="1">
              <a:off x="1752600" y="6296025"/>
              <a:ext cx="1066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1752600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1828800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1905000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1981200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1828800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2057400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>
              <a:off x="2133600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2209800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>
              <a:off x="2286000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>
              <a:off x="2440781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>
              <a:off x="2516981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2364581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>
              <a:off x="2593181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2669381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>
              <a:off x="2745581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2821781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1" name="Group 496"/>
          <p:cNvGrpSpPr/>
          <p:nvPr/>
        </p:nvGrpSpPr>
        <p:grpSpPr>
          <a:xfrm>
            <a:off x="7543800" y="2684802"/>
            <a:ext cx="443792" cy="668519"/>
            <a:chOff x="1314450" y="1674944"/>
            <a:chExt cx="114300" cy="285807"/>
          </a:xfrm>
          <a:noFill/>
        </p:grpSpPr>
        <p:sp>
          <p:nvSpPr>
            <p:cNvPr id="172" name="Rectangle 171"/>
            <p:cNvSpPr/>
            <p:nvPr/>
          </p:nvSpPr>
          <p:spPr>
            <a:xfrm>
              <a:off x="1314450" y="1815568"/>
              <a:ext cx="114300" cy="145183"/>
            </a:xfrm>
            <a:prstGeom prst="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3" name="Isosceles Triangle 172"/>
            <p:cNvSpPr/>
            <p:nvPr/>
          </p:nvSpPr>
          <p:spPr>
            <a:xfrm>
              <a:off x="1314450" y="1674944"/>
              <a:ext cx="114300" cy="135227"/>
            </a:xfrm>
            <a:prstGeom prst="triangle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Rectangle 180"/>
          <p:cNvSpPr/>
          <p:nvPr/>
        </p:nvSpPr>
        <p:spPr>
          <a:xfrm rot="5400000">
            <a:off x="435372" y="2452388"/>
            <a:ext cx="659604" cy="1305241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0" y="4191000"/>
            <a:ext cx="9151620" cy="1460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0" y="3429000"/>
            <a:ext cx="9151620" cy="1523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3581400"/>
            <a:ext cx="915162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496"/>
          <p:cNvGrpSpPr/>
          <p:nvPr/>
        </p:nvGrpSpPr>
        <p:grpSpPr>
          <a:xfrm>
            <a:off x="5652208" y="2684802"/>
            <a:ext cx="443792" cy="668519"/>
            <a:chOff x="1314450" y="1674944"/>
            <a:chExt cx="114300" cy="285807"/>
          </a:xfrm>
          <a:noFill/>
        </p:grpSpPr>
        <p:sp>
          <p:nvSpPr>
            <p:cNvPr id="13" name="Rectangle 12"/>
            <p:cNvSpPr/>
            <p:nvPr/>
          </p:nvSpPr>
          <p:spPr>
            <a:xfrm>
              <a:off x="1314450" y="1815568"/>
              <a:ext cx="114300" cy="145183"/>
            </a:xfrm>
            <a:prstGeom prst="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1314450" y="1674944"/>
              <a:ext cx="114300" cy="135227"/>
            </a:xfrm>
            <a:prstGeom prst="triangle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32" name="AutoShape 4" descr="http://www.clker.com/cliparts/Z/a/A/9/z/2/radio-wave.svg"/>
          <p:cNvSpPr>
            <a:spLocks noChangeAspect="1" noChangeArrowheads="1"/>
          </p:cNvSpPr>
          <p:nvPr/>
        </p:nvSpPr>
        <p:spPr bwMode="auto">
          <a:xfrm>
            <a:off x="155575" y="84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3" name="AutoShape 6" descr="data:image/jpeg;base64,/9j/4AAQSkZJRgABAQAAAQABAAD/2wCEAAkGBwgHBhUIBxQSFhQWGBsWGBgWGSAeGhUdIiEfGSUiHyAdKCggHiExHR0dKDItMSkrLjAuGiszRDMsNygwLi0BCgoKBQUFDgUFDisZExkrKysrKysrKysrKysrKysrKysrKysrKysrKysrKysrKysrKysrKysrKysrKysrKysrK//AABEIAOEA4QMBIgACEQEDEQH/xAAcAAEAAwEBAQEBAAAAAAAAAAAABgcIBQQDAQL/xABREAABAwEDBAsNBQYEBAcAAAABAAIDBAUGEQcSFyEIEzE2QVNUdJKz0iI3UWFxg5GToaOy0dMVMkJzgRQWGCNyolJigrE1wcLwJCUzNENk4f/EABQBAQAAAAAAAAAAAAAAAAAAAAD/xAAUEQEAAAAAAAAAAAAAAAAAAAAA/9oADAMBAAIRAxEAPwDqV9bb+Uq9U1j2JO+loKV2ZLKzEPmdrBAIIJGIOAxww7o4kgL0HIPdl5zpZ64k7pz49fu02OZL7mTyP1k1b8Twn+XEf+ZVqo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Jq7px/TXPr47fyR18da2olq7MkeI5GSHF8GPCPBqxIIwB3CAcCrlUFy3AHJjVE8G09dGglP27ZXHR+lFjj7Tr+Nk6RX6g0Fscd5E3O39XErVVVbHHeRNzt/VxK1UBEX8ySMijMkpAaASSdwAa8Sg/pFAzlguMD/AO6PqZeymmG43KXepl7KCeIoHphuNyl3qZeymmG43KXepl7KCeIoHphuNyl3qZeymmG43KXepl7KCeIoHphuNyl3qZeymmG43KXepl7KCeIoHphuNyl3qZeymmG43KXepl7KCeIoHphuNyl3qZeymmG43KXepl7KCeIoHphuNyl3qZeymmG43KXepl7KCeIo3dm/V2701bqSxJ897W55aWPac3EDEZwGOsj0qSICIiAiIgIiICg2W3vY1fmeujU5UGy297Gr8z10aDKqIiDR2xx3kTc7f1cStVVVscd5E3O39XErVQFzrx73qn8mT4SuiudePe9U/kyfCUGN7Kon2lakVBGQDLIyME7gLiG4n0q7RsfYMO6rnY/kDtqoLm776PnMPxtWy0FJ/wAPtPy5/qR20/h9p+XP9SO2rsRBSf8AD7T8uf6kdtP4faflz/Ujtq7F5LTtOgsmlNVacscTB+KRwaPJr3T4kFPfw+0/Ln+pHbT+H2n5c/1I7aklqZbLn0L82ndPPwfyo8B6ZCz2YrnMy93aLu7grAPE2M/9YQcz+H2n5c/1I7afw+0/Ln+pHbU8sLKddC25BFTVLWPO42YGMkngBd3JPiBKmCCk/wCH2n5c/wBSO2n8PtPy5/qR21diIKT/AIfaflz/AFI7ah+UzJeLkWVHaMVTtzXyCItMeaQS1zscc44juStOKqNkfvLg503q5UED2O+/x/NpPijWk1mzY77/AB/NpPijWk0BERAREQEREBQbLb3savzPXRqcqDZbe9jV+Z66NBlVERBo7Y47yJudv6uJWqqq2OO8ibnb+riVqoC514971T+TJ8JXRXOvHveqfyZPhKDItzd99HzmH42rZaxpc3ffR85h+Nq2WgIijOUS9Ud0LryWlqMh7iFp3HSHHDHxDAuPibhwoOFlPynUlz2fZ9AGy1ZGOafuwg7hfhwndDd3DWcBhjRL4rw3wvnDZ9vvmM8z2A5+oxsfg7EN1BozDnYADyKxcjNyHW5UuvnebGQueXRB+vbHY65HeEB2IA8IJ4AvNcD/AM7y8VVfLr2p1Q9vkB2hv9rggn1JkduXT0Rp3Qve4tzdsfI7P8owwYD5G+xU7bd29Gl7Wi2oGVdHJiAXN++zEY4H8MjdXDr8hWoVxL43aor2WA+yq4DutbHYYmN43HDyY/qCRwoK6rcj107y2Qy07pSvhEjQ5hxMkZ8oec8HgPdajwasFE7OvBfLJJajbNt1rpaU/daSXMLfDC8/dI/wnDd1tGIK9+Ru8VZdS9Uly7dOa10hYzHcjmGrUT+F4ww8JzcPvEq67w2HZ94rKfZlqsDo3+lp4HNPA4cBQLvW5Z94rKZadlPzo3+lp4WuHA4f96l0lnS7FfX5JcobrEtV2NLKQHO3GlhODJh4MNx27uOGvAFaLQFVGyP3lwc6b1cqtdVRsj95cHOm9XKggex33+P5tJ8Ua0ms2bHff4/m0nxRrSaAiIgIiICIiAoNlt72NX5nro1OVBstvexq/M9dGgyqiIg0dscd5E3O39XErVVVbHHeRNzt/VxK1UBc68e96p/Jk+ErornXj3vVP5MnwlBkW5u++j5zD8bVstY0ubvvo+cw/G1bLQFQmXConvFf+kutSnUMxvhwfK4AkjhAYGn9Sr7VCNwqNkr/ADeCT4afV/sEF50FHBZ1CyipBmsja1jR4ABgPYqEyEE6Tasv3TDN6dujWg1na4UrrDy7TUTxgJJamLX4CXSN9Oa30oNEoiIKG2Q1hus+16e9FBi1zyI3ubqIkZ3THY7udmgjyRhXDc+22XjuxBa7MP5jAXAbgeO5cP0eCP0XDyxWW21cnlS3VnRtEzSeAsOcf7M4fqqJu3lEtyxrpG7NiA7ZJKS2Qa3ta4NGZG0D7xdjr1nutQxwICT7Ii3bJtC1YbLowHTwZ22SA6m52H8vxnVif8OOG6ThamSe2X23cGmqZji9rTE4k4klhzASeEloBPlVaUmS9thZPqy2rxAOq3QOc1p17Rw7vC88J4NzwlSTY4vc65czTuCqdh6uP/v9UFrKqNkfvLg503q5Va6qjZH7y4OdN6uVBA9jvv8AH82k+KNaTWbNjvv8fzaT4o1pNAREQEREBERAUGy297Gr8z10anKg2W3vY1fmeujQZVREQaO2OO8ibnb+riVqqqtjjvIm52/q4laqAudePe9U/kyfCV0Vzrx73qn8mT4SgyLc3ffR85h+Nq2WsaXN330fOYfjatloCz/fyUXWy7Q2xOcI5DDISdxrCNoef0DXFaAVX5fLrPtm7ItakGMlLi5wG6YjhnejAO8gcgsOz7Ysy0o9ss6eGUeGN7XD2FZ/yyU892MqEV4KYHB+1VDeAF8ZDXN/taT/AFrlZPsnVHfiznSUtZtU8ZwfE6LO1Hcc1weMWkatzUQfCMereHIhatkWNLaNPURzGJpfmNYQ5wGs4azrAxPjwwQXfU30u1SUTauqq6drXtD2gvGcWkAjBo7o6iOBQK8eXaxKMGOwYpKh3A538uP292fJmjyqtslNxrKvtPLDXVL43x4O2tjRi9h1ZwcSdw6j3OrOGvWrtsHJRc+xSHtg254/FOc/+3UzH/SgpuWTKBlWlxwd+zg44DGOmZh6S8g/1uGPAF1NjjBTS3mnfMxjnshDmOIxLO6zTm+DEHDyeVaDcGRQYNAAA3BuAKhNjXCXW3Vz+CJjfS7H/pQWDlwtRtm5PJo8cHTOZC3x4nOd/Y1y+GQWzjQZPWSuBBnkkl1+URj2MB/VV5lItibKRf2G7dgnOijcYw4a2lx/9STxta0avE0kfeV/WZQQWXZsdn0YwjiY2No8TRgPKcAg9SqjZH7y4OdN6uVWuqo2R+8uDnTerlQQPY77/H82k+KNaTWbNjvv8fzaT4o1pNAREQEREBERAUGy297Gr8z10anKg2W3vY1fmeujQZVREQaO2OO8ibnb+riVqqqtjjvIm52/q4laqAudePe9U/kyfCV0Vzrx73qn8mT4SgyLc3ffR85h+Nq2WsaXN330fOYfjatloC/HAOGa7cX6iDP9+rm2xk8vB+9dzsdoxLnNaMdpx3Wvb+KI8B4Nw4EAmwLi5VrCvPE2nrHNp6ncMchwa8/5HHUcfAcHeI4YqfkBwwduKsb35FrCtqQ1NjH9lkOvBrcYj/o1Zv6EDxIILfexq3JZfuO8dhN/8NI8lrRqaMfvwuw1AEYlvi3MSzFXvd23KG8djstSzHZzHjHxtPC1w4HA6iqFtPJnlIorPNl08n7RTnAbWyfuAAcR3EuaAcQNzWvJYFz8qlhNfFYkc0Qf94NliAOHDrdgD4xrQX1fi14rEunU10rmtLYnhmJwznkENA8ZdgsuXXtq2aWhmsG7zXbZWFjXFmt7mtDu5b4Ac44nwDgGKsWiyM3ptypFRe6sw8r3TSYeDF2DR5cT5Fa90LkWFdCDNsiPuyMHSv7qR/lPANQ1AAatxBw8k+T2O5tnmqrs11XKMHkaxG3dzGny4EnhIHAAVYCIgKqNkfvLg503q5Va6qjZH7y4OdN6uVBA9jvv8fzaT4o1pNZs2O+/x/NpPijWk0BERAREQEREBQbLb3savzPXRqcqDZbe9jV+Z66NBlVERBo7Y47yJudv6uJWqqq2OO8ibnb+riVqoC514971T+TJ8JXRXntGlFdZ8lIThtjHMx8GcCMfagxrd2ris+8FPW1GOZHNHI7DWcGuDj7AtRNyoXJc3OFbHr8LXj/dqqN+QW9AeQyeiI4CXyAkeTazh6V/OgW9XHUPTk+mgt/SfcrlsXod8k0n3K5bF6HfJVBoFvVx1D05PppoFvVx1D05PpoLf0n3K5bF6HfJNJ9yuWxeh3yWcb8XKtK5VVHT2q+FxkaXDai4gAHDXnNaoyg1ppPuVy2L0O+SaT7lcti9Dvkslog1ppPuVy2L0O+SaT7lcti9Dvkslog1ppPuVy2L0O+SaT7lcti9DvkqRsDI3eK3rGitWjlowyVue0PfIHAePBhHtXv0C3q46h6cn00Fv6T7lcti9Dvkq3y5X0u9eC7kNBYs4leJxIc0OwDQx7dZIAxxcFyNAt6uOoenJ9NNAt6uOoenJ9NB8tjvv8fzaT4o1pNVPkoyX2tc6332pa0sDgYjG1sRccSS0kkua3DDN8eOPBhrthAREQEREBERAUGy297Gr8z10anKg2W3vY1fmeujQZVREQaO2OO8ibnb+riVqqqtjjvIm52/q4laqAiIgL5Vb3R0r3s3Q0kehfVV5fzKRS2ZObAu+w1Va/FgjZrbGdzu8NZO73I8BxLUFMaXb98r9zD2E0u375X7mHsKZ3eyCyz2cJrfqDFK7XtcYDszxF2OBPk1eMrp6ALL5XP0GoKZvLem2r0zsmt2XbXMBa05jG4A6/wAY61xlf8AoAsvlc/QamgCy+Vz9BqCgEV/6ALL5XP0GpoAsvlc/QagoBFf+gCy+Vz9BqaALL5XP0GoKvsrKZfCyLOZZ9n1OZFGM1jdqiOA8rmEn0r1aXb98r9zD2FY2gCy+Vz9BqaALL5XP0GoPHkav7ee8t7jQW3UbZGIXvzdrjbrBaAcWNB4Twq8FQn7qWzkivD+8VAz9spMxzJCBmvjacCSQMcNz72sajjm4hXDdW9NkXrs4VtjyZw1ZzDqfGfA9vAd3wg4aiUHaRfCtrKWgpjU1z2RsbrLnuDWjyk6lXs9s25lCnNHdNzqegBLZawgiSbgLYAdYH+bV+mGDg7Nv32MdpmwrrRftdZ+IA4Q0/BjM/cH9I1nDDUSMfLHcm2rVIqL02lVZ+7tVG7aYWf5dQzngcBOBUku1dyy7sWYLPseMMYNZO655/xOO6T/ALbgwAAXWQRAXJqKRpfY9o2jE/DVtkonjx8bJQcf0IX0u/eG0WW467l6GxtqM0yQyx4iKqjG6Wg4lrx+JuJ8I1KVqHZUKWRtgC3aIfz6F4qWcGLRqkaTu5pjxx8OAQTFF8KGrhr6JlZTHFkjGvafC1wDgfQV90BQbLb3savzPXRqcqDZbe9jV+Z66NBlVERBo7Y47yJudv6uJWqqq2OO8ibnb+riVqoC+NZVQUNI+rq3BrI2l7nHca0DEn0BfZcC/wDvGruazfA5BUt6cqc167R+xbAnZRUuvbKmUkPe3cOaBiW48AHdHhLRiFJrkWhkzubR7XZ1XC6UjB8z8c9/Dhudy3xDwDHE61m9EGt9JVzOWw+35JpKuZy2H2/JZIRBrfSVczlsPt+SaSrmcth9vyWSEQa30lXM5bD7fkmkq5nLYfb8lkhEGt9JVzOWw+35JpKuZy2H2/JZIRBrfSVczlsPt+SaSrmcth9vyWSEQa3OUq5ZGBrYfb8lVV96C5c8zrWuTaENNUEd1E1zmRy8JALQMwnwfdOA+7rKp1EF0ZNpLjXyrmUlu07/ANtGtokmlfHLgM45uc44agSWuxGHCeC96eCGlgbT0zWsY0BrWtADWgagABqAWV8i3fNpPLL1Ui1YgIihd5b41Qtb93LoRNqKz8ZccIaVv+KQjdP+Ua/1wBCaLhX7qIqa5VbLPhm/s8owO4SWFoH6kgfqoq/JdJbTNsvjaFZUvOssY4RwjxBmBH6jDyKtbeunNZ9k1dpXYfPJZcUzGSRSSHCqzHd25uYGjMa/NaHazqccdSC68mjZW3AohPu7Qw/phi3+3BSZeGw66mtOxoa6hGEckbXsG5mggEDAbmG5+i9yAoNlt72NX5nro1OVBstvexq/M9dGgyqiIg0dscd5E3O39XErVVVbHHeRNzt/VxK1UBfj2te0seAQdRB3Cv1EHm+z6HiougPkn2fQ8VF0B8l6UQeb7PoeKi6A+SfZ9DxUXQHyXpRB5vs+h4qLoD5J9n0PFRdAfJelEHm+z6HiougPkn2fQ8VF0B8l6UQeb7PoeKi6A+SfZ9DxUXQHyXpRB5vs+h4qLoD5J9n0PFRdAfJelEHm+z6HiougPkn2fQ8VF0B8l6UQfCOipYn58UcYI3CGgEL7ovwkAYlBCcrN8/3Pu0X0p/8AEzYxw7nc6tb8DuhoI8OtzdWGKpHJvlLq7nVL2VMYmhmfnynclztwuDz97w4HVjwtxJPPyo3qN7L2yVURxhj/AJUI4MwH73+o4nyEDgURQajr750l77Pism50uMtVi17hiH0kQw2x7hutdgc1u4C5wIOpSmpsihpLpvseFoEDYHRBv+XNLdZ4ThundO6sf2TalfY1c2tsqR8UjdxzDgfDgfCPCDqKtfTRU2rc6eya6E/tkkZijfF92TP7gnDda8NJIwxBI/DqCCyMirpHZM6QyY//ACgY+DbZAPZ7FOFybp2V9h3Zp7LdhjFExjsNwuw7o9LFdZAUGy297Gr8z10anKg2W3vY1fmeujQZVREQaO2OO8ibnb+riVqqqtjjvIm52/q4laqAiIgIiICIiAiIgIiICIiAiIgIiICieVW0ZbLye1lVBiHbWIwRujbHNix9DlLFzrx2RDb1hTWVUHBsrCzH/CTuH9Dgf0QYtRdS8dgWldq1XWbazC17dw/heOBzTwtP/wCaiCFy0BWxkIuS61rXF4rQb/Igd/LB3JJfD5G6j/Vhu4EKGXBufW3yt1tDSgiNuDppMNUTP+bjuNHCfECRrOyLNpLHs2OzrOaGRxtDWtHg8fhJOsnhJxQetERAUGy297Gr8z10anKg2W3vY1fmeujQZVREQaO2OO8ibnb+riVqqqtjjvIm52/q4laqAiIgIiICIiAiIgIiICIiAiIgIiICIiDmXgsCyrx0P7FbUTJWbox3WnwtcNbT5CoCzIVdRtVtpfVluOOYXtzfJiGZ2H64+NWiiDn2HYlmXfoBQ2NEyKMa8GjdO5i4nW44AaySdS6CIgIiICg2W3vY1fmeujU5UGy297Gr8z10aDKqIiDR2xx3kTD/AO2/q4laqpqOtq8kd6p218T32ZVybYySMY7Q88B4PERukNBGsFqlbcr1xSMTV4eZm7CCdIoNpeuJyv3M3YTS9cTlfuZuwgnKKDaXricr9zN2E0vXE5X7mbsIJyig2l64nK/czdhNL1xOV+5m7CCcooNpeuJyv3M3YTS9cTlfuZuwgnKKDaXricr9zN2E0vXE5X7mbsIJyig2l64nK/czdhNL1xOV+5m7CCcooNpeuJyv3M3YTS9cTlfuZuwgnKKDaXricr9zN2E0vXE5X7mbsIJyig2l64nK/czdhNL1xOV+5m7CCcooNpeuJyv3M3YTS9cTlfuZuwgnKKDaXricr9zN2E0vXE5X7mbsIJyig2l64nK/czdhNL1xOV+5m7CCcqDZbe9jV+Z66NNL1xOV+5m7CiF5rw1GVerZdi6bJBSB7X1NS9uAwGsAA+kA4FxA1AAkhQ2Y/wAB9CLXv7jXe4kIg6l4P+CTf0FY2tT/AIlJ/Wf90RB5UREBERAREQEREBERAREQEREBERAREQEREBERAREQf0z748q17k73ow+RfiIJKiIg/9k="/>
          <p:cNvSpPr>
            <a:spLocks noChangeAspect="1" noChangeArrowheads="1"/>
          </p:cNvSpPr>
          <p:nvPr/>
        </p:nvSpPr>
        <p:spPr bwMode="auto">
          <a:xfrm>
            <a:off x="307975" y="236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4" name="AutoShape 8" descr="data:image/jpeg;base64,/9j/4AAQSkZJRgABAQAAAQABAAD/2wCEAAkGBwgHBhUIBxQSFhQWGBsWGBgWGSAeGhUdIiEfGSUiHyAdKCggHiExHR0dKDItMSkrLjAuGiszRDMsNygwLi0BCgoKBQUFDgUFDisZExkrKysrKysrKysrKysrKysrKysrKysrKysrKysrKysrKysrKysrKysrKysrKysrKysrK//AABEIAOEA4QMBIgACEQEDEQH/xAAcAAEAAwEBAQEBAAAAAAAAAAAABgcIBQQDAQL/xABREAABAwEDBAsNBQYEBAcAAAABAAIDBAUGEQcSFyEIEzE2QVNUdJKz0iI3UWFxg5GToaOy0dMVMkJzgRQWGCNyolJigrE1wcLwJCUzNENk4f/EABQBAQAAAAAAAAAAAAAAAAAAAAD/xAAUEQEAAAAAAAAAAAAAAAAAAAAA/9oADAMBAAIRAxEAPwDqV9bb+Uq9U1j2JO+loKV2ZLKzEPmdrBAIIJGIOAxww7o4kgL0HIPdl5zpZ64k7pz49fu02OZL7mTyP1k1b8Twn+XEf+ZVqo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Jq7px/TXPr47fyR18da2olq7MkeI5GSHF8GPCPBqxIIwB3CAcCrlUFy3AHJjVE8G09dGglP27ZXHR+lFjj7Tr+Nk6RX6g0Fscd5E3O39XErVVVbHHeRNzt/VxK1UBEX8ySMijMkpAaASSdwAa8Sg/pFAzlguMD/AO6PqZeymmG43KXepl7KCeIoHphuNyl3qZeymmG43KXepl7KCeIoHphuNyl3qZeymmG43KXepl7KCeIoHphuNyl3qZeymmG43KXepl7KCeIoHphuNyl3qZeymmG43KXepl7KCeIoHphuNyl3qZeymmG43KXepl7KCeIoHphuNyl3qZeymmG43KXepl7KCeIo3dm/V2701bqSxJ897W55aWPac3EDEZwGOsj0qSICIiAiIgIiICg2W3vY1fmeujU5UGy297Gr8z10aDKqIiDR2xx3kTc7f1cStVVVscd5E3O39XErVQFzrx73qn8mT4SuiudePe9U/kyfCUGN7Kon2lakVBGQDLIyME7gLiG4n0q7RsfYMO6rnY/kDtqoLm776PnMPxtWy0FJ/wAPtPy5/qR20/h9p+XP9SO2rsRBSf8AD7T8uf6kdtP4faflz/Ujtq7F5LTtOgsmlNVacscTB+KRwaPJr3T4kFPfw+0/Ln+pHbT+H2n5c/1I7aklqZbLn0L82ndPPwfyo8B6ZCz2YrnMy93aLu7grAPE2M/9YQcz+H2n5c/1I7afw+0/Ln+pHbU8sLKddC25BFTVLWPO42YGMkngBd3JPiBKmCCk/wCH2n5c/wBSO2n8PtPy5/qR21diIKT/AIfaflz/AFI7ah+UzJeLkWVHaMVTtzXyCItMeaQS1zscc44juStOKqNkfvLg503q5UED2O+/x/NpPijWk1mzY77/AB/NpPijWk0BERAREQEREBQbLb3savzPXRqcqDZbe9jV+Z66NBlVERBo7Y47yJudv6uJWqqq2OO8ibnb+riVqoC514971T+TJ8JXRXOvHveqfyZPhKDItzd99HzmH42rZaxpc3ffR85h+Nq2WgIijOUS9Ud0LryWlqMh7iFp3HSHHDHxDAuPibhwoOFlPynUlz2fZ9AGy1ZGOafuwg7hfhwndDd3DWcBhjRL4rw3wvnDZ9vvmM8z2A5+oxsfg7EN1BozDnYADyKxcjNyHW5UuvnebGQueXRB+vbHY65HeEB2IA8IJ4AvNcD/AM7y8VVfLr2p1Q9vkB2hv9rggn1JkduXT0Rp3Qve4tzdsfI7P8owwYD5G+xU7bd29Gl7Wi2oGVdHJiAXN++zEY4H8MjdXDr8hWoVxL43aor2WA+yq4DutbHYYmN43HDyY/qCRwoK6rcj107y2Qy07pSvhEjQ5hxMkZ8oec8HgPdajwasFE7OvBfLJJajbNt1rpaU/daSXMLfDC8/dI/wnDd1tGIK9+Ru8VZdS9Uly7dOa10hYzHcjmGrUT+F4ww8JzcPvEq67w2HZ94rKfZlqsDo3+lp4HNPA4cBQLvW5Z94rKZadlPzo3+lp4WuHA4f96l0lnS7FfX5JcobrEtV2NLKQHO3GlhODJh4MNx27uOGvAFaLQFVGyP3lwc6b1cqtdVRsj95cHOm9XKggex33+P5tJ8Ua0ms2bHff4/m0nxRrSaAiIgIiICIiAoNlt72NX5nro1OVBstvexq/M9dGgyqiIg0dscd5E3O39XErVVVbHHeRNzt/VxK1UBc68e96p/Jk+ErornXj3vVP5MnwlBkW5u++j5zD8bVstY0ubvvo+cw/G1bLQFQmXConvFf+kutSnUMxvhwfK4AkjhAYGn9Sr7VCNwqNkr/ADeCT4afV/sEF50FHBZ1CyipBmsja1jR4ABgPYqEyEE6Tasv3TDN6dujWg1na4UrrDy7TUTxgJJamLX4CXSN9Oa30oNEoiIKG2Q1hus+16e9FBi1zyI3ubqIkZ3THY7udmgjyRhXDc+22XjuxBa7MP5jAXAbgeO5cP0eCP0XDyxWW21cnlS3VnRtEzSeAsOcf7M4fqqJu3lEtyxrpG7NiA7ZJKS2Qa3ta4NGZG0D7xdjr1nutQxwICT7Ii3bJtC1YbLowHTwZ22SA6m52H8vxnVif8OOG6ThamSe2X23cGmqZji9rTE4k4klhzASeEloBPlVaUmS9thZPqy2rxAOq3QOc1p17Rw7vC88J4NzwlSTY4vc65czTuCqdh6uP/v9UFrKqNkfvLg503q5Va6qjZH7y4OdN6uVBA9jvv8AH82k+KNaTWbNjvv8fzaT4o1pNAREQEREBERAUGy297Gr8z10anKg2W3vY1fmeujQZVREQaO2OO8ibnb+riVqqqtjjvIm52/q4laqAudePe9U/kyfCV0Vzrx73qn8mT4SgyLc3ffR85h+Nq2WsaXN330fOYfjatloCz/fyUXWy7Q2xOcI5DDISdxrCNoef0DXFaAVX5fLrPtm7ItakGMlLi5wG6YjhnejAO8gcgsOz7Ysy0o9ss6eGUeGN7XD2FZ/yyU892MqEV4KYHB+1VDeAF8ZDXN/taT/AFrlZPsnVHfiznSUtZtU8ZwfE6LO1Hcc1weMWkatzUQfCMereHIhatkWNLaNPURzGJpfmNYQ5wGs4azrAxPjwwQXfU30u1SUTauqq6drXtD2gvGcWkAjBo7o6iOBQK8eXaxKMGOwYpKh3A538uP292fJmjyqtslNxrKvtPLDXVL43x4O2tjRi9h1ZwcSdw6j3OrOGvWrtsHJRc+xSHtg254/FOc/+3UzH/SgpuWTKBlWlxwd+zg44DGOmZh6S8g/1uGPAF1NjjBTS3mnfMxjnshDmOIxLO6zTm+DEHDyeVaDcGRQYNAAA3BuAKhNjXCXW3Vz+CJjfS7H/pQWDlwtRtm5PJo8cHTOZC3x4nOd/Y1y+GQWzjQZPWSuBBnkkl1+URj2MB/VV5lItibKRf2G7dgnOijcYw4a2lx/9STxta0avE0kfeV/WZQQWXZsdn0YwjiY2No8TRgPKcAg9SqjZH7y4OdN6uVWuqo2R+8uDnTerlQQPY77/H82k+KNaTWbNjvv8fzaT4o1pNAREQEREBERAUGy297Gr8z10anKg2W3vY1fmeujQZVREQaO2OO8ibnb+riVqqqtjjvIm52/q4laqAudePe9U/kyfCV0Vzrx73qn8mT4SgyLc3ffR85h+Nq2WsaXN330fOYfjatloC/HAOGa7cX6iDP9+rm2xk8vB+9dzsdoxLnNaMdpx3Wvb+KI8B4Nw4EAmwLi5VrCvPE2nrHNp6ncMchwa8/5HHUcfAcHeI4YqfkBwwduKsb35FrCtqQ1NjH9lkOvBrcYj/o1Zv6EDxIILfexq3JZfuO8dhN/8NI8lrRqaMfvwuw1AEYlvi3MSzFXvd23KG8djstSzHZzHjHxtPC1w4HA6iqFtPJnlIorPNl08n7RTnAbWyfuAAcR3EuaAcQNzWvJYFz8qlhNfFYkc0Qf94NliAOHDrdgD4xrQX1fi14rEunU10rmtLYnhmJwznkENA8ZdgsuXXtq2aWhmsG7zXbZWFjXFmt7mtDu5b4Ac44nwDgGKsWiyM3ptypFRe6sw8r3TSYeDF2DR5cT5Fa90LkWFdCDNsiPuyMHSv7qR/lPANQ1AAatxBw8k+T2O5tnmqrs11XKMHkaxG3dzGny4EnhIHAAVYCIgKqNkfvLg503q5Va6qjZH7y4OdN6uVBA9jvv8fzaT4o1pNZs2O+/x/NpPijWk0BERAREQEREBQbLb3savzPXRqcqDZbe9jV+Z66NBlVERBo7Y47yJudv6uJWqqq2OO8ibnb+riVqoC514971T+TJ8JXRXntGlFdZ8lIThtjHMx8GcCMfagxrd2ris+8FPW1GOZHNHI7DWcGuDj7AtRNyoXJc3OFbHr8LXj/dqqN+QW9AeQyeiI4CXyAkeTazh6V/OgW9XHUPTk+mgt/SfcrlsXod8k0n3K5bF6HfJVBoFvVx1D05PppoFvVx1D05PpoLf0n3K5bF6HfJNJ9yuWxeh3yWcb8XKtK5VVHT2q+FxkaXDai4gAHDXnNaoyg1ppPuVy2L0O+SaT7lcti9Dvkslog1ppPuVy2L0O+SaT7lcti9Dvkslog1ppPuVy2L0O+SaT7lcti9DvkqRsDI3eK3rGitWjlowyVue0PfIHAePBhHtXv0C3q46h6cn00Fv6T7lcti9Dvkq3y5X0u9eC7kNBYs4leJxIc0OwDQx7dZIAxxcFyNAt6uOoenJ9NNAt6uOoenJ9NB8tjvv8fzaT4o1pNVPkoyX2tc6332pa0sDgYjG1sRccSS0kkua3DDN8eOPBhrthAREQEREBERAUGy297Gr8z10anKg2W3vY1fmeujQZVREQaO2OO8ibnb+riVqqqtjjvIm52/q4laqAiIgL5Vb3R0r3s3Q0kehfVV5fzKRS2ZObAu+w1Va/FgjZrbGdzu8NZO73I8BxLUFMaXb98r9zD2E0u375X7mHsKZ3eyCyz2cJrfqDFK7XtcYDszxF2OBPk1eMrp6ALL5XP0GoKZvLem2r0zsmt2XbXMBa05jG4A6/wAY61xlf8AoAsvlc/QamgCy+Vz9BqCgEV/6ALL5XP0GpoAsvlc/QagoBFf+gCy+Vz9BqaALL5XP0GoKvsrKZfCyLOZZ9n1OZFGM1jdqiOA8rmEn0r1aXb98r9zD2FY2gCy+Vz9BqaALL5XP0GoPHkav7ee8t7jQW3UbZGIXvzdrjbrBaAcWNB4Twq8FQn7qWzkivD+8VAz9spMxzJCBmvjacCSQMcNz72sajjm4hXDdW9NkXrs4VtjyZw1ZzDqfGfA9vAd3wg4aiUHaRfCtrKWgpjU1z2RsbrLnuDWjyk6lXs9s25lCnNHdNzqegBLZawgiSbgLYAdYH+bV+mGDg7Nv32MdpmwrrRftdZ+IA4Q0/BjM/cH9I1nDDUSMfLHcm2rVIqL02lVZ+7tVG7aYWf5dQzngcBOBUku1dyy7sWYLPseMMYNZO655/xOO6T/ALbgwAAXWQRAXJqKRpfY9o2jE/DVtkonjx8bJQcf0IX0u/eG0WW467l6GxtqM0yQyx4iKqjG6Wg4lrx+JuJ8I1KVqHZUKWRtgC3aIfz6F4qWcGLRqkaTu5pjxx8OAQTFF8KGrhr6JlZTHFkjGvafC1wDgfQV90BQbLb3savzPXRqcqDZbe9jV+Z66NBlVERBo7Y47yJudv6uJWqqq2OO8ibnb+riVqoC+NZVQUNI+rq3BrI2l7nHca0DEn0BfZcC/wDvGruazfA5BUt6cqc167R+xbAnZRUuvbKmUkPe3cOaBiW48AHdHhLRiFJrkWhkzubR7XZ1XC6UjB8z8c9/Dhudy3xDwDHE61m9EGt9JVzOWw+35JpKuZy2H2/JZIRBrfSVczlsPt+SaSrmcth9vyWSEQa30lXM5bD7fkmkq5nLYfb8lkhEGt9JVzOWw+35JpKuZy2H2/JZIRBrfSVczlsPt+SaSrmcth9vyWSEQa3OUq5ZGBrYfb8lVV96C5c8zrWuTaENNUEd1E1zmRy8JALQMwnwfdOA+7rKp1EF0ZNpLjXyrmUlu07/ANtGtokmlfHLgM45uc44agSWuxGHCeC96eCGlgbT0zWsY0BrWtADWgagABqAWV8i3fNpPLL1Ui1YgIihd5b41Qtb93LoRNqKz8ZccIaVv+KQjdP+Ua/1wBCaLhX7qIqa5VbLPhm/s8owO4SWFoH6kgfqoq/JdJbTNsvjaFZUvOssY4RwjxBmBH6jDyKtbeunNZ9k1dpXYfPJZcUzGSRSSHCqzHd25uYGjMa/NaHazqccdSC68mjZW3AohPu7Qw/phi3+3BSZeGw66mtOxoa6hGEckbXsG5mggEDAbmG5+i9yAoNlt72NX5nro1OVBstvexq/M9dGgyqiIg0dscd5E3O39XErVVVbHHeRNzt/VxK1UBfj2te0seAQdRB3Cv1EHm+z6HiougPkn2fQ8VF0B8l6UQeb7PoeKi6A+SfZ9DxUXQHyXpRB5vs+h4qLoD5J9n0PFRdAfJelEHm+z6HiougPkn2fQ8VF0B8l6UQeb7PoeKi6A+SfZ9DxUXQHyXpRB5vs+h4qLoD5J9n0PFRdAfJelEHm+z6HiougPkn2fQ8VF0B8l6UQfCOipYn58UcYI3CGgEL7ovwkAYlBCcrN8/3Pu0X0p/8AEzYxw7nc6tb8DuhoI8OtzdWGKpHJvlLq7nVL2VMYmhmfnynclztwuDz97w4HVjwtxJPPyo3qN7L2yVURxhj/AJUI4MwH73+o4nyEDgURQajr750l77Pism50uMtVi17hiH0kQw2x7hutdgc1u4C5wIOpSmpsihpLpvseFoEDYHRBv+XNLdZ4ThundO6sf2TalfY1c2tsqR8UjdxzDgfDgfCPCDqKtfTRU2rc6eya6E/tkkZijfF92TP7gnDda8NJIwxBI/DqCCyMirpHZM6QyY//ACgY+DbZAPZ7FOFybp2V9h3Zp7LdhjFExjsNwuw7o9LFdZAUGy297Gr8z10anKg2W3vY1fmeujQZVREQaO2OO8ibnb+riVqqqtjjvIm52/q4laqAiIgIiICIiAiIgIiICIiAiIgIiICieVW0ZbLye1lVBiHbWIwRujbHNix9DlLFzrx2RDb1hTWVUHBsrCzH/CTuH9Dgf0QYtRdS8dgWldq1XWbazC17dw/heOBzTwtP/wCaiCFy0BWxkIuS61rXF4rQb/Igd/LB3JJfD5G6j/Vhu4EKGXBufW3yt1tDSgiNuDppMNUTP+bjuNHCfECRrOyLNpLHs2OzrOaGRxtDWtHg8fhJOsnhJxQetERAUGy297Gr8z10anKg2W3vY1fmeujQZVREQaO2OO8ibnb+riVqqqtjjvIm52/q4laqAiIgIiICIiAiIgIiICIiAiIgIiICIiDmXgsCyrx0P7FbUTJWbox3WnwtcNbT5CoCzIVdRtVtpfVluOOYXtzfJiGZ2H64+NWiiDn2HYlmXfoBQ2NEyKMa8GjdO5i4nW44AaySdS6CIgIiICg2W3vY1fmeujU5UGy297Gr8z10aDKqIiDR2xx3kTD/AO2/q4laqpqOtq8kd6p218T32ZVybYySMY7Q88B4PERukNBGsFqlbcr1xSMTV4eZm7CCdIoNpeuJyv3M3YTS9cTlfuZuwgnKKDaXricr9zN2E0vXE5X7mbsIJyig2l64nK/czdhNL1xOV+5m7CCcooNpeuJyv3M3YTS9cTlfuZuwgnKKDaXricr9zN2E0vXE5X7mbsIJyig2l64nK/czdhNL1xOV+5m7CCcooNpeuJyv3M3YTS9cTlfuZuwgnKKDaXricr9zN2E0vXE5X7mbsIJyig2l64nK/czdhNL1xOV+5m7CCcooNpeuJyv3M3YTS9cTlfuZuwgnKKDaXricr9zN2E0vXE5X7mbsIJyig2l64nK/czdhNL1xOV+5m7CCcqDZbe9jV+Z66NNL1xOV+5m7CiF5rw1GVerZdi6bJBSB7X1NS9uAwGsAA+kA4FxA1AAkhQ2Y/wAB9CLXv7jXe4kIg6l4P+CTf0FY2tT/AIlJ/Wf90RB5UREBERAREQEREBERAREQEREBERAREQEREBERAREQf0z748q17k73ow+RfiIJKiIg/9k="/>
          <p:cNvSpPr>
            <a:spLocks noChangeAspect="1" noChangeArrowheads="1"/>
          </p:cNvSpPr>
          <p:nvPr/>
        </p:nvSpPr>
        <p:spPr bwMode="auto">
          <a:xfrm>
            <a:off x="460375" y="388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5" name="Title 1"/>
          <p:cNvSpPr txBox="1">
            <a:spLocks/>
          </p:cNvSpPr>
          <p:nvPr/>
        </p:nvSpPr>
        <p:spPr>
          <a:xfrm>
            <a:off x="228600" y="152400"/>
            <a:ext cx="8686800" cy="56356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1. Longer Trips (mid-term)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3886200"/>
            <a:ext cx="9144000" cy="0"/>
          </a:xfrm>
          <a:prstGeom prst="line">
            <a:avLst/>
          </a:prstGeom>
          <a:ln w="127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37338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342900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35814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10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3434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0" y="40386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</p:spPr>
        <p:txBody>
          <a:bodyPr/>
          <a:lstStyle/>
          <a:p>
            <a:fld id="{6F5AFA5F-529F-4755-AFC1-09BCE3239773}" type="slidenum">
              <a:rPr lang="en-US" smtClean="0"/>
              <a:t>41</a:t>
            </a:fld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2662375" y="3886200"/>
            <a:ext cx="3205025" cy="0"/>
          </a:xfrm>
          <a:prstGeom prst="line">
            <a:avLst/>
          </a:prstGeom>
          <a:ln w="257175">
            <a:solidFill>
              <a:schemeClr val="tx1">
                <a:lumMod val="75000"/>
                <a:lumOff val="25000"/>
                <a:alpha val="5019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>
            <a:off x="5867400" y="3886200"/>
            <a:ext cx="1898296" cy="0"/>
          </a:xfrm>
          <a:prstGeom prst="line">
            <a:avLst/>
          </a:prstGeom>
          <a:ln w="257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12" descr="data:image/jpeg;base64,/9j/4AAQSkZJRgABAQAAAQABAAD/2wCEAAkGBxQSEhMTExQWFRQXGBYYGBgYFxgYHRkdFRwbHhccGhgcICghGRolIBgcITEhJikrLi4uGCAzODguNygtLisBCgoKBQUFDgUFDisZExkrKysrKysrKysrKysrKysrKysrKysrKysrKysrKysrKysrKysrKysrKysrKysrKysrK//AABEIANUA7AMBIgACEQEDEQH/xAAcAAEAAwEAAwEAAAAAAAAAAAAABgcIBQIDBAH/xABQEAACAQMBBAQGDAsHAgcBAAABAgMABBEFBgcSIRMxQVEIIjJzobEUFjVhcXJ0gZGys9MXIzM2QlJUk5TBwhU0YoKSoqNDgyREU2TD0dJj/8QAFAEBAAAAAAAAAAAAAAAAAAAAAP/EABQRAQAAAAAAAAAAAAAAAAAAAAD/2gAMAwEAAhEDEQA/ALxpSlApSlApSlApSlApSlApSlApSlApSlApSlApSlApSlApSlApUO2x3lWOnMY5XaSYAExRAMwz1cRJCpyIOCc4OcVVGv78byc9HZxLACcKcdLISTyxkcIJ7uE/DQW3tXvGsNPZo5peKYDJijUu/MZAP6Kkgg4YjrFVjr2/yVsrZ2yoOx5iXJHxFwFP+ZqrfV9A1F5BLcW1y0k5LAtE5ZySc8sdfLq7sdhFSHQNzupXOC8a2yHBzM2Dg9eI1ywI7mC0Ef17be/vMie6kZTyKA8CEe+iYU/OKsPdhvNNpZdBOs0xWRuAhWbhQhcLkdx4jj36k2gbibOLBupZLhu1R+KT6AS/z8QqydH0O3tY+it4UiTOcKo5nkMk9bHAAyefIUHQpSlApSlApSlApSlApSlApSlApSlApSlApSlApSlApSlAr4tbvxb28856oopJP3alv5V9tQ3fBfdDpF4w62RY/wB66ofQxPzUFH7q9lF1i+ne7d2RQZZSDhpHkbkCccgfGJI58vfyNFaBstZ2QxbW8cXLHEBlz8MhyzfOarDwarHEF7P+vJHH+7UsftR9Aq56BSlKBSlKBSlKBSlKBSlKBSlKBSlKBSlKBSlKBSlei6vI4hmR0Qd7MFH0mg99Ki19vG0uHPFewnH/AKbdL9mGzUd1DffpkfkdPN8SPA/5CvqoLLpVH6j4QAziCyJHfJLj5uFVOPhzXFbfNqtySttBED2COGSRhnvyxB+ig0VX4TjmazZf6ntLLDJLIbuOJFZnbgW2wqjJPII3V3V82z+77U9YgS5NwrRsWAM80rHxSVY44W7jQaEv9q7GA4lu7dD+qZU4v9Oc+iqk32bfWd3ZrbWk/Sv0yM+EcDhVW/SZQD4xXqJ6q/bHwfjyM178Kxw+pmf+moXvZ2Ot9Llt4YJJXd42d+kKnA4sJwhVGPJbrz1UFybhrIR6RE2MGWSWQ/M3APRGKsOuBsDZ9DptlGRgiCIsO5mUM3pJrv0ClKUClKUClKUCleuaZUGWYKO8kAfSa4N9t1p0OeO9t8jrCyK5H+VMnNBIqVXN/vr0uMeI8s3vRxMPtOCo5qHhARD8hZyP78kip6FDZ+mgumlZ3ud+WoSsVgt4F5ZwEkkYY6zniAx/lr4tO2o2i1IMbd5nQHhJiSONQcA8PSYHMAg+VnmKDStczUNorSD8tcwRe88qKfoJyaoUbsNduxi5mIB7Li6aT6peuLpO7ZpNWfS5Z1Ro0DtIilwcoj4AJU9T4ye7qoLwv97GlREg3QcjsjSR/wDcF4fTUcvt/VkuRFBcSH3wiA/PxE+ivbYbiLBMGSW4l97iRFPzBc+mohve2LstPbThbQ8HSyOJMu78QUx4zxEgeUerHXQe6/8ACAnI/E2cSH/+kjSehQlcy73la9OjSRo8cSqWZ4rUlQoGSS7q2FA55zWgtP0W3g/I28MXm40T6oFfDt37mah8kufsnoKD0aw1/VUE0c87QsSvEbkRplevxAwPz8NdS03EX0jFp7mBM8yQZJW+fIUemp/uD9yI/Oy/WqxqDM2z+7eKTWZ9Mmmdkij4+kjCoWOIz1NxgD8Z7/VVsWG5rSowOKF5SO2SV+fwhCo9FR/Z387b/wAz/RBVw0FD79dnbW0isfY1vFDxSOGKKAWAC4BbrPz1eyIAMAADuHKqd8I/8nYedk9S1clBHt4fuXf/ACab6hrgbivceD4832jV3d40gGmX2SBm3mAycZ8Q9VQnc/tXZW2kwpPdQRuGlJRpF4hl2IymcjI96gtms0b6nN1rnQL1qLeAfDJhvXLVt3e9/SUyBclyOxIpT9BKgH6apzQLoaltJHMM8D3RlXPI8EGXTI7+GMZFBp2NAoAHUAAPmrypSgUpSgUpSgztqm9fWJ7iWC0QIyu4VIYOlkARiOfFxZOBzIA+avBtM2ou8FjdKD3ypbjn3qGU/NimjD2HtYyk4DXMw7uVyrFB9Mi/QK0ZQZSu9hLs6nBYXUq9POobjLNLgYc8yeZPiHl79WHp/g/xj8teu3vRxKnpZmz9FfTtR+dmn+ZHqnq4aDPO9rdxaaXYxSwGVpGuFQtI4PilJGIwqqOtR2dlWzs9sPpyQwsLK3LFEbLRq5yQDnL5Oc1FvCP9zYPlSfZTVM7TaeyhghEt3bxnok5NNGDyUdhOaDpapAqWs4RVUdFJyUADyT2Cq78HH3Nn+VyfZQ12NoN5+lrDLH7LVmaNwAiSPklSB4yqVHX31WO6neZa6XZSQTRzPI07yDo1QrgpGoyWYHOUPYaDRdU7pn54XXmV+whr8/DfJKSLTTJpvf4yefxUjb11CbPXtTl1ua5t7QJeugBgkVhwKI0XJDlCPFVW5/rUGmapvwhPL0rzsvrhr9FttXOeckNsO78R9OVV29NQbeVs5qUDWh1C8E7Suypwu7CPBTJAYKATxDqH6NBpqSQKMsQB3k4qHbe7T2YsL6L2Xb9I1tOqp0yFiWjYKAoOck8qiMW4eNjxXN9PM3eFVT9LF689e3Pada2N3MvTSSR288iNJJ1MiMynCBQcEDlQc7dPvD0+w01IbiYrKHkYoI5GOGPLmF4fTXbvN++nqSEiuZPf4EUH6Xz6K+PcpsjZXGnJPPaxSymSQFnXj5KeXI8vRVo2OiW0PKG3hiH+CJE+qBQZ00rbuU6zcaha2bzNMnCIRxMwGIwWPApJ8ju/SqbrtftJP+R01IgerjRkYfD0sij0V5bO/nbf+Z/ogq4aDMe89NYKW7aoUCs7dEi9F4rYXi5xjq6utjU5Xdfq83951iQZ6wjzOvzAsg9Ar88I/wDJ2HnZPUtXJQUXtDuXht7O6uZLuaaWKKSQeKqhmRSRnPEccu+vdun3b6feafFc3MTSSM0gP4x1HiuQOSkdgqzd4fuXf/JpvqGuBuK9x4PjzfaNQdL2h6XaxO4soCsaMx416TkoycmTOeqqZ8Hy06TVWkI/JwSODjkCxVOzkOTt6auvejeiHSb5z2wtH++xGPS9Vx4NNlyvpiOX4mNT8HGz+taC8KUpQKUpQKUpQZv3zn2Hr0d0oy2La4xnGTEeEfB+RFSz8IGvTn/w+k8A75Y5e3qwzFBXN8Jayw9jMB1rLGT8Uoyj/c30Grg2SvunsbSY9ckETH4WQFvTmgz5qzaxNrNt0ojt9QKAQ44OFVxJzOC4/X68n0VNfwf69Oc3GrcA7opJvSqhBXntR+dmn+ZHqnq4aDNe9Hd0+n2sdzLevdO0yxYZSMBkdicl2JPiDu66sDQtyum9FG8nTylkRiGkAGWAJxwKpx89ePhH+5sHypPspqsrRv7vB5qP6ooIhc7s9LggmZLNOIRuQXZ5MEKcEcbHFR3wdrGJtPmdo0ZxdOOIqpbAjhIHERnGSeXvmrQ1v+7z+ak+qarbwc2A0yck4HsuT7KGgtYCqd0z88LrzK/YQ1aF3tBaRflbmCP48sa+s1TFvtPaRbT3V29xH7HMQAlU8ak9DEMArnPMEcu6gvmqb8ITy9K87L64ak0++PSV6rhn+LDL/UoqrN7G8K11F7M26y4t3dmLqqhg3R44cMT+gesCg0jXC279zNQ+SXP2T1XJ35mQ4ttNmm/7mD9Co1c/aPeJqtxa3Mf9kyRRPDKskjpMQiMhDtxFVAwpJ591BLdwfuRH52X61WNWdd3V9roslTToI2t+N8O3RA8RPjeW46j71SddH2ql8q7hiz2fihj544j66Dy2d/O2/wDM/wBEFXDWZtL2Wv59auLV74x3apxSTxtIeIcMfigjgYjDL14Hi1NjuOeQ/wDidTmlHd0Z9bSN6qD1eEZOpjsQGUkSyZAI5cl6+6rFuNvNNTrvrY/FlR/qk1Rm9Td1b6Wlq0UkshldlbjKYAULjACjB59pNWtb7m9JXrgd/jTSj6rCg523G87TJbG7gjueOSSGVFAjlwWZSB4xTh7evNRTdzvWs9O0+K2lSd5FMhPRqhUcTkjmzjsPdU22v2B063069eK0iV0t5SrEFmUhDghmJOR316dxulQNpUMjQxGQvLlzGpY4dgMtjJwOVBBN5O9uLUbN7WGCRONkJZyvUh4sYGe0Dtqd+D5Y9HpfH/6s0j/MvCnrQ/TUZ8JO64RYwLgD8dIQOXVwKnrarJ3XWQh0mxQdsKyfvsyH0vQSmlKUClKUClKUFW+ERZcempIP+lOhPxWV1PpK1F9h98dvZafb20sM8ksQZSV4ApHGxTBLZ5KQOrsqzN7Nj02kXq/qx9J+5YSf0VC/BunRrW6jwC6TB84GQJEAHPuzGfTQQfVdv3udZtr+C0ctGgRIclmkwJOY4Vz+meoHyam/4QNelP4jSODzsU3oLFBXltR+dmn+ZHqnq4aDNm9HUNaltY/7St44bfpl4eHgz0nA+BgOzY4eP3qlVls7tLLFHi/hjQovCOIKQuBw/k4T2V0/CP8Ac2D5Un2U1WVo393g81H9UUFQ3u7PVTFI8+sSkBHYqHncHAJI5uowerqqL7rN2MWqWrzyzyR8EzR8KBexI2zk55+Pjq7K0Lrf92n81J9U1W/g4+5s/wArk+yhoPZa7itOU5aS5k94yIB/tQH01DdK2JsvbHPYNFx20cYZUZ36+iibJYEE82PLOOdaDqndM/PC68yv2ENBPrfYHTE6rG3Pxo1f62arXfrpkMDaWsMMcQMsmRGioORixyUCruqm/CE8vSvOy+uGguSuFt37mah8kufsnru1wtu/czUPklz9k9BFtwfuRH52X61WNVc7g/ciPzsv1qsVmA5k4oKf2d/O2/8AM/0QVcNUto19FHtXfu8iInQ44mZVXyIP0icdnoqypdttOXrvrX5p4z6moK68I/8AJ2HnZPUtXJVCb99p7S7SzW3uI5SkjluA5wCFwfRU+l3xaSOq5Zvghm/mgoO5vD9y7/5NN9Q1wNxXuPB8eb7Rqju2e+HT57O5t4hOzyxSRqejAUF1IBJZgcc+wGo7u93tW+nWEdq8E0jo0hJXgC+OxYYJOe3uoPg3/wBwZtWSJeZSGKPhH6zszdXeQ6+itG2VuI40jHUiqo+BQAPVWX7PUf7W2ghnCFRLcwtwk5ISELkE/FjrU1ApSlApSlApSlB8uq2YmgmhPMSRuh+B1IPrqhPBz1ERXd3C5Ch4Q/jEAZicDHPt/GH6DWhayxFsxHPtBLYzF44nuLgZTAYDDtFjII5+L2dtBO9rNThXaixlaaMRLCOJy6hV5T+UxOB1jr7xVkzbeaavXfW3zSo31SapPU93lrBrtpp4aV4JYw7l2XiyRL1MqgAeIOzvq0Idzmkjrt2b4Zpf6WFBCt+e2VleWUUNtcLLItwrkKH5KI5ATxEY62HLOedSmz3w6XHDEplkZlRAQsT9YUA9YFRTfXsVY2FhE9rbiJ2uEUtxSMSpjlJGXY8sqPoqzNG2L07oISbG1JMaEloI2ySoz1g0EN1bfjp7xSxpFdMWRlB4IwMsCB1yZ7e6oRuw3nR6XaPbtbyTO8zSDhYKMMkagdpzlD2dtXvqWi20dtP0dvCmIpMcMSL+ie4VBvBx9zZ/lcn2UNB8K75bt/yWjzN3Hjkb0CGoRbbUag2tzXcNifZboAbd1kPABGi5K+K3Uobs8qtNVTumfnhdeZX7CGgDaXaeTydPhX/Lw/XmqDbyptYdrT+0kSM8b9AFMR8bxOLPAzf4eutN1TfhCeXpXnZfXDQeZ2e2ok8q/gT51X6kNczaDYXWha3M1zqhZI4ZXeNJZirqqEspGFBBAxzHbV6Vwtu/czUPklz9k9BSW7rdxPqFksyajJbxl3URKjsBwnmeUijn8FSiPcHATmW8mcnrIRVz9Jau5uD9yI/Oy/WqxqDN2i7uraTXLjTXeYwxR8YYMocnhjPM8OMeOeoDsqzYNy2lL1xSv8aV/wCnFcLZ387b/wAz/RBVw0Ge99Wxdlp6WZtYejMkjq56SR8gBceWxx19lXBDsDpi9Vjb/PGrfWzVf+Ef+TsPOyepauSghW22zdnDpt80VpbxsLeYgpDGpBCHnkL118G44KujwuQBhpyTjsDt21I94fuXf/JpvqGoDsPedDsrNIDgiK7CnuZmdV9JFBB9yqG61z2Q3WouJz8MmV9ctaXqhPBpsgZr2bHNUijB84zMw/419FX3QKUpQKUpQKUpQKznvEHsTaaKfOFaW0m7vFHCr/TwN9NaMqgPCUsQLmzm7XieP90wb/5aDvbUfnZp/mR6p6uGsue1meXUrCE30jyXVvHMlweMtGsiuwXm+T5J/SHlVP23KXB8rV5j/wBp/wCc9B93hH+5sHypPspqsjSHAt4MkD8VH1n/AAis9b0N2o0y1juPZUk7NMseGXhA4kds+Uefiempbp24i1eON2uZ8sitgBB5QB7j30Fpa5eR+x5/xifkpP0h+qffqtPB71GGLTZhJLHGfZUhw7qvLooefM9XKvC+3F2UcUj9PckojsOcWMqCRnxOrlUX3Tbs7XVLSSeeSdXWdowI2QLhUjYZ4kY5y57e6gvKXauxXyr21X4Z4h62qpLDXrVdqrm4NxCIDEAJekTgJ6GIYD5wTkEdfWDUnj3HaYOv2Q3wyj+SioHp+wlm20U+nsjm2SMMq8bZyYo25sOfWxoLkfb3TR/562+aVT6jVU77tp7S6fTjb3EcojkkL8BzwgmLBP8ApP0VPF3O6SP/AC7H4Zpv5NVc74tirKxbTxbQ9GJZHWT8ZI3EFMeB4zHHlHqx10FoTb1tJXrvF+aOZvqoa4m1u9LS5rG8hjueKSS3nRB0M4yzxsFGSgA5kczXfj3X6UvVZJ87SN62rn7X7B6dFp97JHZwq6W07KwXmrLGxUgntBGaCG7p941hYackFxKyyh5GKiN25MeXMDFSx99eljqeU/BE388VydymzFncaYkk9rBLIZJRxPGrHAPIZIqfjYzTv2C0/h4v/wA0FG6dvDtYddutRKzNBJHwKFVePPDEOaswAHiHt7qnLb+tP7ILv/RF97XJ2c0uD203sXQxdEsPix9GvAviQ9S4wOs/SauBNKgHVDEPgjUfyoM67194tvqi2ywxyp0Tsx6QIMhgMY4WPdU0ff8AW3ZaTH4WQf8A3Xp8IqFVjsOFQv42TqAHYvdVzgUFFbS75fZVpcQJYSgSxSJxmTkodSOIgJzAznrFQxdtJF0M6d7FYRs/954jwn8b0nCF4MZ8XHldhrRG8P3Lv/k031DWedoL7GgaXB+vPdSfumKj7U/QaC0fB0suDTppCOck7Y99UVAPTxVa1Q3c/Y9DpFmp62RpP3rs49DAfNUyoFKUoFKUoFKUoFVL4R9lxWNvLjJjn4fgEiNn0ovoq2qhu9/S3udJukjUvIAjqoGSejdS2AOs8IblQU/sTf8ATaroTdq23Rn/ALRuVHoAPz1pKsb7PX9zZXEVzFGS8RPCHRyvMEEEDBx4xPX11Pvw06t+zwfuZfvKCaeEf7mwfKk+ymqytG/u8Hmo/qisxbZ7eX+pwrBcQoqLIJAY4pFOQrKMkseWHPort22+PVURUFvBhVCjMMvUowP06DQOt/3afzUn1TVb+Dj7mz/K5Psoag11vi1WRHQ28GGVlOIZc4YYOPH9+uLsZt7f6ZA0FvCjI0hkPSRSMcsqqeYYcsIPTQaoqndM/PC68yv2ENRf8NOrfs8H7mX7yo5BttfJqMmpCFOnkXhIMUnBgIqcl4s5wg7e+g1bVN+EJ5eledl9cNRn8NOrfs8H7mX7yo5tftrfakYDPCgMDMydHHIMluHPFljkeIO6g1bXC279zNQ+SXP2T1SX4adW/Z4P3M33lfLqu9rVLiCaB4IQksbxsVhlBxIpU4Jc4OD3UFnbg/ciPzsv1qsasubJ7xdQ063FtBBGUDM2XikLZY5PMMB6K7P4adW/Z4P3Mv3lBKdnfztv/M/0QVcNZSs9t76LUJdRWFOnlXhYGKTgxhByHFnPiDt76kf4adW/Z4P3Mv3lBJvCP/J2HnZPUtXJWUds9tb7U1iW4hRRExZejjkXm2M5yx5cqkn4adW/Z4P3M33lBdO8P3Lv/k031DWVdX1DjtrGEHlFHKT7zSTSE/7QlTXWN7Gp3MEtvJBCElRo2Kwyg4cEHBLnnz7qgOjhEuoOnysYliMmQeScQLHh6z4uTig2NoViILa3hHVFFHH/AKFC/wAq+6vGOQMAykFSAQQcgg9RB7RXlQKUpQKUpQKUpQKUpQKUpQKUpQKUpQKUpQKUpQKUpQKUpQKUpQKUpQKrDfdsL7Ng9lQLm5gU5AHOWMcyvvsvMjvyw5kjFn0oKV3CbdcajTZ28ZQTbsT1qObR/CvWvvZHLhFXVWcd8mxraddJf2uUhkkDgr/0ZgeLl3KSOJe4gjkAKuLdrtimqWiy8hOmEnQdjY8oD9RsZHzjng0EspSlApSlApSlBnXWNtNo1nlASeMB2ARLRXVQDyCuYyXXubJz118ft32k77n+Cj+6rS1KDNPt32k/9z/BJ91XMk3s6wpKtdkEEggwQAgjrBHR8jVnb9tuntESyt2KTSrxSOMgpGSQAp7GYg8+sBf8QIqK92Enh0xNSkIVHdAkePGKOGIkJ7ASFwO0NnlyyH2/hc1f9s/4bf7uvtst42vzAtFLLIoOCUtYnAPcSsR51E9kNCN/eQ2ofgMpYcXDxY4VZs4yM+T313NKv7zZ7USrjBUgSxg5SaPsKnt5ElW6weRHlLQdj277Sd9z/BR/dU9u+0nfc/wUf3VaPsLxJoo5YzxJIqup71cAg/Qa99Bmn277Sd9z/BR/dU9u+0nfc/wUf3VaWpQZp9u+0nfc/wAFH91T277Sd9z/AAUf3VaWpQZp9u+0nfc/wUf3VPbvtJ33P8FH91WlqUGafbvtJ33P8FH91T277Sd9z/BR/dVpalBmn277Sd9z/BR/dU9u+0nfc/wUf3VaWqH70tr/AOzLJpUwZpD0cIPMBiCSxHaFAJ+HA7aCi7zejrcTcEtw8b8jwvbwqefVyMea9H4XNX/bP+G3+7r0aJsfdajBe6hJIQkKSyNI+WaV0UuVHPuHNj1ZHX2Q8Cgn9lvO1yYlYp5JGAyQltC5A7yFjPLn6a+3277Sd9z/AAUf3VcfavZe80G6ikSU/rQzp4uSPKVlOcHnzU5BB7ckVozYHaddSsorkABzlZFH6Mi+UPgPJh7zCgz/AKttJr11C8E6XEkTjDKbNOeDkcxFkEEAgjmCK+jdFZ6jbalAUt51jkPBNxxuqdGfKLEjAK+UO8gDtwdNUoFKUoFKUoFKUoFKUoMub4W49dnWViEDW65/VQxxk47usn56mPhI3EiLYwrlYCJG4RyBZOELkf4Vbl8Y16fCI2VYSR6hGpKFVimwPJYZ6Nj7xB4c96qO0V57Lbe6fqNklhrAAZOELK3FhuEYVuNeccgHIk8jz5+MVoKj2buporu3kt89MsqdGAcZYkAL8DZ4SO0EirY8JeFBLYuAOkZJlY9vChQpn3su/wBJrq6ZBs7pDeykuBcSrkx4kWdgT2IqAKp7AzdXeKrDaXWLjXtSXgTxpCIoY+vgQZPM/wCp2bs59goL+3Mys2jWZYknEoGe5ZZAv0AAfNU1rn7PaUtpbQWyc1ijVM9/CObH3ycn566FApSlApSlApSlApSlAqh/CXc9JYD9ELOR8JMefUKviq3357KPe2KyxKWmtiXCjmWRgBKAO/krf5CBzNBG9fkaDZK3FtkK6xCUqeoSMTLkjvchT7zEVRFWnut3iw28D6fqC8dm/FwtwlwnHzdXQcyhJJBAJBJ68+LJ4dm9mIX9km6R0HjCEz9Ioxz/ACajpG+KSc9WKDz3hyGfZi0muDmbFs6setmYY4vfLISTXl4NcjexrxT5IlQj4WXDehVqCb2N4X9qSJBbqVtYmygI8aR+oMV/RABIVevmSevAurdHsu2n6eiSDE0rGWQfqlgAq/CFAyO/ioJrSlKBSlKBSlKBSlKBSlKD1XNusiMkiq6MCrKwBDA8iCDyINUjt/ubt4Ue4tpniQf9Jl6QD4rlgwHLt4j79flKCvNiNjf7RnMPTdFhuHi6Pj9HEK0bsPsDaaWp6FS8rDDzPguR18IxyRc9g68DOcCvylBK6UpQKUpQKUpQKUpQKUpQKUpQVbt9ugtLkyXMLG2l5s4VQyMe08GRwse8HHvZqjbXZvjuza9Jjnjj4M/7eL+dKUF/7A7p7WwZZ3Y3M4wVZ1CqncUjycN/iJPVyxVi0pQKUpQKUpQKUpQKUpQ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04" name="Group 103"/>
          <p:cNvGrpSpPr/>
          <p:nvPr/>
        </p:nvGrpSpPr>
        <p:grpSpPr>
          <a:xfrm>
            <a:off x="2429150" y="2052479"/>
            <a:ext cx="466450" cy="1305241"/>
            <a:chOff x="6019800" y="4447859"/>
            <a:chExt cx="466450" cy="1305241"/>
          </a:xfrm>
          <a:noFill/>
        </p:grpSpPr>
        <p:sp>
          <p:nvSpPr>
            <p:cNvPr id="105" name="Rectangle 104"/>
            <p:cNvSpPr/>
            <p:nvPr/>
          </p:nvSpPr>
          <p:spPr>
            <a:xfrm>
              <a:off x="6019800" y="4447859"/>
              <a:ext cx="466450" cy="1305241"/>
            </a:xfrm>
            <a:prstGeom prst="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6118225" y="456039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6291400" y="456039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6118225" y="472440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6291400" y="472440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6118225" y="4909095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6291400" y="4909095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6118225" y="5084059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6291400" y="5084059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6118225" y="525780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6291400" y="525780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6118225" y="541020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6291400" y="541020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6118225" y="556260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6291400" y="556260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0" name="Group 119"/>
          <p:cNvGrpSpPr/>
          <p:nvPr/>
        </p:nvGrpSpPr>
        <p:grpSpPr>
          <a:xfrm rot="5400000">
            <a:off x="531950" y="1872416"/>
            <a:ext cx="466450" cy="1305241"/>
            <a:chOff x="6019800" y="4447859"/>
            <a:chExt cx="466450" cy="1305241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21" name="Rectangle 120"/>
            <p:cNvSpPr/>
            <p:nvPr/>
          </p:nvSpPr>
          <p:spPr>
            <a:xfrm>
              <a:off x="6019800" y="4447859"/>
              <a:ext cx="466450" cy="1305241"/>
            </a:xfrm>
            <a:prstGeom prst="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6118225" y="456039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6291400" y="456039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6118225" y="472440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6291400" y="472440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118225" y="4909095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6291400" y="4909095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6118225" y="5084059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6291400" y="5084059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6118225" y="525780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6291400" y="525780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6118225" y="541020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6291400" y="541020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6118225" y="556260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6291400" y="556260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230822" y="2882361"/>
            <a:ext cx="1069181" cy="428625"/>
            <a:chOff x="1752600" y="5943600"/>
            <a:chExt cx="1069181" cy="428625"/>
          </a:xfrm>
        </p:grpSpPr>
        <p:cxnSp>
          <p:nvCxnSpPr>
            <p:cNvPr id="137" name="Straight Connector 136"/>
            <p:cNvCxnSpPr/>
            <p:nvPr/>
          </p:nvCxnSpPr>
          <p:spPr>
            <a:xfrm flipH="1">
              <a:off x="1752600" y="6019800"/>
              <a:ext cx="1066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1752600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1828800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1905000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1981200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1828800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2057400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2133600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2209800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2286000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>
              <a:off x="2440781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2516981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>
              <a:off x="2364581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2593181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2669381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2745581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2821781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flipH="1">
              <a:off x="1752600" y="6296025"/>
              <a:ext cx="1066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1752600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1828800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1905000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1981200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1828800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2057400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>
              <a:off x="2133600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2209800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>
              <a:off x="2286000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>
              <a:off x="2440781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>
              <a:off x="2516981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2364581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>
              <a:off x="2593181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2669381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>
              <a:off x="2745581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2821781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1" name="Group 496"/>
          <p:cNvGrpSpPr/>
          <p:nvPr/>
        </p:nvGrpSpPr>
        <p:grpSpPr>
          <a:xfrm>
            <a:off x="7543800" y="2684802"/>
            <a:ext cx="443792" cy="668519"/>
            <a:chOff x="1314450" y="1674944"/>
            <a:chExt cx="114300" cy="28580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72" name="Rectangle 171"/>
            <p:cNvSpPr/>
            <p:nvPr/>
          </p:nvSpPr>
          <p:spPr>
            <a:xfrm>
              <a:off x="1314450" y="1815568"/>
              <a:ext cx="114300" cy="145183"/>
            </a:xfrm>
            <a:prstGeom prst="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3" name="Isosceles Triangle 172"/>
            <p:cNvSpPr/>
            <p:nvPr/>
          </p:nvSpPr>
          <p:spPr>
            <a:xfrm>
              <a:off x="1314450" y="1674944"/>
              <a:ext cx="114300" cy="135227"/>
            </a:xfrm>
            <a:prstGeom prst="triangle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74" name="Straight Connector 173"/>
          <p:cNvCxnSpPr/>
          <p:nvPr/>
        </p:nvCxnSpPr>
        <p:spPr>
          <a:xfrm>
            <a:off x="693786" y="3886200"/>
            <a:ext cx="1968589" cy="0"/>
          </a:xfrm>
          <a:prstGeom prst="line">
            <a:avLst/>
          </a:prstGeom>
          <a:ln w="257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>
            <a:off x="6400525" y="3124200"/>
            <a:ext cx="838475" cy="1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/>
          <p:nvPr/>
        </p:nvCxnSpPr>
        <p:spPr>
          <a:xfrm flipH="1">
            <a:off x="1600200" y="2776489"/>
            <a:ext cx="685800" cy="0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5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/>
          <p:nvPr/>
        </p:nvSpPr>
        <p:spPr>
          <a:xfrm>
            <a:off x="0" y="4191000"/>
            <a:ext cx="9151620" cy="304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2" name="AutoShape 4" descr="http://www.clker.com/cliparts/Z/a/A/9/z/2/radio-wave.svg"/>
          <p:cNvSpPr>
            <a:spLocks noChangeAspect="1" noChangeArrowheads="1"/>
          </p:cNvSpPr>
          <p:nvPr/>
        </p:nvSpPr>
        <p:spPr bwMode="auto">
          <a:xfrm>
            <a:off x="155575" y="84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3" name="AutoShape 6" descr="data:image/jpeg;base64,/9j/4AAQSkZJRgABAQAAAQABAAD/2wCEAAkGBwgHBhUIBxQSFhQWGBsWGBgWGSAeGhUdIiEfGSUiHyAdKCggHiExHR0dKDItMSkrLjAuGiszRDMsNygwLi0BCgoKBQUFDgUFDisZExkrKysrKysrKysrKysrKysrKysrKysrKysrKysrKysrKysrKysrKysrKysrKysrKysrK//AABEIAOEA4QMBIgACEQEDEQH/xAAcAAEAAwEBAQEBAAAAAAAAAAAABgcIBQQDAQL/xABREAABAwEDBAsNBQYEBAcAAAABAAIDBAUGEQcSFyEIEzE2QVNUdJKz0iI3UWFxg5GToaOy0dMVMkJzgRQWGCNyolJigrE1wcLwJCUzNENk4f/EABQBAQAAAAAAAAAAAAAAAAAAAAD/xAAUEQEAAAAAAAAAAAAAAAAAAAAA/9oADAMBAAIRAxEAPwDqV9bb+Uq9U1j2JO+loKV2ZLKzEPmdrBAIIJGIOAxww7o4kgL0HIPdl5zpZ64k7pz49fu02OZL7mTyP1k1b8Twn+XEf+ZVqo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Jq7px/TXPr47fyR18da2olq7MkeI5GSHF8GPCPBqxIIwB3CAcCrlUFy3AHJjVE8G09dGglP27ZXHR+lFjj7Tr+Nk6RX6g0Fscd5E3O39XErVVVbHHeRNzt/VxK1UBEX8ySMijMkpAaASSdwAa8Sg/pFAzlguMD/AO6PqZeymmG43KXepl7KCeIoHphuNyl3qZeymmG43KXepl7KCeIoHphuNyl3qZeymmG43KXepl7KCeIoHphuNyl3qZeymmG43KXepl7KCeIoHphuNyl3qZeymmG43KXepl7KCeIoHphuNyl3qZeymmG43KXepl7KCeIoHphuNyl3qZeymmG43KXepl7KCeIo3dm/V2701bqSxJ897W55aWPac3EDEZwGOsj0qSICIiAiIgIiICg2W3vY1fmeujU5UGy297Gr8z10aDKqIiDR2xx3kTc7f1cStVVVscd5E3O39XErVQFzrx73qn8mT4SuiudePe9U/kyfCUGN7Kon2lakVBGQDLIyME7gLiG4n0q7RsfYMO6rnY/kDtqoLm776PnMPxtWy0FJ/wAPtPy5/qR20/h9p+XP9SO2rsRBSf8AD7T8uf6kdtP4faflz/Ujtq7F5LTtOgsmlNVacscTB+KRwaPJr3T4kFPfw+0/Ln+pHbT+H2n5c/1I7aklqZbLn0L82ndPPwfyo8B6ZCz2YrnMy93aLu7grAPE2M/9YQcz+H2n5c/1I7afw+0/Ln+pHbU8sLKddC25BFTVLWPO42YGMkngBd3JPiBKmCCk/wCH2n5c/wBSO2n8PtPy5/qR21diIKT/AIfaflz/AFI7ah+UzJeLkWVHaMVTtzXyCItMeaQS1zscc44juStOKqNkfvLg503q5UED2O+/x/NpPijWk1mzY77/AB/NpPijWk0BERAREQEREBQbLb3savzPXRqcqDZbe9jV+Z66NBlVERBo7Y47yJudv6uJWqqq2OO8ibnb+riVqoC514971T+TJ8JXRXOvHveqfyZPhKDItzd99HzmH42rZaxpc3ffR85h+Nq2WgIijOUS9Ud0LryWlqMh7iFp3HSHHDHxDAuPibhwoOFlPynUlz2fZ9AGy1ZGOafuwg7hfhwndDd3DWcBhjRL4rw3wvnDZ9vvmM8z2A5+oxsfg7EN1BozDnYADyKxcjNyHW5UuvnebGQueXRB+vbHY65HeEB2IA8IJ4AvNcD/AM7y8VVfLr2p1Q9vkB2hv9rggn1JkduXT0Rp3Qve4tzdsfI7P8owwYD5G+xU7bd29Gl7Wi2oGVdHJiAXN++zEY4H8MjdXDr8hWoVxL43aor2WA+yq4DutbHYYmN43HDyY/qCRwoK6rcj107y2Qy07pSvhEjQ5hxMkZ8oec8HgPdajwasFE7OvBfLJJajbNt1rpaU/daSXMLfDC8/dI/wnDd1tGIK9+Ru8VZdS9Uly7dOa10hYzHcjmGrUT+F4ww8JzcPvEq67w2HZ94rKfZlqsDo3+lp4HNPA4cBQLvW5Z94rKZadlPzo3+lp4WuHA4f96l0lnS7FfX5JcobrEtV2NLKQHO3GlhODJh4MNx27uOGvAFaLQFVGyP3lwc6b1cqtdVRsj95cHOm9XKggex33+P5tJ8Ua0ms2bHff4/m0nxRrSaAiIgIiICIiAoNlt72NX5nro1OVBstvexq/M9dGgyqiIg0dscd5E3O39XErVVVbHHeRNzt/VxK1UBc68e96p/Jk+ErornXj3vVP5MnwlBkW5u++j5zD8bVstY0ubvvo+cw/G1bLQFQmXConvFf+kutSnUMxvhwfK4AkjhAYGn9Sr7VCNwqNkr/ADeCT4afV/sEF50FHBZ1CyipBmsja1jR4ABgPYqEyEE6Tasv3TDN6dujWg1na4UrrDy7TUTxgJJamLX4CXSN9Oa30oNEoiIKG2Q1hus+16e9FBi1zyI3ubqIkZ3THY7udmgjyRhXDc+22XjuxBa7MP5jAXAbgeO5cP0eCP0XDyxWW21cnlS3VnRtEzSeAsOcf7M4fqqJu3lEtyxrpG7NiA7ZJKS2Qa3ta4NGZG0D7xdjr1nutQxwICT7Ii3bJtC1YbLowHTwZ22SA6m52H8vxnVif8OOG6ThamSe2X23cGmqZji9rTE4k4klhzASeEloBPlVaUmS9thZPqy2rxAOq3QOc1p17Rw7vC88J4NzwlSTY4vc65czTuCqdh6uP/v9UFrKqNkfvLg503q5Va6qjZH7y4OdN6uVBA9jvv8AH82k+KNaTWbNjvv8fzaT4o1pNAREQEREBERAUGy297Gr8z10anKg2W3vY1fmeujQZVREQaO2OO8ibnb+riVqqqtjjvIm52/q4laqAudePe9U/kyfCV0Vzrx73qn8mT4SgyLc3ffR85h+Nq2WsaXN330fOYfjatloCz/fyUXWy7Q2xOcI5DDISdxrCNoef0DXFaAVX5fLrPtm7ItakGMlLi5wG6YjhnejAO8gcgsOz7Ysy0o9ss6eGUeGN7XD2FZ/yyU892MqEV4KYHB+1VDeAF8ZDXN/taT/AFrlZPsnVHfiznSUtZtU8ZwfE6LO1Hcc1weMWkatzUQfCMereHIhatkWNLaNPURzGJpfmNYQ5wGs4azrAxPjwwQXfU30u1SUTauqq6drXtD2gvGcWkAjBo7o6iOBQK8eXaxKMGOwYpKh3A538uP292fJmjyqtslNxrKvtPLDXVL43x4O2tjRi9h1ZwcSdw6j3OrOGvWrtsHJRc+xSHtg254/FOc/+3UzH/SgpuWTKBlWlxwd+zg44DGOmZh6S8g/1uGPAF1NjjBTS3mnfMxjnshDmOIxLO6zTm+DEHDyeVaDcGRQYNAAA3BuAKhNjXCXW3Vz+CJjfS7H/pQWDlwtRtm5PJo8cHTOZC3x4nOd/Y1y+GQWzjQZPWSuBBnkkl1+URj2MB/VV5lItibKRf2G7dgnOijcYw4a2lx/9STxta0avE0kfeV/WZQQWXZsdn0YwjiY2No8TRgPKcAg9SqjZH7y4OdN6uVWuqo2R+8uDnTerlQQPY77/H82k+KNaTWbNjvv8fzaT4o1pNAREQEREBERAUGy297Gr8z10anKg2W3vY1fmeujQZVREQaO2OO8ibnb+riVqqqtjjvIm52/q4laqAudePe9U/kyfCV0Vzrx73qn8mT4SgyLc3ffR85h+Nq2WsaXN330fOYfjatloC/HAOGa7cX6iDP9+rm2xk8vB+9dzsdoxLnNaMdpx3Wvb+KI8B4Nw4EAmwLi5VrCvPE2nrHNp6ncMchwa8/5HHUcfAcHeI4YqfkBwwduKsb35FrCtqQ1NjH9lkOvBrcYj/o1Zv6EDxIILfexq3JZfuO8dhN/8NI8lrRqaMfvwuw1AEYlvi3MSzFXvd23KG8djstSzHZzHjHxtPC1w4HA6iqFtPJnlIorPNl08n7RTnAbWyfuAAcR3EuaAcQNzWvJYFz8qlhNfFYkc0Qf94NliAOHDrdgD4xrQX1fi14rEunU10rmtLYnhmJwznkENA8ZdgsuXXtq2aWhmsG7zXbZWFjXFmt7mtDu5b4Ac44nwDgGKsWiyM3ptypFRe6sw8r3TSYeDF2DR5cT5Fa90LkWFdCDNsiPuyMHSv7qR/lPANQ1AAatxBw8k+T2O5tnmqrs11XKMHkaxG3dzGny4EnhIHAAVYCIgKqNkfvLg503q5Va6qjZH7y4OdN6uVBA9jvv8fzaT4o1pNZs2O+/x/NpPijWk0BERAREQEREBQbLb3savzPXRqcqDZbe9jV+Z66NBlVERBo7Y47yJudv6uJWqqq2OO8ibnb+riVqoC514971T+TJ8JXRXntGlFdZ8lIThtjHMx8GcCMfagxrd2ris+8FPW1GOZHNHI7DWcGuDj7AtRNyoXJc3OFbHr8LXj/dqqN+QW9AeQyeiI4CXyAkeTazh6V/OgW9XHUPTk+mgt/SfcrlsXod8k0n3K5bF6HfJVBoFvVx1D05PppoFvVx1D05PpoLf0n3K5bF6HfJNJ9yuWxeh3yWcb8XKtK5VVHT2q+FxkaXDai4gAHDXnNaoyg1ppPuVy2L0O+SaT7lcti9Dvkslog1ppPuVy2L0O+SaT7lcti9Dvkslog1ppPuVy2L0O+SaT7lcti9DvkqRsDI3eK3rGitWjlowyVue0PfIHAePBhHtXv0C3q46h6cn00Fv6T7lcti9Dvkq3y5X0u9eC7kNBYs4leJxIc0OwDQx7dZIAxxcFyNAt6uOoenJ9NNAt6uOoenJ9NB8tjvv8fzaT4o1pNVPkoyX2tc6332pa0sDgYjG1sRccSS0kkua3DDN8eOPBhrthAREQEREBERAUGy297Gr8z10anKg2W3vY1fmeujQZVREQaO2OO8ibnb+riVqqqtjjvIm52/q4laqAiIgL5Vb3R0r3s3Q0kehfVV5fzKRS2ZObAu+w1Va/FgjZrbGdzu8NZO73I8BxLUFMaXb98r9zD2E0u375X7mHsKZ3eyCyz2cJrfqDFK7XtcYDszxF2OBPk1eMrp6ALL5XP0GoKZvLem2r0zsmt2XbXMBa05jG4A6/wAY61xlf8AoAsvlc/QamgCy+Vz9BqCgEV/6ALL5XP0GpoAsvlc/QagoBFf+gCy+Vz9BqaALL5XP0GoKvsrKZfCyLOZZ9n1OZFGM1jdqiOA8rmEn0r1aXb98r9zD2FY2gCy+Vz9BqaALL5XP0GoPHkav7ee8t7jQW3UbZGIXvzdrjbrBaAcWNB4Twq8FQn7qWzkivD+8VAz9spMxzJCBmvjacCSQMcNz72sajjm4hXDdW9NkXrs4VtjyZw1ZzDqfGfA9vAd3wg4aiUHaRfCtrKWgpjU1z2RsbrLnuDWjyk6lXs9s25lCnNHdNzqegBLZawgiSbgLYAdYH+bV+mGDg7Nv32MdpmwrrRftdZ+IA4Q0/BjM/cH9I1nDDUSMfLHcm2rVIqL02lVZ+7tVG7aYWf5dQzngcBOBUku1dyy7sWYLPseMMYNZO655/xOO6T/ALbgwAAXWQRAXJqKRpfY9o2jE/DVtkonjx8bJQcf0IX0u/eG0WW467l6GxtqM0yQyx4iKqjG6Wg4lrx+JuJ8I1KVqHZUKWRtgC3aIfz6F4qWcGLRqkaTu5pjxx8OAQTFF8KGrhr6JlZTHFkjGvafC1wDgfQV90BQbLb3savzPXRqcqDZbe9jV+Z66NBlVERBo7Y47yJudv6uJWqqq2OO8ibnb+riVqoC+NZVQUNI+rq3BrI2l7nHca0DEn0BfZcC/wDvGruazfA5BUt6cqc167R+xbAnZRUuvbKmUkPe3cOaBiW48AHdHhLRiFJrkWhkzubR7XZ1XC6UjB8z8c9/Dhudy3xDwDHE61m9EGt9JVzOWw+35JpKuZy2H2/JZIRBrfSVczlsPt+SaSrmcth9vyWSEQa30lXM5bD7fkmkq5nLYfb8lkhEGt9JVzOWw+35JpKuZy2H2/JZIRBrfSVczlsPt+SaSrmcth9vyWSEQa3OUq5ZGBrYfb8lVV96C5c8zrWuTaENNUEd1E1zmRy8JALQMwnwfdOA+7rKp1EF0ZNpLjXyrmUlu07/ANtGtokmlfHLgM45uc44agSWuxGHCeC96eCGlgbT0zWsY0BrWtADWgagABqAWV8i3fNpPLL1Ui1YgIihd5b41Qtb93LoRNqKz8ZccIaVv+KQjdP+Ua/1wBCaLhX7qIqa5VbLPhm/s8owO4SWFoH6kgfqoq/JdJbTNsvjaFZUvOssY4RwjxBmBH6jDyKtbeunNZ9k1dpXYfPJZcUzGSRSSHCqzHd25uYGjMa/NaHazqccdSC68mjZW3AohPu7Qw/phi3+3BSZeGw66mtOxoa6hGEckbXsG5mggEDAbmG5+i9yAoNlt72NX5nro1OVBstvexq/M9dGgyqiIg0dscd5E3O39XErVVVbHHeRNzt/VxK1UBfj2te0seAQdRB3Cv1EHm+z6HiougPkn2fQ8VF0B8l6UQeb7PoeKi6A+SfZ9DxUXQHyXpRB5vs+h4qLoD5J9n0PFRdAfJelEHm+z6HiougPkn2fQ8VF0B8l6UQeb7PoeKi6A+SfZ9DxUXQHyXpRB5vs+h4qLoD5J9n0PFRdAfJelEHm+z6HiougPkn2fQ8VF0B8l6UQfCOipYn58UcYI3CGgEL7ovwkAYlBCcrN8/3Pu0X0p/8AEzYxw7nc6tb8DuhoI8OtzdWGKpHJvlLq7nVL2VMYmhmfnynclztwuDz97w4HVjwtxJPPyo3qN7L2yVURxhj/AJUI4MwH73+o4nyEDgURQajr750l77Pism50uMtVi17hiH0kQw2x7hutdgc1u4C5wIOpSmpsihpLpvseFoEDYHRBv+XNLdZ4ThundO6sf2TalfY1c2tsqR8UjdxzDgfDgfCPCDqKtfTRU2rc6eya6E/tkkZijfF92TP7gnDda8NJIwxBI/DqCCyMirpHZM6QyY//ACgY+DbZAPZ7FOFybp2V9h3Zp7LdhjFExjsNwuw7o9LFdZAUGy297Gr8z10anKg2W3vY1fmeujQZVREQaO2OO8ibnb+riVqqqtjjvIm52/q4laqAiIgIiICIiAiIgIiICIiAiIgIiICieVW0ZbLye1lVBiHbWIwRujbHNix9DlLFzrx2RDb1hTWVUHBsrCzH/CTuH9Dgf0QYtRdS8dgWldq1XWbazC17dw/heOBzTwtP/wCaiCFy0BWxkIuS61rXF4rQb/Igd/LB3JJfD5G6j/Vhu4EKGXBufW3yt1tDSgiNuDppMNUTP+bjuNHCfECRrOyLNpLHs2OzrOaGRxtDWtHg8fhJOsnhJxQetERAUGy297Gr8z10anKg2W3vY1fmeujQZVREQaO2OO8ibnb+riVqqqtjjvIm52/q4laqAiIgIiICIiAiIgIiICIiAiIgIiICIiDmXgsCyrx0P7FbUTJWbox3WnwtcNbT5CoCzIVdRtVtpfVluOOYXtzfJiGZ2H64+NWiiDn2HYlmXfoBQ2NEyKMa8GjdO5i4nW44AaySdS6CIgIiICg2W3vY1fmeujU5UGy297Gr8z10aDKqIiDR2xx3kTD/AO2/q4laqpqOtq8kd6p218T32ZVybYySMY7Q88B4PERukNBGsFqlbcr1xSMTV4eZm7CCdIoNpeuJyv3M3YTS9cTlfuZuwgnKKDaXricr9zN2E0vXE5X7mbsIJyig2l64nK/czdhNL1xOV+5m7CCcooNpeuJyv3M3YTS9cTlfuZuwgnKKDaXricr9zN2E0vXE5X7mbsIJyig2l64nK/czdhNL1xOV+5m7CCcooNpeuJyv3M3YTS9cTlfuZuwgnKKDaXricr9zN2E0vXE5X7mbsIJyig2l64nK/czdhNL1xOV+5m7CCcooNpeuJyv3M3YTS9cTlfuZuwgnKKDaXricr9zN2E0vXE5X7mbsIJyig2l64nK/czdhNL1xOV+5m7CCcqDZbe9jV+Z66NNL1xOV+5m7CiF5rw1GVerZdi6bJBSB7X1NS9uAwGsAA+kA4FxA1AAkhQ2Y/wAB9CLXv7jXe4kIg6l4P+CTf0FY2tT/AIlJ/Wf90RB5UREBERAREQEREBERAREQEREBERAREQEREBERAREQf0z748q17k73ow+RfiIJKiIg/9k="/>
          <p:cNvSpPr>
            <a:spLocks noChangeAspect="1" noChangeArrowheads="1"/>
          </p:cNvSpPr>
          <p:nvPr/>
        </p:nvSpPr>
        <p:spPr bwMode="auto">
          <a:xfrm>
            <a:off x="307975" y="236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4" name="AutoShape 8" descr="data:image/jpeg;base64,/9j/4AAQSkZJRgABAQAAAQABAAD/2wCEAAkGBwgHBhUIBxQSFhQWGBsWGBgWGSAeGhUdIiEfGSUiHyAdKCggHiExHR0dKDItMSkrLjAuGiszRDMsNygwLi0BCgoKBQUFDgUFDisZExkrKysrKysrKysrKysrKysrKysrKysrKysrKysrKysrKysrKysrKysrKysrKysrKysrK//AABEIAOEA4QMBIgACEQEDEQH/xAAcAAEAAwEBAQEBAAAAAAAAAAAABgcIBQQDAQL/xABREAABAwEDBAsNBQYEBAcAAAABAAIDBAUGEQcSFyEIEzE2QVNUdJKz0iI3UWFxg5GToaOy0dMVMkJzgRQWGCNyolJigrE1wcLwJCUzNENk4f/EABQBAQAAAAAAAAAAAAAAAAAAAAD/xAAUEQEAAAAAAAAAAAAAAAAAAAAA/9oADAMBAAIRAxEAPwDqV9bb+Uq9U1j2JO+loKV2ZLKzEPmdrBAIIJGIOAxww7o4kgL0HIPdl5zpZ64k7pz49fu02OZL7mTyP1k1b8Twn+XEf+ZVqo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Jq7px/TXPr47fyR18da2olq7MkeI5GSHF8GPCPBqxIIwB3CAcCrlUFy3AHJjVE8G09dGglP27ZXHR+lFjj7Tr+Nk6RX6g0Fscd5E3O39XErVVVbHHeRNzt/VxK1UBEX8ySMijMkpAaASSdwAa8Sg/pFAzlguMD/AO6PqZeymmG43KXepl7KCeIoHphuNyl3qZeymmG43KXepl7KCeIoHphuNyl3qZeymmG43KXepl7KCeIoHphuNyl3qZeymmG43KXepl7KCeIoHphuNyl3qZeymmG43KXepl7KCeIoHphuNyl3qZeymmG43KXepl7KCeIoHphuNyl3qZeymmG43KXepl7KCeIo3dm/V2701bqSxJ897W55aWPac3EDEZwGOsj0qSICIiAiIgIiICg2W3vY1fmeujU5UGy297Gr8z10aDKqIiDR2xx3kTc7f1cStVVVscd5E3O39XErVQFzrx73qn8mT4SuiudePe9U/kyfCUGN7Kon2lakVBGQDLIyME7gLiG4n0q7RsfYMO6rnY/kDtqoLm776PnMPxtWy0FJ/wAPtPy5/qR20/h9p+XP9SO2rsRBSf8AD7T8uf6kdtP4faflz/Ujtq7F5LTtOgsmlNVacscTB+KRwaPJr3T4kFPfw+0/Ln+pHbT+H2n5c/1I7aklqZbLn0L82ndPPwfyo8B6ZCz2YrnMy93aLu7grAPE2M/9YQcz+H2n5c/1I7afw+0/Ln+pHbU8sLKddC25BFTVLWPO42YGMkngBd3JPiBKmCCk/wCH2n5c/wBSO2n8PtPy5/qR21diIKT/AIfaflz/AFI7ah+UzJeLkWVHaMVTtzXyCItMeaQS1zscc44juStOKqNkfvLg503q5UED2O+/x/NpPijWk1mzY77/AB/NpPijWk0BERAREQEREBQbLb3savzPXRqcqDZbe9jV+Z66NBlVERBo7Y47yJudv6uJWqqq2OO8ibnb+riVqoC514971T+TJ8JXRXOvHveqfyZPhKDItzd99HzmH42rZaxpc3ffR85h+Nq2WgIijOUS9Ud0LryWlqMh7iFp3HSHHDHxDAuPibhwoOFlPynUlz2fZ9AGy1ZGOafuwg7hfhwndDd3DWcBhjRL4rw3wvnDZ9vvmM8z2A5+oxsfg7EN1BozDnYADyKxcjNyHW5UuvnebGQueXRB+vbHY65HeEB2IA8IJ4AvNcD/AM7y8VVfLr2p1Q9vkB2hv9rggn1JkduXT0Rp3Qve4tzdsfI7P8owwYD5G+xU7bd29Gl7Wi2oGVdHJiAXN++zEY4H8MjdXDr8hWoVxL43aor2WA+yq4DutbHYYmN43HDyY/qCRwoK6rcj107y2Qy07pSvhEjQ5hxMkZ8oec8HgPdajwasFE7OvBfLJJajbNt1rpaU/daSXMLfDC8/dI/wnDd1tGIK9+Ru8VZdS9Uly7dOa10hYzHcjmGrUT+F4ww8JzcPvEq67w2HZ94rKfZlqsDo3+lp4HNPA4cBQLvW5Z94rKZadlPzo3+lp4WuHA4f96l0lnS7FfX5JcobrEtV2NLKQHO3GlhODJh4MNx27uOGvAFaLQFVGyP3lwc6b1cqtdVRsj95cHOm9XKggex33+P5tJ8Ua0ms2bHff4/m0nxRrSaAiIgIiICIiAoNlt72NX5nro1OVBstvexq/M9dGgyqiIg0dscd5E3O39XErVVVbHHeRNzt/VxK1UBc68e96p/Jk+ErornXj3vVP5MnwlBkW5u++j5zD8bVstY0ubvvo+cw/G1bLQFQmXConvFf+kutSnUMxvhwfK4AkjhAYGn9Sr7VCNwqNkr/ADeCT4afV/sEF50FHBZ1CyipBmsja1jR4ABgPYqEyEE6Tasv3TDN6dujWg1na4UrrDy7TUTxgJJamLX4CXSN9Oa30oNEoiIKG2Q1hus+16e9FBi1zyI3ubqIkZ3THY7udmgjyRhXDc+22XjuxBa7MP5jAXAbgeO5cP0eCP0XDyxWW21cnlS3VnRtEzSeAsOcf7M4fqqJu3lEtyxrpG7NiA7ZJKS2Qa3ta4NGZG0D7xdjr1nutQxwICT7Ii3bJtC1YbLowHTwZ22SA6m52H8vxnVif8OOG6ThamSe2X23cGmqZji9rTE4k4klhzASeEloBPlVaUmS9thZPqy2rxAOq3QOc1p17Rw7vC88J4NzwlSTY4vc65czTuCqdh6uP/v9UFrKqNkfvLg503q5Va6qjZH7y4OdN6uVBA9jvv8AH82k+KNaTWbNjvv8fzaT4o1pNAREQEREBERAUGy297Gr8z10anKg2W3vY1fmeujQZVREQaO2OO8ibnb+riVqqqtjjvIm52/q4laqAudePe9U/kyfCV0Vzrx73qn8mT4SgyLc3ffR85h+Nq2WsaXN330fOYfjatloCz/fyUXWy7Q2xOcI5DDISdxrCNoef0DXFaAVX5fLrPtm7ItakGMlLi5wG6YjhnejAO8gcgsOz7Ysy0o9ss6eGUeGN7XD2FZ/yyU892MqEV4KYHB+1VDeAF8ZDXN/taT/AFrlZPsnVHfiznSUtZtU8ZwfE6LO1Hcc1weMWkatzUQfCMereHIhatkWNLaNPURzGJpfmNYQ5wGs4azrAxPjwwQXfU30u1SUTauqq6drXtD2gvGcWkAjBo7o6iOBQK8eXaxKMGOwYpKh3A538uP292fJmjyqtslNxrKvtPLDXVL43x4O2tjRi9h1ZwcSdw6j3OrOGvWrtsHJRc+xSHtg254/FOc/+3UzH/SgpuWTKBlWlxwd+zg44DGOmZh6S8g/1uGPAF1NjjBTS3mnfMxjnshDmOIxLO6zTm+DEHDyeVaDcGRQYNAAA3BuAKhNjXCXW3Vz+CJjfS7H/pQWDlwtRtm5PJo8cHTOZC3x4nOd/Y1y+GQWzjQZPWSuBBnkkl1+URj2MB/VV5lItibKRf2G7dgnOijcYw4a2lx/9STxta0avE0kfeV/WZQQWXZsdn0YwjiY2No8TRgPKcAg9SqjZH7y4OdN6uVWuqo2R+8uDnTerlQQPY77/H82k+KNaTWbNjvv8fzaT4o1pNAREQEREBERAUGy297Gr8z10anKg2W3vY1fmeujQZVREQaO2OO8ibnb+riVqqqtjjvIm52/q4laqAudePe9U/kyfCV0Vzrx73qn8mT4SgyLc3ffR85h+Nq2WsaXN330fOYfjatloC/HAOGa7cX6iDP9+rm2xk8vB+9dzsdoxLnNaMdpx3Wvb+KI8B4Nw4EAmwLi5VrCvPE2nrHNp6ncMchwa8/5HHUcfAcHeI4YqfkBwwduKsb35FrCtqQ1NjH9lkOvBrcYj/o1Zv6EDxIILfexq3JZfuO8dhN/8NI8lrRqaMfvwuw1AEYlvi3MSzFXvd23KG8djstSzHZzHjHxtPC1w4HA6iqFtPJnlIorPNl08n7RTnAbWyfuAAcR3EuaAcQNzWvJYFz8qlhNfFYkc0Qf94NliAOHDrdgD4xrQX1fi14rEunU10rmtLYnhmJwznkENA8ZdgsuXXtq2aWhmsG7zXbZWFjXFmt7mtDu5b4Ac44nwDgGKsWiyM3ptypFRe6sw8r3TSYeDF2DR5cT5Fa90LkWFdCDNsiPuyMHSv7qR/lPANQ1AAatxBw8k+T2O5tnmqrs11XKMHkaxG3dzGny4EnhIHAAVYCIgKqNkfvLg503q5Va6qjZH7y4OdN6uVBA9jvv8fzaT4o1pNZs2O+/x/NpPijWk0BERAREQEREBQbLb3savzPXRqcqDZbe9jV+Z66NBlVERBo7Y47yJudv6uJWqqq2OO8ibnb+riVqoC514971T+TJ8JXRXntGlFdZ8lIThtjHMx8GcCMfagxrd2ris+8FPW1GOZHNHI7DWcGuDj7AtRNyoXJc3OFbHr8LXj/dqqN+QW9AeQyeiI4CXyAkeTazh6V/OgW9XHUPTk+mgt/SfcrlsXod8k0n3K5bF6HfJVBoFvVx1D05PppoFvVx1D05PpoLf0n3K5bF6HfJNJ9yuWxeh3yWcb8XKtK5VVHT2q+FxkaXDai4gAHDXnNaoyg1ppPuVy2L0O+SaT7lcti9Dvkslog1ppPuVy2L0O+SaT7lcti9Dvkslog1ppPuVy2L0O+SaT7lcti9DvkqRsDI3eK3rGitWjlowyVue0PfIHAePBhHtXv0C3q46h6cn00Fv6T7lcti9Dvkq3y5X0u9eC7kNBYs4leJxIc0OwDQx7dZIAxxcFyNAt6uOoenJ9NNAt6uOoenJ9NB8tjvv8fzaT4o1pNVPkoyX2tc6332pa0sDgYjG1sRccSS0kkua3DDN8eOPBhrthAREQEREBERAUGy297Gr8z10anKg2W3vY1fmeujQZVREQaO2OO8ibnb+riVqqqtjjvIm52/q4laqAiIgL5Vb3R0r3s3Q0kehfVV5fzKRS2ZObAu+w1Va/FgjZrbGdzu8NZO73I8BxLUFMaXb98r9zD2E0u375X7mHsKZ3eyCyz2cJrfqDFK7XtcYDszxF2OBPk1eMrp6ALL5XP0GoKZvLem2r0zsmt2XbXMBa05jG4A6/wAY61xlf8AoAsvlc/QamgCy+Vz9BqCgEV/6ALL5XP0GpoAsvlc/QagoBFf+gCy+Vz9BqaALL5XP0GoKvsrKZfCyLOZZ9n1OZFGM1jdqiOA8rmEn0r1aXb98r9zD2FY2gCy+Vz9BqaALL5XP0GoPHkav7ee8t7jQW3UbZGIXvzdrjbrBaAcWNB4Twq8FQn7qWzkivD+8VAz9spMxzJCBmvjacCSQMcNz72sajjm4hXDdW9NkXrs4VtjyZw1ZzDqfGfA9vAd3wg4aiUHaRfCtrKWgpjU1z2RsbrLnuDWjyk6lXs9s25lCnNHdNzqegBLZawgiSbgLYAdYH+bV+mGDg7Nv32MdpmwrrRftdZ+IA4Q0/BjM/cH9I1nDDUSMfLHcm2rVIqL02lVZ+7tVG7aYWf5dQzngcBOBUku1dyy7sWYLPseMMYNZO655/xOO6T/ALbgwAAXWQRAXJqKRpfY9o2jE/DVtkonjx8bJQcf0IX0u/eG0WW467l6GxtqM0yQyx4iKqjG6Wg4lrx+JuJ8I1KVqHZUKWRtgC3aIfz6F4qWcGLRqkaTu5pjxx8OAQTFF8KGrhr6JlZTHFkjGvafC1wDgfQV90BQbLb3savzPXRqcqDZbe9jV+Z66NBlVERBo7Y47yJudv6uJWqqq2OO8ibnb+riVqoC+NZVQUNI+rq3BrI2l7nHca0DEn0BfZcC/wDvGruazfA5BUt6cqc167R+xbAnZRUuvbKmUkPe3cOaBiW48AHdHhLRiFJrkWhkzubR7XZ1XC6UjB8z8c9/Dhudy3xDwDHE61m9EGt9JVzOWw+35JpKuZy2H2/JZIRBrfSVczlsPt+SaSrmcth9vyWSEQa30lXM5bD7fkmkq5nLYfb8lkhEGt9JVzOWw+35JpKuZy2H2/JZIRBrfSVczlsPt+SaSrmcth9vyWSEQa3OUq5ZGBrYfb8lVV96C5c8zrWuTaENNUEd1E1zmRy8JALQMwnwfdOA+7rKp1EF0ZNpLjXyrmUlu07/ANtGtokmlfHLgM45uc44agSWuxGHCeC96eCGlgbT0zWsY0BrWtADWgagABqAWV8i3fNpPLL1Ui1YgIihd5b41Qtb93LoRNqKz8ZccIaVv+KQjdP+Ua/1wBCaLhX7qIqa5VbLPhm/s8owO4SWFoH6kgfqoq/JdJbTNsvjaFZUvOssY4RwjxBmBH6jDyKtbeunNZ9k1dpXYfPJZcUzGSRSSHCqzHd25uYGjMa/NaHazqccdSC68mjZW3AohPu7Qw/phi3+3BSZeGw66mtOxoa6hGEckbXsG5mggEDAbmG5+i9yAoNlt72NX5nro1OVBstvexq/M9dGgyqiIg0dscd5E3O39XErVVVbHHeRNzt/VxK1UBfj2te0seAQdRB3Cv1EHm+z6HiougPkn2fQ8VF0B8l6UQeb7PoeKi6A+SfZ9DxUXQHyXpRB5vs+h4qLoD5J9n0PFRdAfJelEHm+z6HiougPkn2fQ8VF0B8l6UQeb7PoeKi6A+SfZ9DxUXQHyXpRB5vs+h4qLoD5J9n0PFRdAfJelEHm+z6HiougPkn2fQ8VF0B8l6UQfCOipYn58UcYI3CGgEL7ovwkAYlBCcrN8/3Pu0X0p/8AEzYxw7nc6tb8DuhoI8OtzdWGKpHJvlLq7nVL2VMYmhmfnynclztwuDz97w4HVjwtxJPPyo3qN7L2yVURxhj/AJUI4MwH73+o4nyEDgURQajr750l77Pism50uMtVi17hiH0kQw2x7hutdgc1u4C5wIOpSmpsihpLpvseFoEDYHRBv+XNLdZ4ThundO6sf2TalfY1c2tsqR8UjdxzDgfDgfCPCDqKtfTRU2rc6eya6E/tkkZijfF92TP7gnDda8NJIwxBI/DqCCyMirpHZM6QyY//ACgY+DbZAPZ7FOFybp2V9h3Zp7LdhjFExjsNwuw7o9LFdZAUGy297Gr8z10anKg2W3vY1fmeujQZVREQaO2OO8ibnb+riVqqqtjjvIm52/q4laqAiIgIiICIiAiIgIiICIiAiIgIiICieVW0ZbLye1lVBiHbWIwRujbHNix9DlLFzrx2RDb1hTWVUHBsrCzH/CTuH9Dgf0QYtRdS8dgWldq1XWbazC17dw/heOBzTwtP/wCaiCFy0BWxkIuS61rXF4rQb/Igd/LB3JJfD5G6j/Vhu4EKGXBufW3yt1tDSgiNuDppMNUTP+bjuNHCfECRrOyLNpLHs2OzrOaGRxtDWtHg8fhJOsnhJxQetERAUGy297Gr8z10anKg2W3vY1fmeujQZVREQaO2OO8ibnb+riVqqqtjjvIm52/q4laqAiIgIiICIiAiIgIiICIiAiIgIiICIiDmXgsCyrx0P7FbUTJWbox3WnwtcNbT5CoCzIVdRtVtpfVluOOYXtzfJiGZ2H64+NWiiDn2HYlmXfoBQ2NEyKMa8GjdO5i4nW44AaySdS6CIgIiICg2W3vY1fmeujU5UGy297Gr8z10aDKqIiDR2xx3kTD/AO2/q4laqpqOtq8kd6p218T32ZVybYySMY7Q88B4PERukNBGsFqlbcr1xSMTV4eZm7CCdIoNpeuJyv3M3YTS9cTlfuZuwgnKKDaXricr9zN2E0vXE5X7mbsIJyig2l64nK/czdhNL1xOV+5m7CCcooNpeuJyv3M3YTS9cTlfuZuwgnKKDaXricr9zN2E0vXE5X7mbsIJyig2l64nK/czdhNL1xOV+5m7CCcooNpeuJyv3M3YTS9cTlfuZuwgnKKDaXricr9zN2E0vXE5X7mbsIJyig2l64nK/czdhNL1xOV+5m7CCcooNpeuJyv3M3YTS9cTlfuZuwgnKKDaXricr9zN2E0vXE5X7mbsIJyig2l64nK/czdhNL1xOV+5m7CCcqDZbe9jV+Z66NNL1xOV+5m7CiF5rw1GVerZdi6bJBSB7X1NS9uAwGsAA+kA4FxA1AAkhQ2Y/wAB9CLXv7jXe4kIg6l4P+CTf0FY2tT/AIlJ/Wf90RB5UREBERAREQEREBERAREQEREBERAREQEREBERAREQf0z748q17k73ow+RfiIJKiIg/9k="/>
          <p:cNvSpPr>
            <a:spLocks noChangeAspect="1" noChangeArrowheads="1"/>
          </p:cNvSpPr>
          <p:nvPr/>
        </p:nvSpPr>
        <p:spPr bwMode="auto">
          <a:xfrm>
            <a:off x="460375" y="388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036" name="Group 1035"/>
          <p:cNvGrpSpPr/>
          <p:nvPr/>
        </p:nvGrpSpPr>
        <p:grpSpPr>
          <a:xfrm>
            <a:off x="2429150" y="2052479"/>
            <a:ext cx="466450" cy="1305241"/>
            <a:chOff x="6019800" y="4447859"/>
            <a:chExt cx="466450" cy="1305241"/>
          </a:xfrm>
        </p:grpSpPr>
        <p:sp>
          <p:nvSpPr>
            <p:cNvPr id="109" name="Rectangle 108"/>
            <p:cNvSpPr/>
            <p:nvPr/>
          </p:nvSpPr>
          <p:spPr>
            <a:xfrm>
              <a:off x="6019800" y="4447859"/>
              <a:ext cx="466450" cy="1305241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6118225" y="456039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6291400" y="456039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6118225" y="47244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6291400" y="47244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6118225" y="4909095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6291400" y="4909095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6118225" y="5084059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6291400" y="5084059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6118225" y="52578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6291400" y="52578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6118225" y="54102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6291400" y="54102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6118225" y="55626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6291400" y="55626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5" name="Title 1"/>
          <p:cNvSpPr txBox="1">
            <a:spLocks/>
          </p:cNvSpPr>
          <p:nvPr/>
        </p:nvSpPr>
        <p:spPr>
          <a:xfrm>
            <a:off x="228600" y="152400"/>
            <a:ext cx="8686800" cy="5635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/>
              <a:t>2. Mode Shift</a:t>
            </a:r>
            <a:endParaRPr lang="en-US" sz="2800" b="1" dirty="0"/>
          </a:p>
        </p:txBody>
      </p:sp>
      <p:cxnSp>
        <p:nvCxnSpPr>
          <p:cNvPr id="198" name="Straight Connector 197"/>
          <p:cNvCxnSpPr/>
          <p:nvPr/>
        </p:nvCxnSpPr>
        <p:spPr>
          <a:xfrm>
            <a:off x="2658809" y="4029075"/>
            <a:ext cx="4046516" cy="0"/>
          </a:xfrm>
          <a:prstGeom prst="line">
            <a:avLst/>
          </a:prstGeom>
          <a:ln w="257175">
            <a:solidFill>
              <a:srgbClr val="77933C">
                <a:alpha val="4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AFA5F-529F-4755-AFC1-09BCE3239773}" type="slidenum">
              <a:rPr lang="en-US" smtClean="0"/>
              <a:t>42</a:t>
            </a:fld>
            <a:endParaRPr lang="en-US" dirty="0"/>
          </a:p>
        </p:txBody>
      </p:sp>
      <p:grpSp>
        <p:nvGrpSpPr>
          <p:cNvPr id="80" name="Group 496"/>
          <p:cNvGrpSpPr/>
          <p:nvPr/>
        </p:nvGrpSpPr>
        <p:grpSpPr>
          <a:xfrm>
            <a:off x="6477000" y="2684802"/>
            <a:ext cx="443792" cy="668519"/>
            <a:chOff x="1314450" y="1674944"/>
            <a:chExt cx="114300" cy="28580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81" name="Rectangle 80"/>
            <p:cNvSpPr/>
            <p:nvPr/>
          </p:nvSpPr>
          <p:spPr>
            <a:xfrm>
              <a:off x="1314450" y="1815568"/>
              <a:ext cx="114300" cy="145183"/>
            </a:xfrm>
            <a:prstGeom prst="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Isosceles Triangle 81"/>
            <p:cNvSpPr/>
            <p:nvPr/>
          </p:nvSpPr>
          <p:spPr>
            <a:xfrm>
              <a:off x="1314450" y="1674944"/>
              <a:ext cx="114300" cy="135227"/>
            </a:xfrm>
            <a:prstGeom prst="triangle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Rectangle 82"/>
          <p:cNvSpPr/>
          <p:nvPr/>
        </p:nvSpPr>
        <p:spPr>
          <a:xfrm>
            <a:off x="0" y="3581400"/>
            <a:ext cx="9151620" cy="304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Connector 83"/>
          <p:cNvCxnSpPr/>
          <p:nvPr/>
        </p:nvCxnSpPr>
        <p:spPr>
          <a:xfrm>
            <a:off x="0" y="4191000"/>
            <a:ext cx="9144000" cy="0"/>
          </a:xfrm>
          <a:prstGeom prst="line">
            <a:avLst/>
          </a:prstGeom>
          <a:ln w="127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0" y="37338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0" y="358140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0" y="44958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0" y="43434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0" y="3886200"/>
            <a:ext cx="9144000" cy="0"/>
          </a:xfrm>
          <a:prstGeom prst="line">
            <a:avLst/>
          </a:prstGeom>
          <a:ln w="127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/>
          <p:cNvGrpSpPr/>
          <p:nvPr/>
        </p:nvGrpSpPr>
        <p:grpSpPr>
          <a:xfrm>
            <a:off x="0" y="3973945"/>
            <a:ext cx="9143999" cy="122960"/>
            <a:chOff x="1792531" y="2374106"/>
            <a:chExt cx="6629400" cy="128587"/>
          </a:xfrm>
        </p:grpSpPr>
        <p:cxnSp>
          <p:nvCxnSpPr>
            <p:cNvPr id="92" name="Straight Connector 91"/>
            <p:cNvCxnSpPr/>
            <p:nvPr/>
          </p:nvCxnSpPr>
          <p:spPr>
            <a:xfrm>
              <a:off x="1792531" y="2438400"/>
              <a:ext cx="6629400" cy="0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V="1">
              <a:off x="34290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V="1">
              <a:off x="35814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V="1">
              <a:off x="37338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V="1">
              <a:off x="38862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V="1">
              <a:off x="40386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41910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V="1">
              <a:off x="43434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V="1">
              <a:off x="44958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46482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48006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49530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5107231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V="1">
              <a:off x="5252561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5410475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5555255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57150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V="1">
              <a:off x="58674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V="1">
              <a:off x="60198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V="1">
              <a:off x="61722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V="1">
              <a:off x="631971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V="1">
              <a:off x="6459325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V="1">
              <a:off x="6629145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V="1">
              <a:off x="67818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flipV="1">
              <a:off x="69342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V="1">
              <a:off x="70866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flipV="1">
              <a:off x="72390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V="1">
              <a:off x="73914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7535905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769565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V="1">
              <a:off x="78486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flipV="1">
              <a:off x="80010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flipV="1">
              <a:off x="81534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flipV="1">
              <a:off x="83058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flipV="1">
              <a:off x="32766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flipV="1">
              <a:off x="31242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flipV="1">
              <a:off x="29718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flipV="1">
              <a:off x="28194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flipV="1">
              <a:off x="26670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flipV="1">
              <a:off x="25146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 flipV="1">
              <a:off x="23622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 flipV="1">
              <a:off x="22098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 flipV="1">
              <a:off x="20574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 flipV="1">
              <a:off x="19050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/>
          <p:cNvSpPr/>
          <p:nvPr/>
        </p:nvSpPr>
        <p:spPr>
          <a:xfrm>
            <a:off x="0" y="4185920"/>
            <a:ext cx="9151620" cy="304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2" name="AutoShape 4" descr="http://www.clker.com/cliparts/Z/a/A/9/z/2/radio-wave.svg"/>
          <p:cNvSpPr>
            <a:spLocks noChangeAspect="1" noChangeArrowheads="1"/>
          </p:cNvSpPr>
          <p:nvPr/>
        </p:nvSpPr>
        <p:spPr bwMode="auto">
          <a:xfrm>
            <a:off x="155575" y="84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3" name="AutoShape 6" descr="data:image/jpeg;base64,/9j/4AAQSkZJRgABAQAAAQABAAD/2wCEAAkGBwgHBhUIBxQSFhQWGBsWGBgWGSAeGhUdIiEfGSUiHyAdKCggHiExHR0dKDItMSkrLjAuGiszRDMsNygwLi0BCgoKBQUFDgUFDisZExkrKysrKysrKysrKysrKysrKysrKysrKysrKysrKysrKysrKysrKysrKysrKysrKysrK//AABEIAOEA4QMBIgACEQEDEQH/xAAcAAEAAwEBAQEBAAAAAAAAAAAABgcIBQQDAQL/xABREAABAwEDBAsNBQYEBAcAAAABAAIDBAUGEQcSFyEIEzE2QVNUdJKz0iI3UWFxg5GToaOy0dMVMkJzgRQWGCNyolJigrE1wcLwJCUzNENk4f/EABQBAQAAAAAAAAAAAAAAAAAAAAD/xAAUEQEAAAAAAAAAAAAAAAAAAAAA/9oADAMBAAIRAxEAPwDqV9bb+Uq9U1j2JO+loKV2ZLKzEPmdrBAIIJGIOAxww7o4kgL0HIPdl5zpZ64k7pz49fu02OZL7mTyP1k1b8Twn+XEf+ZVqo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Jq7px/TXPr47fyR18da2olq7MkeI5GSHF8GPCPBqxIIwB3CAcCrlUFy3AHJjVE8G09dGglP27ZXHR+lFjj7Tr+Nk6RX6g0Fscd5E3O39XErVVVbHHeRNzt/VxK1UBEX8ySMijMkpAaASSdwAa8Sg/pFAzlguMD/AO6PqZeymmG43KXepl7KCeIoHphuNyl3qZeymmG43KXepl7KCeIoHphuNyl3qZeymmG43KXepl7KCeIoHphuNyl3qZeymmG43KXepl7KCeIoHphuNyl3qZeymmG43KXepl7KCeIoHphuNyl3qZeymmG43KXepl7KCeIoHphuNyl3qZeymmG43KXepl7KCeIo3dm/V2701bqSxJ897W55aWPac3EDEZwGOsj0qSICIiAiIgIiICg2W3vY1fmeujU5UGy297Gr8z10aDKqIiDR2xx3kTc7f1cStVVVscd5E3O39XErVQFzrx73qn8mT4SuiudePe9U/kyfCUGN7Kon2lakVBGQDLIyME7gLiG4n0q7RsfYMO6rnY/kDtqoLm776PnMPxtWy0FJ/wAPtPy5/qR20/h9p+XP9SO2rsRBSf8AD7T8uf6kdtP4faflz/Ujtq7F5LTtOgsmlNVacscTB+KRwaPJr3T4kFPfw+0/Ln+pHbT+H2n5c/1I7aklqZbLn0L82ndPPwfyo8B6ZCz2YrnMy93aLu7grAPE2M/9YQcz+H2n5c/1I7afw+0/Ln+pHbU8sLKddC25BFTVLWPO42YGMkngBd3JPiBKmCCk/wCH2n5c/wBSO2n8PtPy5/qR21diIKT/AIfaflz/AFI7ah+UzJeLkWVHaMVTtzXyCItMeaQS1zscc44juStOKqNkfvLg503q5UED2O+/x/NpPijWk1mzY77/AB/NpPijWk0BERAREQEREBQbLb3savzPXRqcqDZbe9jV+Z66NBlVERBo7Y47yJudv6uJWqqq2OO8ibnb+riVqoC514971T+TJ8JXRXOvHveqfyZPhKDItzd99HzmH42rZaxpc3ffR85h+Nq2WgIijOUS9Ud0LryWlqMh7iFp3HSHHDHxDAuPibhwoOFlPynUlz2fZ9AGy1ZGOafuwg7hfhwndDd3DWcBhjRL4rw3wvnDZ9vvmM8z2A5+oxsfg7EN1BozDnYADyKxcjNyHW5UuvnebGQueXRB+vbHY65HeEB2IA8IJ4AvNcD/AM7y8VVfLr2p1Q9vkB2hv9rggn1JkduXT0Rp3Qve4tzdsfI7P8owwYD5G+xU7bd29Gl7Wi2oGVdHJiAXN++zEY4H8MjdXDr8hWoVxL43aor2WA+yq4DutbHYYmN43HDyY/qCRwoK6rcj107y2Qy07pSvhEjQ5hxMkZ8oec8HgPdajwasFE7OvBfLJJajbNt1rpaU/daSXMLfDC8/dI/wnDd1tGIK9+Ru8VZdS9Uly7dOa10hYzHcjmGrUT+F4ww8JzcPvEq67w2HZ94rKfZlqsDo3+lp4HNPA4cBQLvW5Z94rKZadlPzo3+lp4WuHA4f96l0lnS7FfX5JcobrEtV2NLKQHO3GlhODJh4MNx27uOGvAFaLQFVGyP3lwc6b1cqtdVRsj95cHOm9XKggex33+P5tJ8Ua0ms2bHff4/m0nxRrSaAiIgIiICIiAoNlt72NX5nro1OVBstvexq/M9dGgyqiIg0dscd5E3O39XErVVVbHHeRNzt/VxK1UBc68e96p/Jk+ErornXj3vVP5MnwlBkW5u++j5zD8bVstY0ubvvo+cw/G1bLQFQmXConvFf+kutSnUMxvhwfK4AkjhAYGn9Sr7VCNwqNkr/ADeCT4afV/sEF50FHBZ1CyipBmsja1jR4ABgPYqEyEE6Tasv3TDN6dujWg1na4UrrDy7TUTxgJJamLX4CXSN9Oa30oNEoiIKG2Q1hus+16e9FBi1zyI3ubqIkZ3THY7udmgjyRhXDc+22XjuxBa7MP5jAXAbgeO5cP0eCP0XDyxWW21cnlS3VnRtEzSeAsOcf7M4fqqJu3lEtyxrpG7NiA7ZJKS2Qa3ta4NGZG0D7xdjr1nutQxwICT7Ii3bJtC1YbLowHTwZ22SA6m52H8vxnVif8OOG6ThamSe2X23cGmqZji9rTE4k4klhzASeEloBPlVaUmS9thZPqy2rxAOq3QOc1p17Rw7vC88J4NzwlSTY4vc65czTuCqdh6uP/v9UFrKqNkfvLg503q5Va6qjZH7y4OdN6uVBA9jvv8AH82k+KNaTWbNjvv8fzaT4o1pNAREQEREBERAUGy297Gr8z10anKg2W3vY1fmeujQZVREQaO2OO8ibnb+riVqqqtjjvIm52/q4laqAudePe9U/kyfCV0Vzrx73qn8mT4SgyLc3ffR85h+Nq2WsaXN330fOYfjatloCz/fyUXWy7Q2xOcI5DDISdxrCNoef0DXFaAVX5fLrPtm7ItakGMlLi5wG6YjhnejAO8gcgsOz7Ysy0o9ss6eGUeGN7XD2FZ/yyU892MqEV4KYHB+1VDeAF8ZDXN/taT/AFrlZPsnVHfiznSUtZtU8ZwfE6LO1Hcc1weMWkatzUQfCMereHIhatkWNLaNPURzGJpfmNYQ5wGs4azrAxPjwwQXfU30u1SUTauqq6drXtD2gvGcWkAjBo7o6iOBQK8eXaxKMGOwYpKh3A538uP292fJmjyqtslNxrKvtPLDXVL43x4O2tjRi9h1ZwcSdw6j3OrOGvWrtsHJRc+xSHtg254/FOc/+3UzH/SgpuWTKBlWlxwd+zg44DGOmZh6S8g/1uGPAF1NjjBTS3mnfMxjnshDmOIxLO6zTm+DEHDyeVaDcGRQYNAAA3BuAKhNjXCXW3Vz+CJjfS7H/pQWDlwtRtm5PJo8cHTOZC3x4nOd/Y1y+GQWzjQZPWSuBBnkkl1+URj2MB/VV5lItibKRf2G7dgnOijcYw4a2lx/9STxta0avE0kfeV/WZQQWXZsdn0YwjiY2No8TRgPKcAg9SqjZH7y4OdN6uVWuqo2R+8uDnTerlQQPY77/H82k+KNaTWbNjvv8fzaT4o1pNAREQEREBERAUGy297Gr8z10anKg2W3vY1fmeujQZVREQaO2OO8ibnb+riVqqqtjjvIm52/q4laqAudePe9U/kyfCV0Vzrx73qn8mT4SgyLc3ffR85h+Nq2WsaXN330fOYfjatloC/HAOGa7cX6iDP9+rm2xk8vB+9dzsdoxLnNaMdpx3Wvb+KI8B4Nw4EAmwLi5VrCvPE2nrHNp6ncMchwa8/5HHUcfAcHeI4YqfkBwwduKsb35FrCtqQ1NjH9lkOvBrcYj/o1Zv6EDxIILfexq3JZfuO8dhN/8NI8lrRqaMfvwuw1AEYlvi3MSzFXvd23KG8djstSzHZzHjHxtPC1w4HA6iqFtPJnlIorPNl08n7RTnAbWyfuAAcR3EuaAcQNzWvJYFz8qlhNfFYkc0Qf94NliAOHDrdgD4xrQX1fi14rEunU10rmtLYnhmJwznkENA8ZdgsuXXtq2aWhmsG7zXbZWFjXFmt7mtDu5b4Ac44nwDgGKsWiyM3ptypFRe6sw8r3TSYeDF2DR5cT5Fa90LkWFdCDNsiPuyMHSv7qR/lPANQ1AAatxBw8k+T2O5tnmqrs11XKMHkaxG3dzGny4EnhIHAAVYCIgKqNkfvLg503q5Va6qjZH7y4OdN6uVBA9jvv8fzaT4o1pNZs2O+/x/NpPijWk0BERAREQEREBQbLb3savzPXRqcqDZbe9jV+Z66NBlVERBo7Y47yJudv6uJWqqq2OO8ibnb+riVqoC514971T+TJ8JXRXntGlFdZ8lIThtjHMx8GcCMfagxrd2ris+8FPW1GOZHNHI7DWcGuDj7AtRNyoXJc3OFbHr8LXj/dqqN+QW9AeQyeiI4CXyAkeTazh6V/OgW9XHUPTk+mgt/SfcrlsXod8k0n3K5bF6HfJVBoFvVx1D05PppoFvVx1D05PpoLf0n3K5bF6HfJNJ9yuWxeh3yWcb8XKtK5VVHT2q+FxkaXDai4gAHDXnNaoyg1ppPuVy2L0O+SaT7lcti9Dvkslog1ppPuVy2L0O+SaT7lcti9Dvkslog1ppPuVy2L0O+SaT7lcti9DvkqRsDI3eK3rGitWjlowyVue0PfIHAePBhHtXv0C3q46h6cn00Fv6T7lcti9Dvkq3y5X0u9eC7kNBYs4leJxIc0OwDQx7dZIAxxcFyNAt6uOoenJ9NNAt6uOoenJ9NB8tjvv8fzaT4o1pNVPkoyX2tc6332pa0sDgYjG1sRccSS0kkua3DDN8eOPBhrthAREQEREBERAUGy297Gr8z10anKg2W3vY1fmeujQZVREQaO2OO8ibnb+riVqqqtjjvIm52/q4laqAiIgL5Vb3R0r3s3Q0kehfVV5fzKRS2ZObAu+w1Va/FgjZrbGdzu8NZO73I8BxLUFMaXb98r9zD2E0u375X7mHsKZ3eyCyz2cJrfqDFK7XtcYDszxF2OBPk1eMrp6ALL5XP0GoKZvLem2r0zsmt2XbXMBa05jG4A6/wAY61xlf8AoAsvlc/QamgCy+Vz9BqCgEV/6ALL5XP0GpoAsvlc/QagoBFf+gCy+Vz9BqaALL5XP0GoKvsrKZfCyLOZZ9n1OZFGM1jdqiOA8rmEn0r1aXb98r9zD2FY2gCy+Vz9BqaALL5XP0GoPHkav7ee8t7jQW3UbZGIXvzdrjbrBaAcWNB4Twq8FQn7qWzkivD+8VAz9spMxzJCBmvjacCSQMcNz72sajjm4hXDdW9NkXrs4VtjyZw1ZzDqfGfA9vAd3wg4aiUHaRfCtrKWgpjU1z2RsbrLnuDWjyk6lXs9s25lCnNHdNzqegBLZawgiSbgLYAdYH+bV+mGDg7Nv32MdpmwrrRftdZ+IA4Q0/BjM/cH9I1nDDUSMfLHcm2rVIqL02lVZ+7tVG7aYWf5dQzngcBOBUku1dyy7sWYLPseMMYNZO655/xOO6T/ALbgwAAXWQRAXJqKRpfY9o2jE/DVtkonjx8bJQcf0IX0u/eG0WW467l6GxtqM0yQyx4iKqjG6Wg4lrx+JuJ8I1KVqHZUKWRtgC3aIfz6F4qWcGLRqkaTu5pjxx8OAQTFF8KGrhr6JlZTHFkjGvafC1wDgfQV90BQbLb3savzPXRqcqDZbe9jV+Z66NBlVERBo7Y47yJudv6uJWqqq2OO8ibnb+riVqoC+NZVQUNI+rq3BrI2l7nHca0DEn0BfZcC/wDvGruazfA5BUt6cqc167R+xbAnZRUuvbKmUkPe3cOaBiW48AHdHhLRiFJrkWhkzubR7XZ1XC6UjB8z8c9/Dhudy3xDwDHE61m9EGt9JVzOWw+35JpKuZy2H2/JZIRBrfSVczlsPt+SaSrmcth9vyWSEQa30lXM5bD7fkmkq5nLYfb8lkhEGt9JVzOWw+35JpKuZy2H2/JZIRBrfSVczlsPt+SaSrmcth9vyWSEQa3OUq5ZGBrYfb8lVV96C5c8zrWuTaENNUEd1E1zmRy8JALQMwnwfdOA+7rKp1EF0ZNpLjXyrmUlu07/ANtGtokmlfHLgM45uc44agSWuxGHCeC96eCGlgbT0zWsY0BrWtADWgagABqAWV8i3fNpPLL1Ui1YgIihd5b41Qtb93LoRNqKz8ZccIaVv+KQjdP+Ua/1wBCaLhX7qIqa5VbLPhm/s8owO4SWFoH6kgfqoq/JdJbTNsvjaFZUvOssY4RwjxBmBH6jDyKtbeunNZ9k1dpXYfPJZcUzGSRSSHCqzHd25uYGjMa/NaHazqccdSC68mjZW3AohPu7Qw/phi3+3BSZeGw66mtOxoa6hGEckbXsG5mggEDAbmG5+i9yAoNlt72NX5nro1OVBstvexq/M9dGgyqiIg0dscd5E3O39XErVVVbHHeRNzt/VxK1UBfj2te0seAQdRB3Cv1EHm+z6HiougPkn2fQ8VF0B8l6UQeb7PoeKi6A+SfZ9DxUXQHyXpRB5vs+h4qLoD5J9n0PFRdAfJelEHm+z6HiougPkn2fQ8VF0B8l6UQeb7PoeKi6A+SfZ9DxUXQHyXpRB5vs+h4qLoD5J9n0PFRdAfJelEHm+z6HiougPkn2fQ8VF0B8l6UQfCOipYn58UcYI3CGgEL7ovwkAYlBCcrN8/3Pu0X0p/8AEzYxw7nc6tb8DuhoI8OtzdWGKpHJvlLq7nVL2VMYmhmfnynclztwuDz97w4HVjwtxJPPyo3qN7L2yVURxhj/AJUI4MwH73+o4nyEDgURQajr750l77Pism50uMtVi17hiH0kQw2x7hutdgc1u4C5wIOpSmpsihpLpvseFoEDYHRBv+XNLdZ4ThundO6sf2TalfY1c2tsqR8UjdxzDgfDgfCPCDqKtfTRU2rc6eya6E/tkkZijfF92TP7gnDda8NJIwxBI/DqCCyMirpHZM6QyY//ACgY+DbZAPZ7FOFybp2V9h3Zp7LdhjFExjsNwuw7o9LFdZAUGy297Gr8z10anKg2W3vY1fmeujQZVREQaO2OO8ibnb+riVqqqtjjvIm52/q4laqAiIgIiICIiAiIgIiICIiAiIgIiICieVW0ZbLye1lVBiHbWIwRujbHNix9DlLFzrx2RDb1hTWVUHBsrCzH/CTuH9Dgf0QYtRdS8dgWldq1XWbazC17dw/heOBzTwtP/wCaiCFy0BWxkIuS61rXF4rQb/Igd/LB3JJfD5G6j/Vhu4EKGXBufW3yt1tDSgiNuDppMNUTP+bjuNHCfECRrOyLNpLHs2OzrOaGRxtDWtHg8fhJOsnhJxQetERAUGy297Gr8z10anKg2W3vY1fmeujQZVREQaO2OO8ibnb+riVqqqtjjvIm52/q4laqAiIgIiICIiAiIgIiICIiAiIgIiICIiDmXgsCyrx0P7FbUTJWbox3WnwtcNbT5CoCzIVdRtVtpfVluOOYXtzfJiGZ2H64+NWiiDn2HYlmXfoBQ2NEyKMa8GjdO5i4nW44AaySdS6CIgIiICg2W3vY1fmeujU5UGy297Gr8z10aDKqIiDR2xx3kTD/AO2/q4laqpqOtq8kd6p218T32ZVybYySMY7Q88B4PERukNBGsFqlbcr1xSMTV4eZm7CCdIoNpeuJyv3M3YTS9cTlfuZuwgnKKDaXricr9zN2E0vXE5X7mbsIJyig2l64nK/czdhNL1xOV+5m7CCcooNpeuJyv3M3YTS9cTlfuZuwgnKKDaXricr9zN2E0vXE5X7mbsIJyig2l64nK/czdhNL1xOV+5m7CCcooNpeuJyv3M3YTS9cTlfuZuwgnKKDaXricr9zN2E0vXE5X7mbsIJyig2l64nK/czdhNL1xOV+5m7CCcooNpeuJyv3M3YTS9cTlfuZuwgnKKDaXricr9zN2E0vXE5X7mbsIJyig2l64nK/czdhNL1xOV+5m7CCcqDZbe9jV+Z66NNL1xOV+5m7CiF5rw1GVerZdi6bJBSB7X1NS9uAwGsAA+kA4FxA1AAkhQ2Y/wAB9CLXv7jXe4kIg6l4P+CTf0FY2tT/AIlJ/Wf90RB5UREBERAREQEREBERAREQEREBERAREQEREBERAREQf0z748q17k73ow+RfiIJKiIg/9k="/>
          <p:cNvSpPr>
            <a:spLocks noChangeAspect="1" noChangeArrowheads="1"/>
          </p:cNvSpPr>
          <p:nvPr/>
        </p:nvSpPr>
        <p:spPr bwMode="auto">
          <a:xfrm>
            <a:off x="307975" y="236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4" name="AutoShape 8" descr="data:image/jpeg;base64,/9j/4AAQSkZJRgABAQAAAQABAAD/2wCEAAkGBwgHBhUIBxQSFhQWGBsWGBgWGSAeGhUdIiEfGSUiHyAdKCggHiExHR0dKDItMSkrLjAuGiszRDMsNygwLi0BCgoKBQUFDgUFDisZExkrKysrKysrKysrKysrKysrKysrKysrKysrKysrKysrKysrKysrKysrKysrKysrKysrK//AABEIAOEA4QMBIgACEQEDEQH/xAAcAAEAAwEBAQEBAAAAAAAAAAAABgcIBQQDAQL/xABREAABAwEDBAsNBQYEBAcAAAABAAIDBAUGEQcSFyEIEzE2QVNUdJKz0iI3UWFxg5GToaOy0dMVMkJzgRQWGCNyolJigrE1wcLwJCUzNENk4f/EABQBAQAAAAAAAAAAAAAAAAAAAAD/xAAUEQEAAAAAAAAAAAAAAAAAAAAA/9oADAMBAAIRAxEAPwDqV9bb+Uq9U1j2JO+loKV2ZLKzEPmdrBAIIJGIOAxww7o4kgL0HIPdl5zpZ64k7pz49fu02OZL7mTyP1k1b8Twn+XEf+ZVqo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Jq7px/TXPr47fyR18da2olq7MkeI5GSHF8GPCPBqxIIwB3CAcCrlUFy3AHJjVE8G09dGglP27ZXHR+lFjj7Tr+Nk6RX6g0Fscd5E3O39XErVVVbHHeRNzt/VxK1UBEX8ySMijMkpAaASSdwAa8Sg/pFAzlguMD/AO6PqZeymmG43KXepl7KCeIoHphuNyl3qZeymmG43KXepl7KCeIoHphuNyl3qZeymmG43KXepl7KCeIoHphuNyl3qZeymmG43KXepl7KCeIoHphuNyl3qZeymmG43KXepl7KCeIoHphuNyl3qZeymmG43KXepl7KCeIoHphuNyl3qZeymmG43KXepl7KCeIo3dm/V2701bqSxJ897W55aWPac3EDEZwGOsj0qSICIiAiIgIiICg2W3vY1fmeujU5UGy297Gr8z10aDKqIiDR2xx3kTc7f1cStVVVscd5E3O39XErVQFzrx73qn8mT4SuiudePe9U/kyfCUGN7Kon2lakVBGQDLIyME7gLiG4n0q7RsfYMO6rnY/kDtqoLm776PnMPxtWy0FJ/wAPtPy5/qR20/h9p+XP9SO2rsRBSf8AD7T8uf6kdtP4faflz/Ujtq7F5LTtOgsmlNVacscTB+KRwaPJr3T4kFPfw+0/Ln+pHbT+H2n5c/1I7aklqZbLn0L82ndPPwfyo8B6ZCz2YrnMy93aLu7grAPE2M/9YQcz+H2n5c/1I7afw+0/Ln+pHbU8sLKddC25BFTVLWPO42YGMkngBd3JPiBKmCCk/wCH2n5c/wBSO2n8PtPy5/qR21diIKT/AIfaflz/AFI7ah+UzJeLkWVHaMVTtzXyCItMeaQS1zscc44juStOKqNkfvLg503q5UED2O+/x/NpPijWk1mzY77/AB/NpPijWk0BERAREQEREBQbLb3savzPXRqcqDZbe9jV+Z66NBlVERBo7Y47yJudv6uJWqqq2OO8ibnb+riVqoC514971T+TJ8JXRXOvHveqfyZPhKDItzd99HzmH42rZaxpc3ffR85h+Nq2WgIijOUS9Ud0LryWlqMh7iFp3HSHHDHxDAuPibhwoOFlPynUlz2fZ9AGy1ZGOafuwg7hfhwndDd3DWcBhjRL4rw3wvnDZ9vvmM8z2A5+oxsfg7EN1BozDnYADyKxcjNyHW5UuvnebGQueXRB+vbHY65HeEB2IA8IJ4AvNcD/AM7y8VVfLr2p1Q9vkB2hv9rggn1JkduXT0Rp3Qve4tzdsfI7P8owwYD5G+xU7bd29Gl7Wi2oGVdHJiAXN++zEY4H8MjdXDr8hWoVxL43aor2WA+yq4DutbHYYmN43HDyY/qCRwoK6rcj107y2Qy07pSvhEjQ5hxMkZ8oec8HgPdajwasFE7OvBfLJJajbNt1rpaU/daSXMLfDC8/dI/wnDd1tGIK9+Ru8VZdS9Uly7dOa10hYzHcjmGrUT+F4ww8JzcPvEq67w2HZ94rKfZlqsDo3+lp4HNPA4cBQLvW5Z94rKZadlPzo3+lp4WuHA4f96l0lnS7FfX5JcobrEtV2NLKQHO3GlhODJh4MNx27uOGvAFaLQFVGyP3lwc6b1cqtdVRsj95cHOm9XKggex33+P5tJ8Ua0ms2bHff4/m0nxRrSaAiIgIiICIiAoNlt72NX5nro1OVBstvexq/M9dGgyqiIg0dscd5E3O39XErVVVbHHeRNzt/VxK1UBc68e96p/Jk+ErornXj3vVP5MnwlBkW5u++j5zD8bVstY0ubvvo+cw/G1bLQFQmXConvFf+kutSnUMxvhwfK4AkjhAYGn9Sr7VCNwqNkr/ADeCT4afV/sEF50FHBZ1CyipBmsja1jR4ABgPYqEyEE6Tasv3TDN6dujWg1na4UrrDy7TUTxgJJamLX4CXSN9Oa30oNEoiIKG2Q1hus+16e9FBi1zyI3ubqIkZ3THY7udmgjyRhXDc+22XjuxBa7MP5jAXAbgeO5cP0eCP0XDyxWW21cnlS3VnRtEzSeAsOcf7M4fqqJu3lEtyxrpG7NiA7ZJKS2Qa3ta4NGZG0D7xdjr1nutQxwICT7Ii3bJtC1YbLowHTwZ22SA6m52H8vxnVif8OOG6ThamSe2X23cGmqZji9rTE4k4klhzASeEloBPlVaUmS9thZPqy2rxAOq3QOc1p17Rw7vC88J4NzwlSTY4vc65czTuCqdh6uP/v9UFrKqNkfvLg503q5Va6qjZH7y4OdN6uVBA9jvv8AH82k+KNaTWbNjvv8fzaT4o1pNAREQEREBERAUGy297Gr8z10anKg2W3vY1fmeujQZVREQaO2OO8ibnb+riVqqqtjjvIm52/q4laqAudePe9U/kyfCV0Vzrx73qn8mT4SgyLc3ffR85h+Nq2WsaXN330fOYfjatloCz/fyUXWy7Q2xOcI5DDISdxrCNoef0DXFaAVX5fLrPtm7ItakGMlLi5wG6YjhnejAO8gcgsOz7Ysy0o9ss6eGUeGN7XD2FZ/yyU892MqEV4KYHB+1VDeAF8ZDXN/taT/AFrlZPsnVHfiznSUtZtU8ZwfE6LO1Hcc1weMWkatzUQfCMereHIhatkWNLaNPURzGJpfmNYQ5wGs4azrAxPjwwQXfU30u1SUTauqq6drXtD2gvGcWkAjBo7o6iOBQK8eXaxKMGOwYpKh3A538uP292fJmjyqtslNxrKvtPLDXVL43x4O2tjRi9h1ZwcSdw6j3OrOGvWrtsHJRc+xSHtg254/FOc/+3UzH/SgpuWTKBlWlxwd+zg44DGOmZh6S8g/1uGPAF1NjjBTS3mnfMxjnshDmOIxLO6zTm+DEHDyeVaDcGRQYNAAA3BuAKhNjXCXW3Vz+CJjfS7H/pQWDlwtRtm5PJo8cHTOZC3x4nOd/Y1y+GQWzjQZPWSuBBnkkl1+URj2MB/VV5lItibKRf2G7dgnOijcYw4a2lx/9STxta0avE0kfeV/WZQQWXZsdn0YwjiY2No8TRgPKcAg9SqjZH7y4OdN6uVWuqo2R+8uDnTerlQQPY77/H82k+KNaTWbNjvv8fzaT4o1pNAREQEREBERAUGy297Gr8z10anKg2W3vY1fmeujQZVREQaO2OO8ibnb+riVqqqtjjvIm52/q4laqAudePe9U/kyfCV0Vzrx73qn8mT4SgyLc3ffR85h+Nq2WsaXN330fOYfjatloC/HAOGa7cX6iDP9+rm2xk8vB+9dzsdoxLnNaMdpx3Wvb+KI8B4Nw4EAmwLi5VrCvPE2nrHNp6ncMchwa8/5HHUcfAcHeI4YqfkBwwduKsb35FrCtqQ1NjH9lkOvBrcYj/o1Zv6EDxIILfexq3JZfuO8dhN/8NI8lrRqaMfvwuw1AEYlvi3MSzFXvd23KG8djstSzHZzHjHxtPC1w4HA6iqFtPJnlIorPNl08n7RTnAbWyfuAAcR3EuaAcQNzWvJYFz8qlhNfFYkc0Qf94NliAOHDrdgD4xrQX1fi14rEunU10rmtLYnhmJwznkENA8ZdgsuXXtq2aWhmsG7zXbZWFjXFmt7mtDu5b4Ac44nwDgGKsWiyM3ptypFRe6sw8r3TSYeDF2DR5cT5Fa90LkWFdCDNsiPuyMHSv7qR/lPANQ1AAatxBw8k+T2O5tnmqrs11XKMHkaxG3dzGny4EnhIHAAVYCIgKqNkfvLg503q5Va6qjZH7y4OdN6uVBA9jvv8fzaT4o1pNZs2O+/x/NpPijWk0BERAREQEREBQbLb3savzPXRqcqDZbe9jV+Z66NBlVERBo7Y47yJudv6uJWqqq2OO8ibnb+riVqoC514971T+TJ8JXRXntGlFdZ8lIThtjHMx8GcCMfagxrd2ris+8FPW1GOZHNHI7DWcGuDj7AtRNyoXJc3OFbHr8LXj/dqqN+QW9AeQyeiI4CXyAkeTazh6V/OgW9XHUPTk+mgt/SfcrlsXod8k0n3K5bF6HfJVBoFvVx1D05PppoFvVx1D05PpoLf0n3K5bF6HfJNJ9yuWxeh3yWcb8XKtK5VVHT2q+FxkaXDai4gAHDXnNaoyg1ppPuVy2L0O+SaT7lcti9Dvkslog1ppPuVy2L0O+SaT7lcti9Dvkslog1ppPuVy2L0O+SaT7lcti9DvkqRsDI3eK3rGitWjlowyVue0PfIHAePBhHtXv0C3q46h6cn00Fv6T7lcti9Dvkq3y5X0u9eC7kNBYs4leJxIc0OwDQx7dZIAxxcFyNAt6uOoenJ9NNAt6uOoenJ9NB8tjvv8fzaT4o1pNVPkoyX2tc6332pa0sDgYjG1sRccSS0kkua3DDN8eOPBhrthAREQEREBERAUGy297Gr8z10anKg2W3vY1fmeujQZVREQaO2OO8ibnb+riVqqqtjjvIm52/q4laqAiIgL5Vb3R0r3s3Q0kehfVV5fzKRS2ZObAu+w1Va/FgjZrbGdzu8NZO73I8BxLUFMaXb98r9zD2E0u375X7mHsKZ3eyCyz2cJrfqDFK7XtcYDszxF2OBPk1eMrp6ALL5XP0GoKZvLem2r0zsmt2XbXMBa05jG4A6/wAY61xlf8AoAsvlc/QamgCy+Vz9BqCgEV/6ALL5XP0GpoAsvlc/QagoBFf+gCy+Vz9BqaALL5XP0GoKvsrKZfCyLOZZ9n1OZFGM1jdqiOA8rmEn0r1aXb98r9zD2FY2gCy+Vz9BqaALL5XP0GoPHkav7ee8t7jQW3UbZGIXvzdrjbrBaAcWNB4Twq8FQn7qWzkivD+8VAz9spMxzJCBmvjacCSQMcNz72sajjm4hXDdW9NkXrs4VtjyZw1ZzDqfGfA9vAd3wg4aiUHaRfCtrKWgpjU1z2RsbrLnuDWjyk6lXs9s25lCnNHdNzqegBLZawgiSbgLYAdYH+bV+mGDg7Nv32MdpmwrrRftdZ+IA4Q0/BjM/cH9I1nDDUSMfLHcm2rVIqL02lVZ+7tVG7aYWf5dQzngcBOBUku1dyy7sWYLPseMMYNZO655/xOO6T/ALbgwAAXWQRAXJqKRpfY9o2jE/DVtkonjx8bJQcf0IX0u/eG0WW467l6GxtqM0yQyx4iKqjG6Wg4lrx+JuJ8I1KVqHZUKWRtgC3aIfz6F4qWcGLRqkaTu5pjxx8OAQTFF8KGrhr6JlZTHFkjGvafC1wDgfQV90BQbLb3savzPXRqcqDZbe9jV+Z66NBlVERBo7Y47yJudv6uJWqqq2OO8ibnb+riVqoC+NZVQUNI+rq3BrI2l7nHca0DEn0BfZcC/wDvGruazfA5BUt6cqc167R+xbAnZRUuvbKmUkPe3cOaBiW48AHdHhLRiFJrkWhkzubR7XZ1XC6UjB8z8c9/Dhudy3xDwDHE61m9EGt9JVzOWw+35JpKuZy2H2/JZIRBrfSVczlsPt+SaSrmcth9vyWSEQa30lXM5bD7fkmkq5nLYfb8lkhEGt9JVzOWw+35JpKuZy2H2/JZIRBrfSVczlsPt+SaSrmcth9vyWSEQa3OUq5ZGBrYfb8lVV96C5c8zrWuTaENNUEd1E1zmRy8JALQMwnwfdOA+7rKp1EF0ZNpLjXyrmUlu07/ANtGtokmlfHLgM45uc44agSWuxGHCeC96eCGlgbT0zWsY0BrWtADWgagABqAWV8i3fNpPLL1Ui1YgIihd5b41Qtb93LoRNqKz8ZccIaVv+KQjdP+Ua/1wBCaLhX7qIqa5VbLPhm/s8owO4SWFoH6kgfqoq/JdJbTNsvjaFZUvOssY4RwjxBmBH6jDyKtbeunNZ9k1dpXYfPJZcUzGSRSSHCqzHd25uYGjMa/NaHazqccdSC68mjZW3AohPu7Qw/phi3+3BSZeGw66mtOxoa6hGEckbXsG5mggEDAbmG5+i9yAoNlt72NX5nro1OVBstvexq/M9dGgyqiIg0dscd5E3O39XErVVVbHHeRNzt/VxK1UBfj2te0seAQdRB3Cv1EHm+z6HiougPkn2fQ8VF0B8l6UQeb7PoeKi6A+SfZ9DxUXQHyXpRB5vs+h4qLoD5J9n0PFRdAfJelEHm+z6HiougPkn2fQ8VF0B8l6UQeb7PoeKi6A+SfZ9DxUXQHyXpRB5vs+h4qLoD5J9n0PFRdAfJelEHm+z6HiougPkn2fQ8VF0B8l6UQfCOipYn58UcYI3CGgEL7ovwkAYlBCcrN8/3Pu0X0p/8AEzYxw7nc6tb8DuhoI8OtzdWGKpHJvlLq7nVL2VMYmhmfnynclztwuDz97w4HVjwtxJPPyo3qN7L2yVURxhj/AJUI4MwH73+o4nyEDgURQajr750l77Pism50uMtVi17hiH0kQw2x7hutdgc1u4C5wIOpSmpsihpLpvseFoEDYHRBv+XNLdZ4ThundO6sf2TalfY1c2tsqR8UjdxzDgfDgfCPCDqKtfTRU2rc6eya6E/tkkZijfF92TP7gnDda8NJIwxBI/DqCCyMirpHZM6QyY//ACgY+DbZAPZ7FOFybp2V9h3Zp7LdhjFExjsNwuw7o9LFdZAUGy297Gr8z10anKg2W3vY1fmeujQZVREQaO2OO8ibnb+riVqqqtjjvIm52/q4laqAiIgIiICIiAiIgIiICIiAiIgIiICieVW0ZbLye1lVBiHbWIwRujbHNix9DlLFzrx2RDb1hTWVUHBsrCzH/CTuH9Dgf0QYtRdS8dgWldq1XWbazC17dw/heOBzTwtP/wCaiCFy0BWxkIuS61rXF4rQb/Igd/LB3JJfD5G6j/Vhu4EKGXBufW3yt1tDSgiNuDppMNUTP+bjuNHCfECRrOyLNpLHs2OzrOaGRxtDWtHg8fhJOsnhJxQetERAUGy297Gr8z10anKg2W3vY1fmeujQZVREQaO2OO8ibnb+riVqqqtjjvIm52/q4laqAiIgIiICIiAiIgIiICIiAiIgIiICIiDmXgsCyrx0P7FbUTJWbox3WnwtcNbT5CoCzIVdRtVtpfVluOOYXtzfJiGZ2H64+NWiiDn2HYlmXfoBQ2NEyKMa8GjdO5i4nW44AaySdS6CIgIiICg2W3vY1fmeujU5UGy297Gr8z10aDKqIiDR2xx3kTD/AO2/q4laqpqOtq8kd6p218T32ZVybYySMY7Q88B4PERukNBGsFqlbcr1xSMTV4eZm7CCdIoNpeuJyv3M3YTS9cTlfuZuwgnKKDaXricr9zN2E0vXE5X7mbsIJyig2l64nK/czdhNL1xOV+5m7CCcooNpeuJyv3M3YTS9cTlfuZuwgnKKDaXricr9zN2E0vXE5X7mbsIJyig2l64nK/czdhNL1xOV+5m7CCcooNpeuJyv3M3YTS9cTlfuZuwgnKKDaXricr9zN2E0vXE5X7mbsIJyig2l64nK/czdhNL1xOV+5m7CCcooNpeuJyv3M3YTS9cTlfuZuwgnKKDaXricr9zN2E0vXE5X7mbsIJyig2l64nK/czdhNL1xOV+5m7CCcqDZbe9jV+Z66NNL1xOV+5m7CiF5rw1GVerZdi6bJBSB7X1NS9uAwGsAA+kA4FxA1AAkhQ2Y/wAB9CLXv7jXe4kIg6l4P+CTf0FY2tT/AIlJ/Wf90RB5UREBERAREQEREBERAREQEREBERAREQEREBERAREQf0z748q17k73ow+RfiIJKiIg/9k="/>
          <p:cNvSpPr>
            <a:spLocks noChangeAspect="1" noChangeArrowheads="1"/>
          </p:cNvSpPr>
          <p:nvPr/>
        </p:nvSpPr>
        <p:spPr bwMode="auto">
          <a:xfrm>
            <a:off x="460375" y="388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036" name="Group 1035"/>
          <p:cNvGrpSpPr/>
          <p:nvPr/>
        </p:nvGrpSpPr>
        <p:grpSpPr>
          <a:xfrm>
            <a:off x="2429150" y="2052479"/>
            <a:ext cx="466450" cy="1305241"/>
            <a:chOff x="6019800" y="4447859"/>
            <a:chExt cx="466450" cy="1305241"/>
          </a:xfrm>
        </p:grpSpPr>
        <p:sp>
          <p:nvSpPr>
            <p:cNvPr id="109" name="Rectangle 108"/>
            <p:cNvSpPr/>
            <p:nvPr/>
          </p:nvSpPr>
          <p:spPr>
            <a:xfrm>
              <a:off x="6019800" y="4447859"/>
              <a:ext cx="466450" cy="1305241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6118225" y="456039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6291400" y="456039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6118225" y="47244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6291400" y="47244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6118225" y="4909095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6291400" y="4909095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6118225" y="5084059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6291400" y="5084059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6118225" y="52578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6291400" y="52578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6118225" y="54102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6291400" y="54102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6118225" y="55626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6291400" y="55626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5" name="Title 1"/>
          <p:cNvSpPr txBox="1">
            <a:spLocks/>
          </p:cNvSpPr>
          <p:nvPr/>
        </p:nvSpPr>
        <p:spPr>
          <a:xfrm>
            <a:off x="228600" y="152400"/>
            <a:ext cx="8686800" cy="56356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2. Mode Shift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202" name="Group 201"/>
          <p:cNvGrpSpPr/>
          <p:nvPr/>
        </p:nvGrpSpPr>
        <p:grpSpPr>
          <a:xfrm>
            <a:off x="0" y="3991840"/>
            <a:ext cx="9143999" cy="122960"/>
            <a:chOff x="1792531" y="2374106"/>
            <a:chExt cx="6629400" cy="128587"/>
          </a:xfrm>
        </p:grpSpPr>
        <p:cxnSp>
          <p:nvCxnSpPr>
            <p:cNvPr id="203" name="Straight Connector 202"/>
            <p:cNvCxnSpPr/>
            <p:nvPr/>
          </p:nvCxnSpPr>
          <p:spPr>
            <a:xfrm>
              <a:off x="1792531" y="2438400"/>
              <a:ext cx="6629400" cy="0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 flipV="1">
              <a:off x="34290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>
            <a:xfrm flipV="1">
              <a:off x="35814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 flipV="1">
              <a:off x="37338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/>
            <p:nvPr/>
          </p:nvCxnSpPr>
          <p:spPr>
            <a:xfrm flipV="1">
              <a:off x="38862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 flipV="1">
              <a:off x="40386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flipV="1">
              <a:off x="41910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flipV="1">
              <a:off x="43434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flipV="1">
              <a:off x="44958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flipV="1">
              <a:off x="46482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flipV="1">
              <a:off x="48006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flipV="1">
              <a:off x="49530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flipV="1">
              <a:off x="5107231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flipV="1">
              <a:off x="5252561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 flipV="1">
              <a:off x="5410475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/>
          </p:nvCxnSpPr>
          <p:spPr>
            <a:xfrm flipV="1">
              <a:off x="5555255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 flipV="1">
              <a:off x="57150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/>
          </p:nvCxnSpPr>
          <p:spPr>
            <a:xfrm flipV="1">
              <a:off x="58674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/>
            <p:nvPr/>
          </p:nvCxnSpPr>
          <p:spPr>
            <a:xfrm flipV="1">
              <a:off x="60198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/>
          </p:nvCxnSpPr>
          <p:spPr>
            <a:xfrm flipV="1">
              <a:off x="61722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flipV="1">
              <a:off x="631971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flipV="1">
              <a:off x="6459325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flipV="1">
              <a:off x="6629145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flipV="1">
              <a:off x="67818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flipV="1">
              <a:off x="69342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flipV="1">
              <a:off x="70866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flipV="1">
              <a:off x="72390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flipV="1">
              <a:off x="73914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flipV="1">
              <a:off x="7535905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flipV="1">
              <a:off x="769565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flipV="1">
              <a:off x="78486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flipV="1">
              <a:off x="80010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flipV="1">
              <a:off x="81534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flipV="1">
              <a:off x="83058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/>
          </p:nvCxnSpPr>
          <p:spPr>
            <a:xfrm flipV="1">
              <a:off x="32766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flipV="1">
              <a:off x="31242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flipV="1">
              <a:off x="29718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 flipV="1">
              <a:off x="28194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 flipV="1">
              <a:off x="26670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flipV="1">
              <a:off x="25146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 flipV="1">
              <a:off x="23622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 flipV="1">
              <a:off x="22098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 flipV="1">
              <a:off x="20574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flipV="1">
              <a:off x="1905000" y="2374106"/>
              <a:ext cx="0" cy="128587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AFA5F-529F-4755-AFC1-09BCE3239773}" type="slidenum">
              <a:rPr lang="en-US" smtClean="0"/>
              <a:t>43</a:t>
            </a:fld>
            <a:endParaRPr lang="en-US" dirty="0"/>
          </a:p>
        </p:txBody>
      </p:sp>
      <p:sp>
        <p:nvSpPr>
          <p:cNvPr id="82" name="Rectangle 81"/>
          <p:cNvSpPr/>
          <p:nvPr/>
        </p:nvSpPr>
        <p:spPr>
          <a:xfrm>
            <a:off x="0" y="4495800"/>
            <a:ext cx="9151620" cy="1460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/>
          <p:cNvSpPr/>
          <p:nvPr/>
        </p:nvSpPr>
        <p:spPr>
          <a:xfrm>
            <a:off x="0" y="3429000"/>
            <a:ext cx="9151620" cy="1523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Rectangle 83"/>
          <p:cNvSpPr/>
          <p:nvPr/>
        </p:nvSpPr>
        <p:spPr>
          <a:xfrm>
            <a:off x="0" y="3581400"/>
            <a:ext cx="9151620" cy="304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5" name="Straight Connector 84"/>
          <p:cNvCxnSpPr/>
          <p:nvPr/>
        </p:nvCxnSpPr>
        <p:spPr>
          <a:xfrm>
            <a:off x="0" y="3886200"/>
            <a:ext cx="9144000" cy="0"/>
          </a:xfrm>
          <a:prstGeom prst="line">
            <a:avLst/>
          </a:prstGeom>
          <a:ln w="127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0" y="37338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0" y="342900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0" y="35814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0" y="44958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0" y="46482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0" y="43434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18524" y="4185920"/>
            <a:ext cx="9144000" cy="0"/>
          </a:xfrm>
          <a:prstGeom prst="line">
            <a:avLst/>
          </a:prstGeom>
          <a:ln w="127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>
            <a:off x="2658809" y="3657600"/>
            <a:ext cx="4046516" cy="0"/>
          </a:xfrm>
          <a:prstGeom prst="line">
            <a:avLst/>
          </a:prstGeom>
          <a:ln w="257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496"/>
          <p:cNvGrpSpPr/>
          <p:nvPr/>
        </p:nvGrpSpPr>
        <p:grpSpPr>
          <a:xfrm>
            <a:off x="6477000" y="2684802"/>
            <a:ext cx="443792" cy="668519"/>
            <a:chOff x="1314450" y="1674944"/>
            <a:chExt cx="114300" cy="28580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95" name="Rectangle 94"/>
            <p:cNvSpPr/>
            <p:nvPr/>
          </p:nvSpPr>
          <p:spPr>
            <a:xfrm>
              <a:off x="1314450" y="1815568"/>
              <a:ext cx="114300" cy="145183"/>
            </a:xfrm>
            <a:prstGeom prst="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Isosceles Triangle 95"/>
            <p:cNvSpPr/>
            <p:nvPr/>
          </p:nvSpPr>
          <p:spPr>
            <a:xfrm>
              <a:off x="1314450" y="1674944"/>
              <a:ext cx="114300" cy="135227"/>
            </a:xfrm>
            <a:prstGeom prst="triangle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5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icture 10" descr="Hotel Icon Has Internet Desig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567" y="2406245"/>
            <a:ext cx="704033" cy="70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AutoShape 4" descr="http://www.clker.com/cliparts/Z/a/A/9/z/2/radio-wave.svg"/>
          <p:cNvSpPr>
            <a:spLocks noChangeAspect="1" noChangeArrowheads="1"/>
          </p:cNvSpPr>
          <p:nvPr/>
        </p:nvSpPr>
        <p:spPr bwMode="auto">
          <a:xfrm>
            <a:off x="155575" y="84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3" name="AutoShape 6" descr="data:image/jpeg;base64,/9j/4AAQSkZJRgABAQAAAQABAAD/2wCEAAkGBwgHBhUIBxQSFhQWGBsWGBgWGSAeGhUdIiEfGSUiHyAdKCggHiExHR0dKDItMSkrLjAuGiszRDMsNygwLi0BCgoKBQUFDgUFDisZExkrKysrKysrKysrKysrKysrKysrKysrKysrKysrKysrKysrKysrKysrKysrKysrKysrK//AABEIAOEA4QMBIgACEQEDEQH/xAAcAAEAAwEBAQEBAAAAAAAAAAAABgcIBQQDAQL/xABREAABAwEDBAsNBQYEBAcAAAABAAIDBAUGEQcSFyEIEzE2QVNUdJKz0iI3UWFxg5GToaOy0dMVMkJzgRQWGCNyolJigrE1wcLwJCUzNENk4f/EABQBAQAAAAAAAAAAAAAAAAAAAAD/xAAUEQEAAAAAAAAAAAAAAAAAAAAA/9oADAMBAAIRAxEAPwDqV9bb+Uq9U1j2JO+loKV2ZLKzEPmdrBAIIJGIOAxww7o4kgL0HIPdl5zpZ64k7pz49fu02OZL7mTyP1k1b8Twn+XEf+ZVqo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Jq7px/TXPr47fyR18da2olq7MkeI5GSHF8GPCPBqxIIwB3CAcCrlUFy3AHJjVE8G09dGglP27ZXHR+lFjj7Tr+Nk6RX6g0Fscd5E3O39XErVVVbHHeRNzt/VxK1UBEX8ySMijMkpAaASSdwAa8Sg/pFAzlguMD/AO6PqZeymmG43KXepl7KCeIoHphuNyl3qZeymmG43KXepl7KCeIoHphuNyl3qZeymmG43KXepl7KCeIoHphuNyl3qZeymmG43KXepl7KCeIoHphuNyl3qZeymmG43KXepl7KCeIoHphuNyl3qZeymmG43KXepl7KCeIoHphuNyl3qZeymmG43KXepl7KCeIo3dm/V2701bqSxJ897W55aWPac3EDEZwGOsj0qSICIiAiIgIiICg2W3vY1fmeujU5UGy297Gr8z10aDKqIiDR2xx3kTc7f1cStVVVscd5E3O39XErVQFzrx73qn8mT4SuiudePe9U/kyfCUGN7Kon2lakVBGQDLIyME7gLiG4n0q7RsfYMO6rnY/kDtqoLm776PnMPxtWy0FJ/wAPtPy5/qR20/h9p+XP9SO2rsRBSf8AD7T8uf6kdtP4faflz/Ujtq7F5LTtOgsmlNVacscTB+KRwaPJr3T4kFPfw+0/Ln+pHbT+H2n5c/1I7aklqZbLn0L82ndPPwfyo8B6ZCz2YrnMy93aLu7grAPE2M/9YQcz+H2n5c/1I7afw+0/Ln+pHbU8sLKddC25BFTVLWPO42YGMkngBd3JPiBKmCCk/wCH2n5c/wBSO2n8PtPy5/qR21diIKT/AIfaflz/AFI7ah+UzJeLkWVHaMVTtzXyCItMeaQS1zscc44juStOKqNkfvLg503q5UED2O+/x/NpPijWk1mzY77/AB/NpPijWk0BERAREQEREBQbLb3savzPXRqcqDZbe9jV+Z66NBlVERBo7Y47yJudv6uJWqqq2OO8ibnb+riVqoC514971T+TJ8JXRXOvHveqfyZPhKDItzd99HzmH42rZaxpc3ffR85h+Nq2WgIijOUS9Ud0LryWlqMh7iFp3HSHHDHxDAuPibhwoOFlPynUlz2fZ9AGy1ZGOafuwg7hfhwndDd3DWcBhjRL4rw3wvnDZ9vvmM8z2A5+oxsfg7EN1BozDnYADyKxcjNyHW5UuvnebGQueXRB+vbHY65HeEB2IA8IJ4AvNcD/AM7y8VVfLr2p1Q9vkB2hv9rggn1JkduXT0Rp3Qve4tzdsfI7P8owwYD5G+xU7bd29Gl7Wi2oGVdHJiAXN++zEY4H8MjdXDr8hWoVxL43aor2WA+yq4DutbHYYmN43HDyY/qCRwoK6rcj107y2Qy07pSvhEjQ5hxMkZ8oec8HgPdajwasFE7OvBfLJJajbNt1rpaU/daSXMLfDC8/dI/wnDd1tGIK9+Ru8VZdS9Uly7dOa10hYzHcjmGrUT+F4ww8JzcPvEq67w2HZ94rKfZlqsDo3+lp4HNPA4cBQLvW5Z94rKZadlPzo3+lp4WuHA4f96l0lnS7FfX5JcobrEtV2NLKQHO3GlhODJh4MNx27uOGvAFaLQFVGyP3lwc6b1cqtdVRsj95cHOm9XKggex33+P5tJ8Ua0ms2bHff4/m0nxRrSaAiIgIiICIiAoNlt72NX5nro1OVBstvexq/M9dGgyqiIg0dscd5E3O39XErVVVbHHeRNzt/VxK1UBc68e96p/Jk+ErornXj3vVP5MnwlBkW5u++j5zD8bVstY0ubvvo+cw/G1bLQFQmXConvFf+kutSnUMxvhwfK4AkjhAYGn9Sr7VCNwqNkr/ADeCT4afV/sEF50FHBZ1CyipBmsja1jR4ABgPYqEyEE6Tasv3TDN6dujWg1na4UrrDy7TUTxgJJamLX4CXSN9Oa30oNEoiIKG2Q1hus+16e9FBi1zyI3ubqIkZ3THY7udmgjyRhXDc+22XjuxBa7MP5jAXAbgeO5cP0eCP0XDyxWW21cnlS3VnRtEzSeAsOcf7M4fqqJu3lEtyxrpG7NiA7ZJKS2Qa3ta4NGZG0D7xdjr1nutQxwICT7Ii3bJtC1YbLowHTwZ22SA6m52H8vxnVif8OOG6ThamSe2X23cGmqZji9rTE4k4klhzASeEloBPlVaUmS9thZPqy2rxAOq3QOc1p17Rw7vC88J4NzwlSTY4vc65czTuCqdh6uP/v9UFrKqNkfvLg503q5Va6qjZH7y4OdN6uVBA9jvv8AH82k+KNaTWbNjvv8fzaT4o1pNAREQEREBERAUGy297Gr8z10anKg2W3vY1fmeujQZVREQaO2OO8ibnb+riVqqqtjjvIm52/q4laqAudePe9U/kyfCV0Vzrx73qn8mT4SgyLc3ffR85h+Nq2WsaXN330fOYfjatloCz/fyUXWy7Q2xOcI5DDISdxrCNoef0DXFaAVX5fLrPtm7ItakGMlLi5wG6YjhnejAO8gcgsOz7Ysy0o9ss6eGUeGN7XD2FZ/yyU892MqEV4KYHB+1VDeAF8ZDXN/taT/AFrlZPsnVHfiznSUtZtU8ZwfE6LO1Hcc1weMWkatzUQfCMereHIhatkWNLaNPURzGJpfmNYQ5wGs4azrAxPjwwQXfU30u1SUTauqq6drXtD2gvGcWkAjBo7o6iOBQK8eXaxKMGOwYpKh3A538uP292fJmjyqtslNxrKvtPLDXVL43x4O2tjRi9h1ZwcSdw6j3OrOGvWrtsHJRc+xSHtg254/FOc/+3UzH/SgpuWTKBlWlxwd+zg44DGOmZh6S8g/1uGPAF1NjjBTS3mnfMxjnshDmOIxLO6zTm+DEHDyeVaDcGRQYNAAA3BuAKhNjXCXW3Vz+CJjfS7H/pQWDlwtRtm5PJo8cHTOZC3x4nOd/Y1y+GQWzjQZPWSuBBnkkl1+URj2MB/VV5lItibKRf2G7dgnOijcYw4a2lx/9STxta0avE0kfeV/WZQQWXZsdn0YwjiY2No8TRgPKcAg9SqjZH7y4OdN6uVWuqo2R+8uDnTerlQQPY77/H82k+KNaTWbNjvv8fzaT4o1pNAREQEREBERAUGy297Gr8z10anKg2W3vY1fmeujQZVREQaO2OO8ibnb+riVqqqtjjvIm52/q4laqAudePe9U/kyfCV0Vzrx73qn8mT4SgyLc3ffR85h+Nq2WsaXN330fOYfjatloC/HAOGa7cX6iDP9+rm2xk8vB+9dzsdoxLnNaMdpx3Wvb+KI8B4Nw4EAmwLi5VrCvPE2nrHNp6ncMchwa8/5HHUcfAcHeI4YqfkBwwduKsb35FrCtqQ1NjH9lkOvBrcYj/o1Zv6EDxIILfexq3JZfuO8dhN/8NI8lrRqaMfvwuw1AEYlvi3MSzFXvd23KG8djstSzHZzHjHxtPC1w4HA6iqFtPJnlIorPNl08n7RTnAbWyfuAAcR3EuaAcQNzWvJYFz8qlhNfFYkc0Qf94NliAOHDrdgD4xrQX1fi14rEunU10rmtLYnhmJwznkENA8ZdgsuXXtq2aWhmsG7zXbZWFjXFmt7mtDu5b4Ac44nwDgGKsWiyM3ptypFRe6sw8r3TSYeDF2DR5cT5Fa90LkWFdCDNsiPuyMHSv7qR/lPANQ1AAatxBw8k+T2O5tnmqrs11XKMHkaxG3dzGny4EnhIHAAVYCIgKqNkfvLg503q5Va6qjZH7y4OdN6uVBA9jvv8fzaT4o1pNZs2O+/x/NpPijWk0BERAREQEREBQbLb3savzPXRqcqDZbe9jV+Z66NBlVERBo7Y47yJudv6uJWqqq2OO8ibnb+riVqoC514971T+TJ8JXRXntGlFdZ8lIThtjHMx8GcCMfagxrd2ris+8FPW1GOZHNHI7DWcGuDj7AtRNyoXJc3OFbHr8LXj/dqqN+QW9AeQyeiI4CXyAkeTazh6V/OgW9XHUPTk+mgt/SfcrlsXod8k0n3K5bF6HfJVBoFvVx1D05PppoFvVx1D05PpoLf0n3K5bF6HfJNJ9yuWxeh3yWcb8XKtK5VVHT2q+FxkaXDai4gAHDXnNaoyg1ppPuVy2L0O+SaT7lcti9Dvkslog1ppPuVy2L0O+SaT7lcti9Dvkslog1ppPuVy2L0O+SaT7lcti9DvkqRsDI3eK3rGitWjlowyVue0PfIHAePBhHtXv0C3q46h6cn00Fv6T7lcti9Dvkq3y5X0u9eC7kNBYs4leJxIc0OwDQx7dZIAxxcFyNAt6uOoenJ9NNAt6uOoenJ9NB8tjvv8fzaT4o1pNVPkoyX2tc6332pa0sDgYjG1sRccSS0kkua3DDN8eOPBhrthAREQEREBERAUGy297Gr8z10anKg2W3vY1fmeujQZVREQaO2OO8ibnb+riVqqqtjjvIm52/q4laqAiIgL5Vb3R0r3s3Q0kehfVV5fzKRS2ZObAu+w1Va/FgjZrbGdzu8NZO73I8BxLUFMaXb98r9zD2E0u375X7mHsKZ3eyCyz2cJrfqDFK7XtcYDszxF2OBPk1eMrp6ALL5XP0GoKZvLem2r0zsmt2XbXMBa05jG4A6/wAY61xlf8AoAsvlc/QamgCy+Vz9BqCgEV/6ALL5XP0GpoAsvlc/QagoBFf+gCy+Vz9BqaALL5XP0GoKvsrKZfCyLOZZ9n1OZFGM1jdqiOA8rmEn0r1aXb98r9zD2FY2gCy+Vz9BqaALL5XP0GoPHkav7ee8t7jQW3UbZGIXvzdrjbrBaAcWNB4Twq8FQn7qWzkivD+8VAz9spMxzJCBmvjacCSQMcNz72sajjm4hXDdW9NkXrs4VtjyZw1ZzDqfGfA9vAd3wg4aiUHaRfCtrKWgpjU1z2RsbrLnuDWjyk6lXs9s25lCnNHdNzqegBLZawgiSbgLYAdYH+bV+mGDg7Nv32MdpmwrrRftdZ+IA4Q0/BjM/cH9I1nDDUSMfLHcm2rVIqL02lVZ+7tVG7aYWf5dQzngcBOBUku1dyy7sWYLPseMMYNZO655/xOO6T/ALbgwAAXWQRAXJqKRpfY9o2jE/DVtkonjx8bJQcf0IX0u/eG0WW467l6GxtqM0yQyx4iKqjG6Wg4lrx+JuJ8I1KVqHZUKWRtgC3aIfz6F4qWcGLRqkaTu5pjxx8OAQTFF8KGrhr6JlZTHFkjGvafC1wDgfQV90BQbLb3savzPXRqcqDZbe9jV+Z66NBlVERBo7Y47yJudv6uJWqqq2OO8ibnb+riVqoC+NZVQUNI+rq3BrI2l7nHca0DEn0BfZcC/wDvGruazfA5BUt6cqc167R+xbAnZRUuvbKmUkPe3cOaBiW48AHdHhLRiFJrkWhkzubR7XZ1XC6UjB8z8c9/Dhudy3xDwDHE61m9EGt9JVzOWw+35JpKuZy2H2/JZIRBrfSVczlsPt+SaSrmcth9vyWSEQa30lXM5bD7fkmkq5nLYfb8lkhEGt9JVzOWw+35JpKuZy2H2/JZIRBrfSVczlsPt+SaSrmcth9vyWSEQa3OUq5ZGBrYfb8lVV96C5c8zrWuTaENNUEd1E1zmRy8JALQMwnwfdOA+7rKp1EF0ZNpLjXyrmUlu07/ANtGtokmlfHLgM45uc44agSWuxGHCeC96eCGlgbT0zWsY0BrWtADWgagABqAWV8i3fNpPLL1Ui1YgIihd5b41Qtb93LoRNqKz8ZccIaVv+KQjdP+Ua/1wBCaLhX7qIqa5VbLPhm/s8owO4SWFoH6kgfqoq/JdJbTNsvjaFZUvOssY4RwjxBmBH6jDyKtbeunNZ9k1dpXYfPJZcUzGSRSSHCqzHd25uYGjMa/NaHazqccdSC68mjZW3AohPu7Qw/phi3+3BSZeGw66mtOxoa6hGEckbXsG5mggEDAbmG5+i9yAoNlt72NX5nro1OVBstvexq/M9dGgyqiIg0dscd5E3O39XErVVVbHHeRNzt/VxK1UBfj2te0seAQdRB3Cv1EHm+z6HiougPkn2fQ8VF0B8l6UQeb7PoeKi6A+SfZ9DxUXQHyXpRB5vs+h4qLoD5J9n0PFRdAfJelEHm+z6HiougPkn2fQ8VF0B8l6UQeb7PoeKi6A+SfZ9DxUXQHyXpRB5vs+h4qLoD5J9n0PFRdAfJelEHm+z6HiougPkn2fQ8VF0B8l6UQfCOipYn58UcYI3CGgEL7ovwkAYlBCcrN8/3Pu0X0p/8AEzYxw7nc6tb8DuhoI8OtzdWGKpHJvlLq7nVL2VMYmhmfnynclztwuDz97w4HVjwtxJPPyo3qN7L2yVURxhj/AJUI4MwH73+o4nyEDgURQajr750l77Pism50uMtVi17hiH0kQw2x7hutdgc1u4C5wIOpSmpsihpLpvseFoEDYHRBv+XNLdZ4ThundO6sf2TalfY1c2tsqR8UjdxzDgfDgfCPCDqKtfTRU2rc6eya6E/tkkZijfF92TP7gnDda8NJIwxBI/DqCCyMirpHZM6QyY//ACgY+DbZAPZ7FOFybp2V9h3Zp7LdhjFExjsNwuw7o9LFdZAUGy297Gr8z10anKg2W3vY1fmeujQZVREQaO2OO8ibnb+riVqqqtjjvIm52/q4laqAiIgIiICIiAiIgIiICIiAiIgIiICieVW0ZbLye1lVBiHbWIwRujbHNix9DlLFzrx2RDb1hTWVUHBsrCzH/CTuH9Dgf0QYtRdS8dgWldq1XWbazC17dw/heOBzTwtP/wCaiCFy0BWxkIuS61rXF4rQb/Igd/LB3JJfD5G6j/Vhu4EKGXBufW3yt1tDSgiNuDppMNUTP+bjuNHCfECRrOyLNpLHs2OzrOaGRxtDWtHg8fhJOsnhJxQetERAUGy297Gr8z10anKg2W3vY1fmeujQZVREQaO2OO8ibnb+riVqqqtjjvIm52/q4laqAiIgIiICIiAiIgIiICIiAiIgIiICIiDmXgsCyrx0P7FbUTJWbox3WnwtcNbT5CoCzIVdRtVtpfVluOOYXtzfJiGZ2H64+NWiiDn2HYlmXfoBQ2NEyKMa8GjdO5i4nW44AaySdS6CIgIiICg2W3vY1fmeujU5UGy297Gr8z10aDKqIiDR2xx3kTD/AO2/q4laqpqOtq8kd6p218T32ZVybYySMY7Q88B4PERukNBGsFqlbcr1xSMTV4eZm7CCdIoNpeuJyv3M3YTS9cTlfuZuwgnKKDaXricr9zN2E0vXE5X7mbsIJyig2l64nK/czdhNL1xOV+5m7CCcooNpeuJyv3M3YTS9cTlfuZuwgnKKDaXricr9zN2E0vXE5X7mbsIJyig2l64nK/czdhNL1xOV+5m7CCcooNpeuJyv3M3YTS9cTlfuZuwgnKKDaXricr9zN2E0vXE5X7mbsIJyig2l64nK/czdhNL1xOV+5m7CCcooNpeuJyv3M3YTS9cTlfuZuwgnKKDaXricr9zN2E0vXE5X7mbsIJyig2l64nK/czdhNL1xOV+5m7CCcqDZbe9jV+Z66NNL1xOV+5m7CiF5rw1GVerZdi6bJBSB7X1NS9uAwGsAA+kA4FxA1AAkhQ2Y/wAB9CLXv7jXe4kIg6l4P+CTf0FY2tT/AIlJ/Wf90RB5UREBERAREQEREBERAREQEREBERAREQEREBERAREQf0z748q17k73ow+RfiIJKiIg/9k="/>
          <p:cNvSpPr>
            <a:spLocks noChangeAspect="1" noChangeArrowheads="1"/>
          </p:cNvSpPr>
          <p:nvPr/>
        </p:nvSpPr>
        <p:spPr bwMode="auto">
          <a:xfrm>
            <a:off x="307975" y="236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4" name="AutoShape 8" descr="data:image/jpeg;base64,/9j/4AAQSkZJRgABAQAAAQABAAD/2wCEAAkGBwgHBhUIBxQSFhQWGBsWGBgWGSAeGhUdIiEfGSUiHyAdKCggHiExHR0dKDItMSkrLjAuGiszRDMsNygwLi0BCgoKBQUFDgUFDisZExkrKysrKysrKysrKysrKysrKysrKysrKysrKysrKysrKysrKysrKysrKysrKysrKysrK//AABEIAOEA4QMBIgACEQEDEQH/xAAcAAEAAwEBAQEBAAAAAAAAAAAABgcIBQQDAQL/xABREAABAwEDBAsNBQYEBAcAAAABAAIDBAUGEQcSFyEIEzE2QVNUdJKz0iI3UWFxg5GToaOy0dMVMkJzgRQWGCNyolJigrE1wcLwJCUzNENk4f/EABQBAQAAAAAAAAAAAAAAAAAAAAD/xAAUEQEAAAAAAAAAAAAAAAAAAAAA/9oADAMBAAIRAxEAPwDqV9bb+Uq9U1j2JO+loKV2ZLKzEPmdrBAIIJGIOAxww7o4kgL0HIPdl5zpZ64k7pz49fu02OZL7mTyP1k1b8Twn+XEf+ZVqo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Jq7px/TXPr47fyR18da2olq7MkeI5GSHF8GPCPBqxIIwB3CAcCrlUFy3AHJjVE8G09dGglP27ZXHR+lFjj7Tr+Nk6RX6g0Fscd5E3O39XErVVVbHHeRNzt/VxK1UBEX8ySMijMkpAaASSdwAa8Sg/pFAzlguMD/AO6PqZeymmG43KXepl7KCeIoHphuNyl3qZeymmG43KXepl7KCeIoHphuNyl3qZeymmG43KXepl7KCeIoHphuNyl3qZeymmG43KXepl7KCeIoHphuNyl3qZeymmG43KXepl7KCeIoHphuNyl3qZeymmG43KXepl7KCeIoHphuNyl3qZeymmG43KXepl7KCeIo3dm/V2701bqSxJ897W55aWPac3EDEZwGOsj0qSICIiAiIgIiICg2W3vY1fmeujU5UGy297Gr8z10aDKqIiDR2xx3kTc7f1cStVVVscd5E3O39XErVQFzrx73qn8mT4SuiudePe9U/kyfCUGN7Kon2lakVBGQDLIyME7gLiG4n0q7RsfYMO6rnY/kDtqoLm776PnMPxtWy0FJ/wAPtPy5/qR20/h9p+XP9SO2rsRBSf8AD7T8uf6kdtP4faflz/Ujtq7F5LTtOgsmlNVacscTB+KRwaPJr3T4kFPfw+0/Ln+pHbT+H2n5c/1I7aklqZbLn0L82ndPPwfyo8B6ZCz2YrnMy93aLu7grAPE2M/9YQcz+H2n5c/1I7afw+0/Ln+pHbU8sLKddC25BFTVLWPO42YGMkngBd3JPiBKmCCk/wCH2n5c/wBSO2n8PtPy5/qR21diIKT/AIfaflz/AFI7ah+UzJeLkWVHaMVTtzXyCItMeaQS1zscc44juStOKqNkfvLg503q5UED2O+/x/NpPijWk1mzY77/AB/NpPijWk0BERAREQEREBQbLb3savzPXRqcqDZbe9jV+Z66NBlVERBo7Y47yJudv6uJWqqq2OO8ibnb+riVqoC514971T+TJ8JXRXOvHveqfyZPhKDItzd99HzmH42rZaxpc3ffR85h+Nq2WgIijOUS9Ud0LryWlqMh7iFp3HSHHDHxDAuPibhwoOFlPynUlz2fZ9AGy1ZGOafuwg7hfhwndDd3DWcBhjRL4rw3wvnDZ9vvmM8z2A5+oxsfg7EN1BozDnYADyKxcjNyHW5UuvnebGQueXRB+vbHY65HeEB2IA8IJ4AvNcD/AM7y8VVfLr2p1Q9vkB2hv9rggn1JkduXT0Rp3Qve4tzdsfI7P8owwYD5G+xU7bd29Gl7Wi2oGVdHJiAXN++zEY4H8MjdXDr8hWoVxL43aor2WA+yq4DutbHYYmN43HDyY/qCRwoK6rcj107y2Qy07pSvhEjQ5hxMkZ8oec8HgPdajwasFE7OvBfLJJajbNt1rpaU/daSXMLfDC8/dI/wnDd1tGIK9+Ru8VZdS9Uly7dOa10hYzHcjmGrUT+F4ww8JzcPvEq67w2HZ94rKfZlqsDo3+lp4HNPA4cBQLvW5Z94rKZadlPzo3+lp4WuHA4f96l0lnS7FfX5JcobrEtV2NLKQHO3GlhODJh4MNx27uOGvAFaLQFVGyP3lwc6b1cqtdVRsj95cHOm9XKggex33+P5tJ8Ua0ms2bHff4/m0nxRrSaAiIgIiICIiAoNlt72NX5nro1OVBstvexq/M9dGgyqiIg0dscd5E3O39XErVVVbHHeRNzt/VxK1UBc68e96p/Jk+ErornXj3vVP5MnwlBkW5u++j5zD8bVstY0ubvvo+cw/G1bLQFQmXConvFf+kutSnUMxvhwfK4AkjhAYGn9Sr7VCNwqNkr/ADeCT4afV/sEF50FHBZ1CyipBmsja1jR4ABgPYqEyEE6Tasv3TDN6dujWg1na4UrrDy7TUTxgJJamLX4CXSN9Oa30oNEoiIKG2Q1hus+16e9FBi1zyI3ubqIkZ3THY7udmgjyRhXDc+22XjuxBa7MP5jAXAbgeO5cP0eCP0XDyxWW21cnlS3VnRtEzSeAsOcf7M4fqqJu3lEtyxrpG7NiA7ZJKS2Qa3ta4NGZG0D7xdjr1nutQxwICT7Ii3bJtC1YbLowHTwZ22SA6m52H8vxnVif8OOG6ThamSe2X23cGmqZji9rTE4k4klhzASeEloBPlVaUmS9thZPqy2rxAOq3QOc1p17Rw7vC88J4NzwlSTY4vc65czTuCqdh6uP/v9UFrKqNkfvLg503q5Va6qjZH7y4OdN6uVBA9jvv8AH82k+KNaTWbNjvv8fzaT4o1pNAREQEREBERAUGy297Gr8z10anKg2W3vY1fmeujQZVREQaO2OO8ibnb+riVqqqtjjvIm52/q4laqAudePe9U/kyfCV0Vzrx73qn8mT4SgyLc3ffR85h+Nq2WsaXN330fOYfjatloCz/fyUXWy7Q2xOcI5DDISdxrCNoef0DXFaAVX5fLrPtm7ItakGMlLi5wG6YjhnejAO8gcgsOz7Ysy0o9ss6eGUeGN7XD2FZ/yyU892MqEV4KYHB+1VDeAF8ZDXN/taT/AFrlZPsnVHfiznSUtZtU8ZwfE6LO1Hcc1weMWkatzUQfCMereHIhatkWNLaNPURzGJpfmNYQ5wGs4azrAxPjwwQXfU30u1SUTauqq6drXtD2gvGcWkAjBo7o6iOBQK8eXaxKMGOwYpKh3A538uP292fJmjyqtslNxrKvtPLDXVL43x4O2tjRi9h1ZwcSdw6j3OrOGvWrtsHJRc+xSHtg254/FOc/+3UzH/SgpuWTKBlWlxwd+zg44DGOmZh6S8g/1uGPAF1NjjBTS3mnfMxjnshDmOIxLO6zTm+DEHDyeVaDcGRQYNAAA3BuAKhNjXCXW3Vz+CJjfS7H/pQWDlwtRtm5PJo8cHTOZC3x4nOd/Y1y+GQWzjQZPWSuBBnkkl1+URj2MB/VV5lItibKRf2G7dgnOijcYw4a2lx/9STxta0avE0kfeV/WZQQWXZsdn0YwjiY2No8TRgPKcAg9SqjZH7y4OdN6uVWuqo2R+8uDnTerlQQPY77/H82k+KNaTWbNjvv8fzaT4o1pNAREQEREBERAUGy297Gr8z10anKg2W3vY1fmeujQZVREQaO2OO8ibnb+riVqqqtjjvIm52/q4laqAudePe9U/kyfCV0Vzrx73qn8mT4SgyLc3ffR85h+Nq2WsaXN330fOYfjatloC/HAOGa7cX6iDP9+rm2xk8vB+9dzsdoxLnNaMdpx3Wvb+KI8B4Nw4EAmwLi5VrCvPE2nrHNp6ncMchwa8/5HHUcfAcHeI4YqfkBwwduKsb35FrCtqQ1NjH9lkOvBrcYj/o1Zv6EDxIILfexq3JZfuO8dhN/8NI8lrRqaMfvwuw1AEYlvi3MSzFXvd23KG8djstSzHZzHjHxtPC1w4HA6iqFtPJnlIorPNl08n7RTnAbWyfuAAcR3EuaAcQNzWvJYFz8qlhNfFYkc0Qf94NliAOHDrdgD4xrQX1fi14rEunU10rmtLYnhmJwznkENA8ZdgsuXXtq2aWhmsG7zXbZWFjXFmt7mtDu5b4Ac44nwDgGKsWiyM3ptypFRe6sw8r3TSYeDF2DR5cT5Fa90LkWFdCDNsiPuyMHSv7qR/lPANQ1AAatxBw8k+T2O5tnmqrs11XKMHkaxG3dzGny4EnhIHAAVYCIgKqNkfvLg503q5Va6qjZH7y4OdN6uVBA9jvv8fzaT4o1pNZs2O+/x/NpPijWk0BERAREQEREBQbLb3savzPXRqcqDZbe9jV+Z66NBlVERBo7Y47yJudv6uJWqqq2OO8ibnb+riVqoC514971T+TJ8JXRXntGlFdZ8lIThtjHMx8GcCMfagxrd2ris+8FPW1GOZHNHI7DWcGuDj7AtRNyoXJc3OFbHr8LXj/dqqN+QW9AeQyeiI4CXyAkeTazh6V/OgW9XHUPTk+mgt/SfcrlsXod8k0n3K5bF6HfJVBoFvVx1D05PppoFvVx1D05PpoLf0n3K5bF6HfJNJ9yuWxeh3yWcb8XKtK5VVHT2q+FxkaXDai4gAHDXnNaoyg1ppPuVy2L0O+SaT7lcti9Dvkslog1ppPuVy2L0O+SaT7lcti9Dvkslog1ppPuVy2L0O+SaT7lcti9DvkqRsDI3eK3rGitWjlowyVue0PfIHAePBhHtXv0C3q46h6cn00Fv6T7lcti9Dvkq3y5X0u9eC7kNBYs4leJxIc0OwDQx7dZIAxxcFyNAt6uOoenJ9NNAt6uOoenJ9NB8tjvv8fzaT4o1pNVPkoyX2tc6332pa0sDgYjG1sRccSS0kkua3DDN8eOPBhrthAREQEREBERAUGy297Gr8z10anKg2W3vY1fmeujQZVREQaO2OO8ibnb+riVqqqtjjvIm52/q4laqAiIgL5Vb3R0r3s3Q0kehfVV5fzKRS2ZObAu+w1Va/FgjZrbGdzu8NZO73I8BxLUFMaXb98r9zD2E0u375X7mHsKZ3eyCyz2cJrfqDFK7XtcYDszxF2OBPk1eMrp6ALL5XP0GoKZvLem2r0zsmt2XbXMBa05jG4A6/wAY61xlf8AoAsvlc/QamgCy+Vz9BqCgEV/6ALL5XP0GpoAsvlc/QagoBFf+gCy+Vz9BqaALL5XP0GoKvsrKZfCyLOZZ9n1OZFGM1jdqiOA8rmEn0r1aXb98r9zD2FY2gCy+Vz9BqaALL5XP0GoPHkav7ee8t7jQW3UbZGIXvzdrjbrBaAcWNB4Twq8FQn7qWzkivD+8VAz9spMxzJCBmvjacCSQMcNz72sajjm4hXDdW9NkXrs4VtjyZw1ZzDqfGfA9vAd3wg4aiUHaRfCtrKWgpjU1z2RsbrLnuDWjyk6lXs9s25lCnNHdNzqegBLZawgiSbgLYAdYH+bV+mGDg7Nv32MdpmwrrRftdZ+IA4Q0/BjM/cH9I1nDDUSMfLHcm2rVIqL02lVZ+7tVG7aYWf5dQzngcBOBUku1dyy7sWYLPseMMYNZO655/xOO6T/ALbgwAAXWQRAXJqKRpfY9o2jE/DVtkonjx8bJQcf0IX0u/eG0WW467l6GxtqM0yQyx4iKqjG6Wg4lrx+JuJ8I1KVqHZUKWRtgC3aIfz6F4qWcGLRqkaTu5pjxx8OAQTFF8KGrhr6JlZTHFkjGvafC1wDgfQV90BQbLb3savzPXRqcqDZbe9jV+Z66NBlVERBo7Y47yJudv6uJWqqq2OO8ibnb+riVqoC+NZVQUNI+rq3BrI2l7nHca0DEn0BfZcC/wDvGruazfA5BUt6cqc167R+xbAnZRUuvbKmUkPe3cOaBiW48AHdHhLRiFJrkWhkzubR7XZ1XC6UjB8z8c9/Dhudy3xDwDHE61m9EGt9JVzOWw+35JpKuZy2H2/JZIRBrfSVczlsPt+SaSrmcth9vyWSEQa30lXM5bD7fkmkq5nLYfb8lkhEGt9JVzOWw+35JpKuZy2H2/JZIRBrfSVczlsPt+SaSrmcth9vyWSEQa3OUq5ZGBrYfb8lVV96C5c8zrWuTaENNUEd1E1zmRy8JALQMwnwfdOA+7rKp1EF0ZNpLjXyrmUlu07/ANtGtokmlfHLgM45uc44agSWuxGHCeC96eCGlgbT0zWsY0BrWtADWgagABqAWV8i3fNpPLL1Ui1YgIihd5b41Qtb93LoRNqKz8ZccIaVv+KQjdP+Ua/1wBCaLhX7qIqa5VbLPhm/s8owO4SWFoH6kgfqoq/JdJbTNsvjaFZUvOssY4RwjxBmBH6jDyKtbeunNZ9k1dpXYfPJZcUzGSRSSHCqzHd25uYGjMa/NaHazqccdSC68mjZW3AohPu7Qw/phi3+3BSZeGw66mtOxoa6hGEckbXsG5mggEDAbmG5+i9yAoNlt72NX5nro1OVBstvexq/M9dGgyqiIg0dscd5E3O39XErVVVbHHeRNzt/VxK1UBfj2te0seAQdRB3Cv1EHm+z6HiougPkn2fQ8VF0B8l6UQeb7PoeKi6A+SfZ9DxUXQHyXpRB5vs+h4qLoD5J9n0PFRdAfJelEHm+z6HiougPkn2fQ8VF0B8l6UQeb7PoeKi6A+SfZ9DxUXQHyXpRB5vs+h4qLoD5J9n0PFRdAfJelEHm+z6HiougPkn2fQ8VF0B8l6UQfCOipYn58UcYI3CGgEL7ovwkAYlBCcrN8/3Pu0X0p/8AEzYxw7nc6tb8DuhoI8OtzdWGKpHJvlLq7nVL2VMYmhmfnynclztwuDz97w4HVjwtxJPPyo3qN7L2yVURxhj/AJUI4MwH73+o4nyEDgURQajr750l77Pism50uMtVi17hiH0kQw2x7hutdgc1u4C5wIOpSmpsihpLpvseFoEDYHRBv+XNLdZ4ThundO6sf2TalfY1c2tsqR8UjdxzDgfDgfCPCDqKtfTRU2rc6eya6E/tkkZijfF92TP7gnDda8NJIwxBI/DqCCyMirpHZM6QyY//ACgY+DbZAPZ7FOFybp2V9h3Zp7LdhjFExjsNwuw7o9LFdZAUGy297Gr8z10anKg2W3vY1fmeujQZVREQaO2OO8ibnb+riVqqqtjjvIm52/q4laqAiIgIiICIiAiIgIiICIiAiIgIiICieVW0ZbLye1lVBiHbWIwRujbHNix9DlLFzrx2RDb1hTWVUHBsrCzH/CTuH9Dgf0QYtRdS8dgWldq1XWbazC17dw/heOBzTwtP/wCaiCFy0BWxkIuS61rXF4rQb/Igd/LB3JJfD5G6j/Vhu4EKGXBufW3yt1tDSgiNuDppMNUTP+bjuNHCfECRrOyLNpLHs2OzrOaGRxtDWtHg8fhJOsnhJxQetERAUGy297Gr8z10anKg2W3vY1fmeujQZVREQaO2OO8ibnb+riVqqqtjjvIm52/q4laqAiIgIiICIiAiIgIiICIiAiIgIiICIiDmXgsCyrx0P7FbUTJWbox3WnwtcNbT5CoCzIVdRtVtpfVluOOYXtzfJiGZ2H64+NWiiDn2HYlmXfoBQ2NEyKMa8GjdO5i4nW44AaySdS6CIgIiICg2W3vY1fmeujU5UGy297Gr8z10aDKqIiDR2xx3kTD/AO2/q4laqpqOtq8kd6p218T32ZVybYySMY7Q88B4PERukNBGsFqlbcr1xSMTV4eZm7CCdIoNpeuJyv3M3YTS9cTlfuZuwgnKKDaXricr9zN2E0vXE5X7mbsIJyig2l64nK/czdhNL1xOV+5m7CCcooNpeuJyv3M3YTS9cTlfuZuwgnKKDaXricr9zN2E0vXE5X7mbsIJyig2l64nK/czdhNL1xOV+5m7CCcooNpeuJyv3M3YTS9cTlfuZuwgnKKDaXricr9zN2E0vXE5X7mbsIJyig2l64nK/czdhNL1xOV+5m7CCcooNpeuJyv3M3YTS9cTlfuZuwgnKKDaXricr9zN2E0vXE5X7mbsIJyig2l64nK/czdhNL1xOV+5m7CCcqDZbe9jV+Z66NNL1xOV+5m7CiF5rw1GVerZdi6bJBSB7X1NS9uAwGsAA+kA4FxA1AAkhQ2Y/wAB9CLXv7jXe4kIg6l4P+CTf0FY2tT/AIlJ/Wf90RB5UREBERAREQEREBERAREQEREBERAREQEREBERAREQf0z748q17k73ow+RfiIJKiIg/9k="/>
          <p:cNvSpPr>
            <a:spLocks noChangeAspect="1" noChangeArrowheads="1"/>
          </p:cNvSpPr>
          <p:nvPr/>
        </p:nvSpPr>
        <p:spPr bwMode="auto">
          <a:xfrm>
            <a:off x="460375" y="388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036" name="Group 1035"/>
          <p:cNvGrpSpPr/>
          <p:nvPr/>
        </p:nvGrpSpPr>
        <p:grpSpPr>
          <a:xfrm>
            <a:off x="2429150" y="2052479"/>
            <a:ext cx="466450" cy="1305241"/>
            <a:chOff x="6019800" y="4447859"/>
            <a:chExt cx="466450" cy="1305241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09" name="Rectangle 108"/>
            <p:cNvSpPr/>
            <p:nvPr/>
          </p:nvSpPr>
          <p:spPr>
            <a:xfrm>
              <a:off x="6019800" y="4447859"/>
              <a:ext cx="466450" cy="1305241"/>
            </a:xfrm>
            <a:prstGeom prst="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6118225" y="456039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6291400" y="456039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6118225" y="472440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6291400" y="472440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6118225" y="4909095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6291400" y="4909095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6118225" y="5084059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6291400" y="5084059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6118225" y="525780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6291400" y="525780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6118225" y="541020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6291400" y="541020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6118225" y="556260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6291400" y="5562600"/>
              <a:ext cx="85450" cy="87810"/>
            </a:xfrm>
            <a:prstGeom prst="rect">
              <a:avLst/>
            </a:prstGeom>
            <a:grp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5" name="Title 1"/>
          <p:cNvSpPr txBox="1">
            <a:spLocks/>
          </p:cNvSpPr>
          <p:nvPr/>
        </p:nvSpPr>
        <p:spPr>
          <a:xfrm>
            <a:off x="228600" y="152400"/>
            <a:ext cx="8686800" cy="5635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/>
              <a:t>3. Newly Generated Trips</a:t>
            </a:r>
            <a:endParaRPr lang="en-US" sz="28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AFA5F-529F-4755-AFC1-09BCE3239773}" type="slidenum">
              <a:rPr lang="en-US" smtClean="0"/>
              <a:t>44</a:t>
            </a:fld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0" y="3581400"/>
            <a:ext cx="915162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0" y="3886200"/>
            <a:ext cx="9144000" cy="0"/>
          </a:xfrm>
          <a:prstGeom prst="line">
            <a:avLst/>
          </a:prstGeom>
          <a:ln w="127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0" y="37338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0" y="358140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0" y="41910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0" y="40386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96"/>
          <p:cNvGrpSpPr/>
          <p:nvPr/>
        </p:nvGrpSpPr>
        <p:grpSpPr>
          <a:xfrm>
            <a:off x="6477000" y="2684802"/>
            <a:ext cx="443792" cy="668519"/>
            <a:chOff x="1314450" y="1674944"/>
            <a:chExt cx="114300" cy="28580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42" name="Rectangle 41"/>
            <p:cNvSpPr/>
            <p:nvPr/>
          </p:nvSpPr>
          <p:spPr>
            <a:xfrm>
              <a:off x="1314450" y="1815568"/>
              <a:ext cx="114300" cy="145183"/>
            </a:xfrm>
            <a:prstGeom prst="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Isosceles Triangle 42"/>
            <p:cNvSpPr/>
            <p:nvPr/>
          </p:nvSpPr>
          <p:spPr>
            <a:xfrm>
              <a:off x="1314450" y="1674944"/>
              <a:ext cx="114300" cy="135227"/>
            </a:xfrm>
            <a:prstGeom prst="triangle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2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AutoShape 4" descr="http://www.clker.com/cliparts/Z/a/A/9/z/2/radio-wave.svg"/>
          <p:cNvSpPr>
            <a:spLocks noChangeAspect="1" noChangeArrowheads="1"/>
          </p:cNvSpPr>
          <p:nvPr/>
        </p:nvSpPr>
        <p:spPr bwMode="auto">
          <a:xfrm>
            <a:off x="155575" y="84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3" name="AutoShape 6" descr="data:image/jpeg;base64,/9j/4AAQSkZJRgABAQAAAQABAAD/2wCEAAkGBwgHBhUIBxQSFhQWGBsWGBgWGSAeGhUdIiEfGSUiHyAdKCggHiExHR0dKDItMSkrLjAuGiszRDMsNygwLi0BCgoKBQUFDgUFDisZExkrKysrKysrKysrKysrKysrKysrKysrKysrKysrKysrKysrKysrKysrKysrKysrKysrK//AABEIAOEA4QMBIgACEQEDEQH/xAAcAAEAAwEBAQEBAAAAAAAAAAAABgcIBQQDAQL/xABREAABAwEDBAsNBQYEBAcAAAABAAIDBAUGEQcSFyEIEzE2QVNUdJKz0iI3UWFxg5GToaOy0dMVMkJzgRQWGCNyolJigrE1wcLwJCUzNENk4f/EABQBAQAAAAAAAAAAAAAAAAAAAAD/xAAUEQEAAAAAAAAAAAAAAAAAAAAA/9oADAMBAAIRAxEAPwDqV9bb+Uq9U1j2JO+loKV2ZLKzEPmdrBAIIJGIOAxww7o4kgL0HIPdl5zpZ64k7pz49fu02OZL7mTyP1k1b8Twn+XEf+ZVqo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Jq7px/TXPr47fyR18da2olq7MkeI5GSHF8GPCPBqxIIwB3CAcCrlUFy3AHJjVE8G09dGglP27ZXHR+lFjj7Tr+Nk6RX6g0Fscd5E3O39XErVVVbHHeRNzt/VxK1UBEX8ySMijMkpAaASSdwAa8Sg/pFAzlguMD/AO6PqZeymmG43KXepl7KCeIoHphuNyl3qZeymmG43KXepl7KCeIoHphuNyl3qZeymmG43KXepl7KCeIoHphuNyl3qZeymmG43KXepl7KCeIoHphuNyl3qZeymmG43KXepl7KCeIoHphuNyl3qZeymmG43KXepl7KCeIoHphuNyl3qZeymmG43KXepl7KCeIo3dm/V2701bqSxJ897W55aWPac3EDEZwGOsj0qSICIiAiIgIiICg2W3vY1fmeujU5UGy297Gr8z10aDKqIiDR2xx3kTc7f1cStVVVscd5E3O39XErVQFzrx73qn8mT4SuiudePe9U/kyfCUGN7Kon2lakVBGQDLIyME7gLiG4n0q7RsfYMO6rnY/kDtqoLm776PnMPxtWy0FJ/wAPtPy5/qR20/h9p+XP9SO2rsRBSf8AD7T8uf6kdtP4faflz/Ujtq7F5LTtOgsmlNVacscTB+KRwaPJr3T4kFPfw+0/Ln+pHbT+H2n5c/1I7aklqZbLn0L82ndPPwfyo8B6ZCz2YrnMy93aLu7grAPE2M/9YQcz+H2n5c/1I7afw+0/Ln+pHbU8sLKddC25BFTVLWPO42YGMkngBd3JPiBKmCCk/wCH2n5c/wBSO2n8PtPy5/qR21diIKT/AIfaflz/AFI7ah+UzJeLkWVHaMVTtzXyCItMeaQS1zscc44juStOKqNkfvLg503q5UED2O+/x/NpPijWk1mzY77/AB/NpPijWk0BERAREQEREBQbLb3savzPXRqcqDZbe9jV+Z66NBlVERBo7Y47yJudv6uJWqqq2OO8ibnb+riVqoC514971T+TJ8JXRXOvHveqfyZPhKDItzd99HzmH42rZaxpc3ffR85h+Nq2WgIijOUS9Ud0LryWlqMh7iFp3HSHHDHxDAuPibhwoOFlPynUlz2fZ9AGy1ZGOafuwg7hfhwndDd3DWcBhjRL4rw3wvnDZ9vvmM8z2A5+oxsfg7EN1BozDnYADyKxcjNyHW5UuvnebGQueXRB+vbHY65HeEB2IA8IJ4AvNcD/AM7y8VVfLr2p1Q9vkB2hv9rggn1JkduXT0Rp3Qve4tzdsfI7P8owwYD5G+xU7bd29Gl7Wi2oGVdHJiAXN++zEY4H8MjdXDr8hWoVxL43aor2WA+yq4DutbHYYmN43HDyY/qCRwoK6rcj107y2Qy07pSvhEjQ5hxMkZ8oec8HgPdajwasFE7OvBfLJJajbNt1rpaU/daSXMLfDC8/dI/wnDd1tGIK9+Ru8VZdS9Uly7dOa10hYzHcjmGrUT+F4ww8JzcPvEq67w2HZ94rKfZlqsDo3+lp4HNPA4cBQLvW5Z94rKZadlPzo3+lp4WuHA4f96l0lnS7FfX5JcobrEtV2NLKQHO3GlhODJh4MNx27uOGvAFaLQFVGyP3lwc6b1cqtdVRsj95cHOm9XKggex33+P5tJ8Ua0ms2bHff4/m0nxRrSaAiIgIiICIiAoNlt72NX5nro1OVBstvexq/M9dGgyqiIg0dscd5E3O39XErVVVbHHeRNzt/VxK1UBc68e96p/Jk+ErornXj3vVP5MnwlBkW5u++j5zD8bVstY0ubvvo+cw/G1bLQFQmXConvFf+kutSnUMxvhwfK4AkjhAYGn9Sr7VCNwqNkr/ADeCT4afV/sEF50FHBZ1CyipBmsja1jR4ABgPYqEyEE6Tasv3TDN6dujWg1na4UrrDy7TUTxgJJamLX4CXSN9Oa30oNEoiIKG2Q1hus+16e9FBi1zyI3ubqIkZ3THY7udmgjyRhXDc+22XjuxBa7MP5jAXAbgeO5cP0eCP0XDyxWW21cnlS3VnRtEzSeAsOcf7M4fqqJu3lEtyxrpG7NiA7ZJKS2Qa3ta4NGZG0D7xdjr1nutQxwICT7Ii3bJtC1YbLowHTwZ22SA6m52H8vxnVif8OOG6ThamSe2X23cGmqZji9rTE4k4klhzASeEloBPlVaUmS9thZPqy2rxAOq3QOc1p17Rw7vC88J4NzwlSTY4vc65czTuCqdh6uP/v9UFrKqNkfvLg503q5Va6qjZH7y4OdN6uVBA9jvv8AH82k+KNaTWbNjvv8fzaT4o1pNAREQEREBERAUGy297Gr8z10anKg2W3vY1fmeujQZVREQaO2OO8ibnb+riVqqqtjjvIm52/q4laqAudePe9U/kyfCV0Vzrx73qn8mT4SgyLc3ffR85h+Nq2WsaXN330fOYfjatloCz/fyUXWy7Q2xOcI5DDISdxrCNoef0DXFaAVX5fLrPtm7ItakGMlLi5wG6YjhnejAO8gcgsOz7Ysy0o9ss6eGUeGN7XD2FZ/yyU892MqEV4KYHB+1VDeAF8ZDXN/taT/AFrlZPsnVHfiznSUtZtU8ZwfE6LO1Hcc1weMWkatzUQfCMereHIhatkWNLaNPURzGJpfmNYQ5wGs4azrAxPjwwQXfU30u1SUTauqq6drXtD2gvGcWkAjBo7o6iOBQK8eXaxKMGOwYpKh3A538uP292fJmjyqtslNxrKvtPLDXVL43x4O2tjRi9h1ZwcSdw6j3OrOGvWrtsHJRc+xSHtg254/FOc/+3UzH/SgpuWTKBlWlxwd+zg44DGOmZh6S8g/1uGPAF1NjjBTS3mnfMxjnshDmOIxLO6zTm+DEHDyeVaDcGRQYNAAA3BuAKhNjXCXW3Vz+CJjfS7H/pQWDlwtRtm5PJo8cHTOZC3x4nOd/Y1y+GQWzjQZPWSuBBnkkl1+URj2MB/VV5lItibKRf2G7dgnOijcYw4a2lx/9STxta0avE0kfeV/WZQQWXZsdn0YwjiY2No8TRgPKcAg9SqjZH7y4OdN6uVWuqo2R+8uDnTerlQQPY77/H82k+KNaTWbNjvv8fzaT4o1pNAREQEREBERAUGy297Gr8z10anKg2W3vY1fmeujQZVREQaO2OO8ibnb+riVqqqtjjvIm52/q4laqAudePe9U/kyfCV0Vzrx73qn8mT4SgyLc3ffR85h+Nq2WsaXN330fOYfjatloC/HAOGa7cX6iDP9+rm2xk8vB+9dzsdoxLnNaMdpx3Wvb+KI8B4Nw4EAmwLi5VrCvPE2nrHNp6ncMchwa8/5HHUcfAcHeI4YqfkBwwduKsb35FrCtqQ1NjH9lkOvBrcYj/o1Zv6EDxIILfexq3JZfuO8dhN/8NI8lrRqaMfvwuw1AEYlvi3MSzFXvd23KG8djstSzHZzHjHxtPC1w4HA6iqFtPJnlIorPNl08n7RTnAbWyfuAAcR3EuaAcQNzWvJYFz8qlhNfFYkc0Qf94NliAOHDrdgD4xrQX1fi14rEunU10rmtLYnhmJwznkENA8ZdgsuXXtq2aWhmsG7zXbZWFjXFmt7mtDu5b4Ac44nwDgGKsWiyM3ptypFRe6sw8r3TSYeDF2DR5cT5Fa90LkWFdCDNsiPuyMHSv7qR/lPANQ1AAatxBw8k+T2O5tnmqrs11XKMHkaxG3dzGny4EnhIHAAVYCIgKqNkfvLg503q5Va6qjZH7y4OdN6uVBA9jvv8fzaT4o1pNZs2O+/x/NpPijWk0BERAREQEREBQbLb3savzPXRqcqDZbe9jV+Z66NBlVERBo7Y47yJudv6uJWqqq2OO8ibnb+riVqoC514971T+TJ8JXRXntGlFdZ8lIThtjHMx8GcCMfagxrd2ris+8FPW1GOZHNHI7DWcGuDj7AtRNyoXJc3OFbHr8LXj/dqqN+QW9AeQyeiI4CXyAkeTazh6V/OgW9XHUPTk+mgt/SfcrlsXod8k0n3K5bF6HfJVBoFvVx1D05PppoFvVx1D05PpoLf0n3K5bF6HfJNJ9yuWxeh3yWcb8XKtK5VVHT2q+FxkaXDai4gAHDXnNaoyg1ppPuVy2L0O+SaT7lcti9Dvkslog1ppPuVy2L0O+SaT7lcti9Dvkslog1ppPuVy2L0O+SaT7lcti9DvkqRsDI3eK3rGitWjlowyVue0PfIHAePBhHtXv0C3q46h6cn00Fv6T7lcti9Dvkq3y5X0u9eC7kNBYs4leJxIc0OwDQx7dZIAxxcFyNAt6uOoenJ9NNAt6uOoenJ9NB8tjvv8fzaT4o1pNVPkoyX2tc6332pa0sDgYjG1sRccSS0kkua3DDN8eOPBhrthAREQEREBERAUGy297Gr8z10anKg2W3vY1fmeujQZVREQaO2OO8ibnb+riVqqqtjjvIm52/q4laqAiIgL5Vb3R0r3s3Q0kehfVV5fzKRS2ZObAu+w1Va/FgjZrbGdzu8NZO73I8BxLUFMaXb98r9zD2E0u375X7mHsKZ3eyCyz2cJrfqDFK7XtcYDszxF2OBPk1eMrp6ALL5XP0GoKZvLem2r0zsmt2XbXMBa05jG4A6/wAY61xlf8AoAsvlc/QamgCy+Vz9BqCgEV/6ALL5XP0GpoAsvlc/QagoBFf+gCy+Vz9BqaALL5XP0GoKvsrKZfCyLOZZ9n1OZFGM1jdqiOA8rmEn0r1aXb98r9zD2FY2gCy+Vz9BqaALL5XP0GoPHkav7ee8t7jQW3UbZGIXvzdrjbrBaAcWNB4Twq8FQn7qWzkivD+8VAz9spMxzJCBmvjacCSQMcNz72sajjm4hXDdW9NkXrs4VtjyZw1ZzDqfGfA9vAd3wg4aiUHaRfCtrKWgpjU1z2RsbrLnuDWjyk6lXs9s25lCnNHdNzqegBLZawgiSbgLYAdYH+bV+mGDg7Nv32MdpmwrrRftdZ+IA4Q0/BjM/cH9I1nDDUSMfLHcm2rVIqL02lVZ+7tVG7aYWf5dQzngcBOBUku1dyy7sWYLPseMMYNZO655/xOO6T/ALbgwAAXWQRAXJqKRpfY9o2jE/DVtkonjx8bJQcf0IX0u/eG0WW467l6GxtqM0yQyx4iKqjG6Wg4lrx+JuJ8I1KVqHZUKWRtgC3aIfz6F4qWcGLRqkaTu5pjxx8OAQTFF8KGrhr6JlZTHFkjGvafC1wDgfQV90BQbLb3savzPXRqcqDZbe9jV+Z66NBlVERBo7Y47yJudv6uJWqqq2OO8ibnb+riVqoC+NZVQUNI+rq3BrI2l7nHca0DEn0BfZcC/wDvGruazfA5BUt6cqc167R+xbAnZRUuvbKmUkPe3cOaBiW48AHdHhLRiFJrkWhkzubR7XZ1XC6UjB8z8c9/Dhudy3xDwDHE61m9EGt9JVzOWw+35JpKuZy2H2/JZIRBrfSVczlsPt+SaSrmcth9vyWSEQa30lXM5bD7fkmkq5nLYfb8lkhEGt9JVzOWw+35JpKuZy2H2/JZIRBrfSVczlsPt+SaSrmcth9vyWSEQa3OUq5ZGBrYfb8lVV96C5c8zrWuTaENNUEd1E1zmRy8JALQMwnwfdOA+7rKp1EF0ZNpLjXyrmUlu07/ANtGtokmlfHLgM45uc44agSWuxGHCeC96eCGlgbT0zWsY0BrWtADWgagABqAWV8i3fNpPLL1Ui1YgIihd5b41Qtb93LoRNqKz8ZccIaVv+KQjdP+Ua/1wBCaLhX7qIqa5VbLPhm/s8owO4SWFoH6kgfqoq/JdJbTNsvjaFZUvOssY4RwjxBmBH6jDyKtbeunNZ9k1dpXYfPJZcUzGSRSSHCqzHd25uYGjMa/NaHazqccdSC68mjZW3AohPu7Qw/phi3+3BSZeGw66mtOxoa6hGEckbXsG5mggEDAbmG5+i9yAoNlt72NX5nro1OVBstvexq/M9dGgyqiIg0dscd5E3O39XErVVVbHHeRNzt/VxK1UBfj2te0seAQdRB3Cv1EHm+z6HiougPkn2fQ8VF0B8l6UQeb7PoeKi6A+SfZ9DxUXQHyXpRB5vs+h4qLoD5J9n0PFRdAfJelEHm+z6HiougPkn2fQ8VF0B8l6UQeb7PoeKi6A+SfZ9DxUXQHyXpRB5vs+h4qLoD5J9n0PFRdAfJelEHm+z6HiougPkn2fQ8VF0B8l6UQfCOipYn58UcYI3CGgEL7ovwkAYlBCcrN8/3Pu0X0p/8AEzYxw7nc6tb8DuhoI8OtzdWGKpHJvlLq7nVL2VMYmhmfnynclztwuDz97w4HVjwtxJPPyo3qN7L2yVURxhj/AJUI4MwH73+o4nyEDgURQajr750l77Pism50uMtVi17hiH0kQw2x7hutdgc1u4C5wIOpSmpsihpLpvseFoEDYHRBv+XNLdZ4ThundO6sf2TalfY1c2tsqR8UjdxzDgfDgfCPCDqKtfTRU2rc6eya6E/tkkZijfF92TP7gnDda8NJIwxBI/DqCCyMirpHZM6QyY//ACgY+DbZAPZ7FOFybp2V9h3Zp7LdhjFExjsNwuw7o9LFdZAUGy297Gr8z10anKg2W3vY1fmeujQZVREQaO2OO8ibnb+riVqqqtjjvIm52/q4laqAiIgIiICIiAiIgIiICIiAiIgIiICieVW0ZbLye1lVBiHbWIwRujbHNix9DlLFzrx2RDb1hTWVUHBsrCzH/CTuH9Dgf0QYtRdS8dgWldq1XWbazC17dw/heOBzTwtP/wCaiCFy0BWxkIuS61rXF4rQb/Igd/LB3JJfD5G6j/Vhu4EKGXBufW3yt1tDSgiNuDppMNUTP+bjuNHCfECRrOyLNpLHs2OzrOaGRxtDWtHg8fhJOsnhJxQetERAUGy297Gr8z10anKg2W3vY1fmeujQZVREQaO2OO8ibnb+riVqqqtjjvIm52/q4laqAiIgIiICIiAiIgIiICIiAiIgIiICIiDmXgsCyrx0P7FbUTJWbox3WnwtcNbT5CoCzIVdRtVtpfVluOOYXtzfJiGZ2H64+NWiiDn2HYlmXfoBQ2NEyKMa8GjdO5i4nW44AaySdS6CIgIiICg2W3vY1fmeujU5UGy297Gr8z10aDKqIiDR2xx3kTD/AO2/q4laqpqOtq8kd6p218T32ZVybYySMY7Q88B4PERukNBGsFqlbcr1xSMTV4eZm7CCdIoNpeuJyv3M3YTS9cTlfuZuwgnKKDaXricr9zN2E0vXE5X7mbsIJyig2l64nK/czdhNL1xOV+5m7CCcooNpeuJyv3M3YTS9cTlfuZuwgnKKDaXricr9zN2E0vXE5X7mbsIJyig2l64nK/czdhNL1xOV+5m7CCcooNpeuJyv3M3YTS9cTlfuZuwgnKKDaXricr9zN2E0vXE5X7mbsIJyig2l64nK/czdhNL1xOV+5m7CCcooNpeuJyv3M3YTS9cTlfuZuwgnKKDaXricr9zN2E0vXE5X7mbsIJyig2l64nK/czdhNL1xOV+5m7CCcqDZbe9jV+Z66NNL1xOV+5m7CiF5rw1GVerZdi6bJBSB7X1NS9uAwGsAA+kA4FxA1AAkhQ2Y/wAB9CLXv7jXe4kIg6l4P+CTf0FY2tT/AIlJ/Wf90RB5UREBERAREQEREBERAREQEREBERAREQEREBERAREQf0z748q17k73ow+RfiIJKiIg/9k="/>
          <p:cNvSpPr>
            <a:spLocks noChangeAspect="1" noChangeArrowheads="1"/>
          </p:cNvSpPr>
          <p:nvPr/>
        </p:nvSpPr>
        <p:spPr bwMode="auto">
          <a:xfrm>
            <a:off x="307975" y="236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4" name="AutoShape 8" descr="data:image/jpeg;base64,/9j/4AAQSkZJRgABAQAAAQABAAD/2wCEAAkGBwgHBhUIBxQSFhQWGBsWGBgWGSAeGhUdIiEfGSUiHyAdKCggHiExHR0dKDItMSkrLjAuGiszRDMsNygwLi0BCgoKBQUFDgUFDisZExkrKysrKysrKysrKysrKysrKysrKysrKysrKysrKysrKysrKysrKysrKysrKysrKysrK//AABEIAOEA4QMBIgACEQEDEQH/xAAcAAEAAwEBAQEBAAAAAAAAAAAABgcIBQQDAQL/xABREAABAwEDBAsNBQYEBAcAAAABAAIDBAUGEQcSFyEIEzE2QVNUdJKz0iI3UWFxg5GToaOy0dMVMkJzgRQWGCNyolJigrE1wcLwJCUzNENk4f/EABQBAQAAAAAAAAAAAAAAAAAAAAD/xAAUEQEAAAAAAAAAAAAAAAAAAAAA/9oADAMBAAIRAxEAPwDqV9bb+Uq9U1j2JO+loKV2ZLKzEPmdrBAIIJGIOAxww7o4kgL0HIPdl5zpZ64k7pz49fu02OZL7mTyP1k1b8Twn+XEf+ZVqo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Jq7px/TXPr47fyR18da2olq7MkeI5GSHF8GPCPBqxIIwB3CAcCrlUFy3AHJjVE8G09dGglP27ZXHR+lFjj7Tr+Nk6RX6g0Fscd5E3O39XErVVVbHHeRNzt/VxK1UBEX8ySMijMkpAaASSdwAa8Sg/pFAzlguMD/AO6PqZeymmG43KXepl7KCeIoHphuNyl3qZeymmG43KXepl7KCeIoHphuNyl3qZeymmG43KXepl7KCeIoHphuNyl3qZeymmG43KXepl7KCeIoHphuNyl3qZeymmG43KXepl7KCeIoHphuNyl3qZeymmG43KXepl7KCeIoHphuNyl3qZeymmG43KXepl7KCeIo3dm/V2701bqSxJ897W55aWPac3EDEZwGOsj0qSICIiAiIgIiICg2W3vY1fmeujU5UGy297Gr8z10aDKqIiDR2xx3kTc7f1cStVVVscd5E3O39XErVQFzrx73qn8mT4SuiudePe9U/kyfCUGN7Kon2lakVBGQDLIyME7gLiG4n0q7RsfYMO6rnY/kDtqoLm776PnMPxtWy0FJ/wAPtPy5/qR20/h9p+XP9SO2rsRBSf8AD7T8uf6kdtP4faflz/Ujtq7F5LTtOgsmlNVacscTB+KRwaPJr3T4kFPfw+0/Ln+pHbT+H2n5c/1I7aklqZbLn0L82ndPPwfyo8B6ZCz2YrnMy93aLu7grAPE2M/9YQcz+H2n5c/1I7afw+0/Ln+pHbU8sLKddC25BFTVLWPO42YGMkngBd3JPiBKmCCk/wCH2n5c/wBSO2n8PtPy5/qR21diIKT/AIfaflz/AFI7ah+UzJeLkWVHaMVTtzXyCItMeaQS1zscc44juStOKqNkfvLg503q5UED2O+/x/NpPijWk1mzY77/AB/NpPijWk0BERAREQEREBQbLb3savzPXRqcqDZbe9jV+Z66NBlVERBo7Y47yJudv6uJWqqq2OO8ibnb+riVqoC514971T+TJ8JXRXOvHveqfyZPhKDItzd99HzmH42rZaxpc3ffR85h+Nq2WgIijOUS9Ud0LryWlqMh7iFp3HSHHDHxDAuPibhwoOFlPynUlz2fZ9AGy1ZGOafuwg7hfhwndDd3DWcBhjRL4rw3wvnDZ9vvmM8z2A5+oxsfg7EN1BozDnYADyKxcjNyHW5UuvnebGQueXRB+vbHY65HeEB2IA8IJ4AvNcD/AM7y8VVfLr2p1Q9vkB2hv9rggn1JkduXT0Rp3Qve4tzdsfI7P8owwYD5G+xU7bd29Gl7Wi2oGVdHJiAXN++zEY4H8MjdXDr8hWoVxL43aor2WA+yq4DutbHYYmN43HDyY/qCRwoK6rcj107y2Qy07pSvhEjQ5hxMkZ8oec8HgPdajwasFE7OvBfLJJajbNt1rpaU/daSXMLfDC8/dI/wnDd1tGIK9+Ru8VZdS9Uly7dOa10hYzHcjmGrUT+F4ww8JzcPvEq67w2HZ94rKfZlqsDo3+lp4HNPA4cBQLvW5Z94rKZadlPzo3+lp4WuHA4f96l0lnS7FfX5JcobrEtV2NLKQHO3GlhODJh4MNx27uOGvAFaLQFVGyP3lwc6b1cqtdVRsj95cHOm9XKggex33+P5tJ8Ua0ms2bHff4/m0nxRrSaAiIgIiICIiAoNlt72NX5nro1OVBstvexq/M9dGgyqiIg0dscd5E3O39XErVVVbHHeRNzt/VxK1UBc68e96p/Jk+ErornXj3vVP5MnwlBkW5u++j5zD8bVstY0ubvvo+cw/G1bLQFQmXConvFf+kutSnUMxvhwfK4AkjhAYGn9Sr7VCNwqNkr/ADeCT4afV/sEF50FHBZ1CyipBmsja1jR4ABgPYqEyEE6Tasv3TDN6dujWg1na4UrrDy7TUTxgJJamLX4CXSN9Oa30oNEoiIKG2Q1hus+16e9FBi1zyI3ubqIkZ3THY7udmgjyRhXDc+22XjuxBa7MP5jAXAbgeO5cP0eCP0XDyxWW21cnlS3VnRtEzSeAsOcf7M4fqqJu3lEtyxrpG7NiA7ZJKS2Qa3ta4NGZG0D7xdjr1nutQxwICT7Ii3bJtC1YbLowHTwZ22SA6m52H8vxnVif8OOG6ThamSe2X23cGmqZji9rTE4k4klhzASeEloBPlVaUmS9thZPqy2rxAOq3QOc1p17Rw7vC88J4NzwlSTY4vc65czTuCqdh6uP/v9UFrKqNkfvLg503q5Va6qjZH7y4OdN6uVBA9jvv8AH82k+KNaTWbNjvv8fzaT4o1pNAREQEREBERAUGy297Gr8z10anKg2W3vY1fmeujQZVREQaO2OO8ibnb+riVqqqtjjvIm52/q4laqAudePe9U/kyfCV0Vzrx73qn8mT4SgyLc3ffR85h+Nq2WsaXN330fOYfjatloCz/fyUXWy7Q2xOcI5DDISdxrCNoef0DXFaAVX5fLrPtm7ItakGMlLi5wG6YjhnejAO8gcgsOz7Ysy0o9ss6eGUeGN7XD2FZ/yyU892MqEV4KYHB+1VDeAF8ZDXN/taT/AFrlZPsnVHfiznSUtZtU8ZwfE6LO1Hcc1weMWkatzUQfCMereHIhatkWNLaNPURzGJpfmNYQ5wGs4azrAxPjwwQXfU30u1SUTauqq6drXtD2gvGcWkAjBo7o6iOBQK8eXaxKMGOwYpKh3A538uP292fJmjyqtslNxrKvtPLDXVL43x4O2tjRi9h1ZwcSdw6j3OrOGvWrtsHJRc+xSHtg254/FOc/+3UzH/SgpuWTKBlWlxwd+zg44DGOmZh6S8g/1uGPAF1NjjBTS3mnfMxjnshDmOIxLO6zTm+DEHDyeVaDcGRQYNAAA3BuAKhNjXCXW3Vz+CJjfS7H/pQWDlwtRtm5PJo8cHTOZC3x4nOd/Y1y+GQWzjQZPWSuBBnkkl1+URj2MB/VV5lItibKRf2G7dgnOijcYw4a2lx/9STxta0avE0kfeV/WZQQWXZsdn0YwjiY2No8TRgPKcAg9SqjZH7y4OdN6uVWuqo2R+8uDnTerlQQPY77/H82k+KNaTWbNjvv8fzaT4o1pNAREQEREBERAUGy297Gr8z10anKg2W3vY1fmeujQZVREQaO2OO8ibnb+riVqqqtjjvIm52/q4laqAudePe9U/kyfCV0Vzrx73qn8mT4SgyLc3ffR85h+Nq2WsaXN330fOYfjatloC/HAOGa7cX6iDP9+rm2xk8vB+9dzsdoxLnNaMdpx3Wvb+KI8B4Nw4EAmwLi5VrCvPE2nrHNp6ncMchwa8/5HHUcfAcHeI4YqfkBwwduKsb35FrCtqQ1NjH9lkOvBrcYj/o1Zv6EDxIILfexq3JZfuO8dhN/8NI8lrRqaMfvwuw1AEYlvi3MSzFXvd23KG8djstSzHZzHjHxtPC1w4HA6iqFtPJnlIorPNl08n7RTnAbWyfuAAcR3EuaAcQNzWvJYFz8qlhNfFYkc0Qf94NliAOHDrdgD4xrQX1fi14rEunU10rmtLYnhmJwznkENA8ZdgsuXXtq2aWhmsG7zXbZWFjXFmt7mtDu5b4Ac44nwDgGKsWiyM3ptypFRe6sw8r3TSYeDF2DR5cT5Fa90LkWFdCDNsiPuyMHSv7qR/lPANQ1AAatxBw8k+T2O5tnmqrs11XKMHkaxG3dzGny4EnhIHAAVYCIgKqNkfvLg503q5Va6qjZH7y4OdN6uVBA9jvv8fzaT4o1pNZs2O+/x/NpPijWk0BERAREQEREBQbLb3savzPXRqcqDZbe9jV+Z66NBlVERBo7Y47yJudv6uJWqqq2OO8ibnb+riVqoC514971T+TJ8JXRXntGlFdZ8lIThtjHMx8GcCMfagxrd2ris+8FPW1GOZHNHI7DWcGuDj7AtRNyoXJc3OFbHr8LXj/dqqN+QW9AeQyeiI4CXyAkeTazh6V/OgW9XHUPTk+mgt/SfcrlsXod8k0n3K5bF6HfJVBoFvVx1D05PppoFvVx1D05PpoLf0n3K5bF6HfJNJ9yuWxeh3yWcb8XKtK5VVHT2q+FxkaXDai4gAHDXnNaoyg1ppPuVy2L0O+SaT7lcti9Dvkslog1ppPuVy2L0O+SaT7lcti9Dvkslog1ppPuVy2L0O+SaT7lcti9DvkqRsDI3eK3rGitWjlowyVue0PfIHAePBhHtXv0C3q46h6cn00Fv6T7lcti9Dvkq3y5X0u9eC7kNBYs4leJxIc0OwDQx7dZIAxxcFyNAt6uOoenJ9NNAt6uOoenJ9NB8tjvv8fzaT4o1pNVPkoyX2tc6332pa0sDgYjG1sRccSS0kkua3DDN8eOPBhrthAREQEREBERAUGy297Gr8z10anKg2W3vY1fmeujQZVREQaO2OO8ibnb+riVqqqtjjvIm52/q4laqAiIgL5Vb3R0r3s3Q0kehfVV5fzKRS2ZObAu+w1Va/FgjZrbGdzu8NZO73I8BxLUFMaXb98r9zD2E0u375X7mHsKZ3eyCyz2cJrfqDFK7XtcYDszxF2OBPk1eMrp6ALL5XP0GoKZvLem2r0zsmt2XbXMBa05jG4A6/wAY61xlf8AoAsvlc/QamgCy+Vz9BqCgEV/6ALL5XP0GpoAsvlc/QagoBFf+gCy+Vz9BqaALL5XP0GoKvsrKZfCyLOZZ9n1OZFGM1jdqiOA8rmEn0r1aXb98r9zD2FY2gCy+Vz9BqaALL5XP0GoPHkav7ee8t7jQW3UbZGIXvzdrjbrBaAcWNB4Twq8FQn7qWzkivD+8VAz9spMxzJCBmvjacCSQMcNz72sajjm4hXDdW9NkXrs4VtjyZw1ZzDqfGfA9vAd3wg4aiUHaRfCtrKWgpjU1z2RsbrLnuDWjyk6lXs9s25lCnNHdNzqegBLZawgiSbgLYAdYH+bV+mGDg7Nv32MdpmwrrRftdZ+IA4Q0/BjM/cH9I1nDDUSMfLHcm2rVIqL02lVZ+7tVG7aYWf5dQzngcBOBUku1dyy7sWYLPseMMYNZO655/xOO6T/ALbgwAAXWQRAXJqKRpfY9o2jE/DVtkonjx8bJQcf0IX0u/eG0WW467l6GxtqM0yQyx4iKqjG6Wg4lrx+JuJ8I1KVqHZUKWRtgC3aIfz6F4qWcGLRqkaTu5pjxx8OAQTFF8KGrhr6JlZTHFkjGvafC1wDgfQV90BQbLb3savzPXRqcqDZbe9jV+Z66NBlVERBo7Y47yJudv6uJWqqq2OO8ibnb+riVqoC+NZVQUNI+rq3BrI2l7nHca0DEn0BfZcC/wDvGruazfA5BUt6cqc167R+xbAnZRUuvbKmUkPe3cOaBiW48AHdHhLRiFJrkWhkzubR7XZ1XC6UjB8z8c9/Dhudy3xDwDHE61m9EGt9JVzOWw+35JpKuZy2H2/JZIRBrfSVczlsPt+SaSrmcth9vyWSEQa30lXM5bD7fkmkq5nLYfb8lkhEGt9JVzOWw+35JpKuZy2H2/JZIRBrfSVczlsPt+SaSrmcth9vyWSEQa3OUq5ZGBrYfb8lVV96C5c8zrWuTaENNUEd1E1zmRy8JALQMwnwfdOA+7rKp1EF0ZNpLjXyrmUlu07/ANtGtokmlfHLgM45uc44agSWuxGHCeC96eCGlgbT0zWsY0BrWtADWgagABqAWV8i3fNpPLL1Ui1YgIihd5b41Qtb93LoRNqKz8ZccIaVv+KQjdP+Ua/1wBCaLhX7qIqa5VbLPhm/s8owO4SWFoH6kgfqoq/JdJbTNsvjaFZUvOssY4RwjxBmBH6jDyKtbeunNZ9k1dpXYfPJZcUzGSRSSHCqzHd25uYGjMa/NaHazqccdSC68mjZW3AohPu7Qw/phi3+3BSZeGw66mtOxoa6hGEckbXsG5mggEDAbmG5+i9yAoNlt72NX5nro1OVBstvexq/M9dGgyqiIg0dscd5E3O39XErVVVbHHeRNzt/VxK1UBfj2te0seAQdRB3Cv1EHm+z6HiougPkn2fQ8VF0B8l6UQeb7PoeKi6A+SfZ9DxUXQHyXpRB5vs+h4qLoD5J9n0PFRdAfJelEHm+z6HiougPkn2fQ8VF0B8l6UQeb7PoeKi6A+SfZ9DxUXQHyXpRB5vs+h4qLoD5J9n0PFRdAfJelEHm+z6HiougPkn2fQ8VF0B8l6UQfCOipYn58UcYI3CGgEL7ovwkAYlBCcrN8/3Pu0X0p/8AEzYxw7nc6tb8DuhoI8OtzdWGKpHJvlLq7nVL2VMYmhmfnynclztwuDz97w4HVjwtxJPPyo3qN7L2yVURxhj/AJUI4MwH73+o4nyEDgURQajr750l77Pism50uMtVi17hiH0kQw2x7hutdgc1u4C5wIOpSmpsihpLpvseFoEDYHRBv+XNLdZ4ThundO6sf2TalfY1c2tsqR8UjdxzDgfDgfCPCDqKtfTRU2rc6eya6E/tkkZijfF92TP7gnDda8NJIwxBI/DqCCyMirpHZM6QyY//ACgY+DbZAPZ7FOFybp2V9h3Zp7LdhjFExjsNwuw7o9LFdZAUGy297Gr8z10anKg2W3vY1fmeujQZVREQaO2OO8ibnb+riVqqqtjjvIm52/q4laqAiIgIiICIiAiIgIiICIiAiIgIiICieVW0ZbLye1lVBiHbWIwRujbHNix9DlLFzrx2RDb1hTWVUHBsrCzH/CTuH9Dgf0QYtRdS8dgWldq1XWbazC17dw/heOBzTwtP/wCaiCFy0BWxkIuS61rXF4rQb/Igd/LB3JJfD5G6j/Vhu4EKGXBufW3yt1tDSgiNuDppMNUTP+bjuNHCfECRrOyLNpLHs2OzrOaGRxtDWtHg8fhJOsnhJxQetERAUGy297Gr8z10anKg2W3vY1fmeujQZVREQaO2OO8ibnb+riVqqqtjjvIm52/q4laqAiIgIiICIiAiIgIiICIiAiIgIiICIiDmXgsCyrx0P7FbUTJWbox3WnwtcNbT5CoCzIVdRtVtpfVluOOYXtzfJiGZ2H64+NWiiDn2HYlmXfoBQ2NEyKMa8GjdO5i4nW44AaySdS6CIgIiICg2W3vY1fmeujU5UGy297Gr8z10aDKqIiDR2xx3kTD/AO2/q4laqpqOtq8kd6p218T32ZVybYySMY7Q88B4PERukNBGsFqlbcr1xSMTV4eZm7CCdIoNpeuJyv3M3YTS9cTlfuZuwgnKKDaXricr9zN2E0vXE5X7mbsIJyig2l64nK/czdhNL1xOV+5m7CCcooNpeuJyv3M3YTS9cTlfuZuwgnKKDaXricr9zN2E0vXE5X7mbsIJyig2l64nK/czdhNL1xOV+5m7CCcooNpeuJyv3M3YTS9cTlfuZuwgnKKDaXricr9zN2E0vXE5X7mbsIJyig2l64nK/czdhNL1xOV+5m7CCcooNpeuJyv3M3YTS9cTlfuZuwgnKKDaXricr9zN2E0vXE5X7mbsIJyig2l64nK/czdhNL1xOV+5m7CCcqDZbe9jV+Z66NNL1xOV+5m7CiF5rw1GVerZdi6bJBSB7X1NS9uAwGsAA+kA4FxA1AAkhQ2Y/wAB9CLXv7jXe4kIg6l4P+CTf0FY2tT/AIlJ/Wf90RB5UREBERAREQEREBERAREQEREBERAREQEREBERAREQf0z748q17k73ow+RfiIJKiIg/9k="/>
          <p:cNvSpPr>
            <a:spLocks noChangeAspect="1" noChangeArrowheads="1"/>
          </p:cNvSpPr>
          <p:nvPr/>
        </p:nvSpPr>
        <p:spPr bwMode="auto">
          <a:xfrm>
            <a:off x="460375" y="388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036" name="Group 1035"/>
          <p:cNvGrpSpPr/>
          <p:nvPr/>
        </p:nvGrpSpPr>
        <p:grpSpPr>
          <a:xfrm>
            <a:off x="2429150" y="2052479"/>
            <a:ext cx="466450" cy="1305241"/>
            <a:chOff x="6019800" y="4447859"/>
            <a:chExt cx="466450" cy="1305241"/>
          </a:xfrm>
        </p:grpSpPr>
        <p:sp>
          <p:nvSpPr>
            <p:cNvPr id="109" name="Rectangle 108"/>
            <p:cNvSpPr/>
            <p:nvPr/>
          </p:nvSpPr>
          <p:spPr>
            <a:xfrm>
              <a:off x="6019800" y="4447859"/>
              <a:ext cx="466450" cy="1305241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6118225" y="456039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6291400" y="456039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6118225" y="47244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6291400" y="47244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6118225" y="4909095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6291400" y="4909095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6118225" y="5084059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6291400" y="5084059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6118225" y="52578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6291400" y="52578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6118225" y="54102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6291400" y="54102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6118225" y="55626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6291400" y="55626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5" name="Title 1"/>
          <p:cNvSpPr txBox="1">
            <a:spLocks/>
          </p:cNvSpPr>
          <p:nvPr/>
        </p:nvSpPr>
        <p:spPr>
          <a:xfrm>
            <a:off x="228600" y="152400"/>
            <a:ext cx="8686800" cy="56356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3. Newly Generated Trips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AFA5F-529F-4755-AFC1-09BCE3239773}" type="slidenum">
              <a:rPr lang="en-US" smtClean="0"/>
              <a:t>45</a:t>
            </a:fld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0" y="4191000"/>
            <a:ext cx="9151620" cy="1460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0" y="3429000"/>
            <a:ext cx="9151620" cy="1523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0" y="3581400"/>
            <a:ext cx="915162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0" y="3886200"/>
            <a:ext cx="9144000" cy="0"/>
          </a:xfrm>
          <a:prstGeom prst="line">
            <a:avLst/>
          </a:prstGeom>
          <a:ln w="127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37338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0" y="342900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35814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0" y="41910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0" y="43434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0" y="40386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>
            <a:off x="2662375" y="3886200"/>
            <a:ext cx="4042950" cy="0"/>
          </a:xfrm>
          <a:prstGeom prst="line">
            <a:avLst/>
          </a:prstGeom>
          <a:ln w="257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96"/>
          <p:cNvGrpSpPr/>
          <p:nvPr/>
        </p:nvGrpSpPr>
        <p:grpSpPr>
          <a:xfrm>
            <a:off x="6477000" y="2684802"/>
            <a:ext cx="443792" cy="668519"/>
            <a:chOff x="1314450" y="1674944"/>
            <a:chExt cx="114300" cy="28580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48" name="Rectangle 47"/>
            <p:cNvSpPr/>
            <p:nvPr/>
          </p:nvSpPr>
          <p:spPr>
            <a:xfrm>
              <a:off x="1314450" y="1815568"/>
              <a:ext cx="114300" cy="145183"/>
            </a:xfrm>
            <a:prstGeom prst="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Isosceles Triangle 48"/>
            <p:cNvSpPr/>
            <p:nvPr/>
          </p:nvSpPr>
          <p:spPr>
            <a:xfrm>
              <a:off x="1314450" y="1674944"/>
              <a:ext cx="114300" cy="135227"/>
            </a:xfrm>
            <a:prstGeom prst="triangle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4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AutoShape 4" descr="http://www.clker.com/cliparts/Z/a/A/9/z/2/radio-wave.svg"/>
          <p:cNvSpPr>
            <a:spLocks noChangeAspect="1" noChangeArrowheads="1"/>
          </p:cNvSpPr>
          <p:nvPr/>
        </p:nvSpPr>
        <p:spPr bwMode="auto">
          <a:xfrm>
            <a:off x="155575" y="84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3" name="AutoShape 6" descr="data:image/jpeg;base64,/9j/4AAQSkZJRgABAQAAAQABAAD/2wCEAAkGBwgHBhUIBxQSFhQWGBsWGBgWGSAeGhUdIiEfGSUiHyAdKCggHiExHR0dKDItMSkrLjAuGiszRDMsNygwLi0BCgoKBQUFDgUFDisZExkrKysrKysrKysrKysrKysrKysrKysrKysrKysrKysrKysrKysrKysrKysrKysrKysrK//AABEIAOEA4QMBIgACEQEDEQH/xAAcAAEAAwEBAQEBAAAAAAAAAAAABgcIBQQDAQL/xABREAABAwEDBAsNBQYEBAcAAAABAAIDBAUGEQcSFyEIEzE2QVNUdJKz0iI3UWFxg5GToaOy0dMVMkJzgRQWGCNyolJigrE1wcLwJCUzNENk4f/EABQBAQAAAAAAAAAAAAAAAAAAAAD/xAAUEQEAAAAAAAAAAAAAAAAAAAAA/9oADAMBAAIRAxEAPwDqV9bb+Uq9U1j2JO+loKV2ZLKzEPmdrBAIIJGIOAxww7o4kgL0HIPdl5zpZ64k7pz49fu02OZL7mTyP1k1b8Twn+XEf+ZVqo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Jq7px/TXPr47fyR18da2olq7MkeI5GSHF8GPCPBqxIIwB3CAcCrlUFy3AHJjVE8G09dGglP27ZXHR+lFjj7Tr+Nk6RX6g0Fscd5E3O39XErVVVbHHeRNzt/VxK1UBEX8ySMijMkpAaASSdwAa8Sg/pFAzlguMD/AO6PqZeymmG43KXepl7KCeIoHphuNyl3qZeymmG43KXepl7KCeIoHphuNyl3qZeymmG43KXepl7KCeIoHphuNyl3qZeymmG43KXepl7KCeIoHphuNyl3qZeymmG43KXepl7KCeIoHphuNyl3qZeymmG43KXepl7KCeIoHphuNyl3qZeymmG43KXepl7KCeIo3dm/V2701bqSxJ897W55aWPac3EDEZwGOsj0qSICIiAiIgIiICg2W3vY1fmeujU5UGy297Gr8z10aDKqIiDR2xx3kTc7f1cStVVVscd5E3O39XErVQFzrx73qn8mT4SuiudePe9U/kyfCUGN7Kon2lakVBGQDLIyME7gLiG4n0q7RsfYMO6rnY/kDtqoLm776PnMPxtWy0FJ/wAPtPy5/qR20/h9p+XP9SO2rsRBSf8AD7T8uf6kdtP4faflz/Ujtq7F5LTtOgsmlNVacscTB+KRwaPJr3T4kFPfw+0/Ln+pHbT+H2n5c/1I7aklqZbLn0L82ndPPwfyo8B6ZCz2YrnMy93aLu7grAPE2M/9YQcz+H2n5c/1I7afw+0/Ln+pHbU8sLKddC25BFTVLWPO42YGMkngBd3JPiBKmCCk/wCH2n5c/wBSO2n8PtPy5/qR21diIKT/AIfaflz/AFI7ah+UzJeLkWVHaMVTtzXyCItMeaQS1zscc44juStOKqNkfvLg503q5UED2O+/x/NpPijWk1mzY77/AB/NpPijWk0BERAREQEREBQbLb3savzPXRqcqDZbe9jV+Z66NBlVERBo7Y47yJudv6uJWqqq2OO8ibnb+riVqoC514971T+TJ8JXRXOvHveqfyZPhKDItzd99HzmH42rZaxpc3ffR85h+Nq2WgIijOUS9Ud0LryWlqMh7iFp3HSHHDHxDAuPibhwoOFlPynUlz2fZ9AGy1ZGOafuwg7hfhwndDd3DWcBhjRL4rw3wvnDZ9vvmM8z2A5+oxsfg7EN1BozDnYADyKxcjNyHW5UuvnebGQueXRB+vbHY65HeEB2IA8IJ4AvNcD/AM7y8VVfLr2p1Q9vkB2hv9rggn1JkduXT0Rp3Qve4tzdsfI7P8owwYD5G+xU7bd29Gl7Wi2oGVdHJiAXN++zEY4H8MjdXDr8hWoVxL43aor2WA+yq4DutbHYYmN43HDyY/qCRwoK6rcj107y2Qy07pSvhEjQ5hxMkZ8oec8HgPdajwasFE7OvBfLJJajbNt1rpaU/daSXMLfDC8/dI/wnDd1tGIK9+Ru8VZdS9Uly7dOa10hYzHcjmGrUT+F4ww8JzcPvEq67w2HZ94rKfZlqsDo3+lp4HNPA4cBQLvW5Z94rKZadlPzo3+lp4WuHA4f96l0lnS7FfX5JcobrEtV2NLKQHO3GlhODJh4MNx27uOGvAFaLQFVGyP3lwc6b1cqtdVRsj95cHOm9XKggex33+P5tJ8Ua0ms2bHff4/m0nxRrSaAiIgIiICIiAoNlt72NX5nro1OVBstvexq/M9dGgyqiIg0dscd5E3O39XErVVVbHHeRNzt/VxK1UBc68e96p/Jk+ErornXj3vVP5MnwlBkW5u++j5zD8bVstY0ubvvo+cw/G1bLQFQmXConvFf+kutSnUMxvhwfK4AkjhAYGn9Sr7VCNwqNkr/ADeCT4afV/sEF50FHBZ1CyipBmsja1jR4ABgPYqEyEE6Tasv3TDN6dujWg1na4UrrDy7TUTxgJJamLX4CXSN9Oa30oNEoiIKG2Q1hus+16e9FBi1zyI3ubqIkZ3THY7udmgjyRhXDc+22XjuxBa7MP5jAXAbgeO5cP0eCP0XDyxWW21cnlS3VnRtEzSeAsOcf7M4fqqJu3lEtyxrpG7NiA7ZJKS2Qa3ta4NGZG0D7xdjr1nutQxwICT7Ii3bJtC1YbLowHTwZ22SA6m52H8vxnVif8OOG6ThamSe2X23cGmqZji9rTE4k4klhzASeEloBPlVaUmS9thZPqy2rxAOq3QOc1p17Rw7vC88J4NzwlSTY4vc65czTuCqdh6uP/v9UFrKqNkfvLg503q5Va6qjZH7y4OdN6uVBA9jvv8AH82k+KNaTWbNjvv8fzaT4o1pNAREQEREBERAUGy297Gr8z10anKg2W3vY1fmeujQZVREQaO2OO8ibnb+riVqqqtjjvIm52/q4laqAudePe9U/kyfCV0Vzrx73qn8mT4SgyLc3ffR85h+Nq2WsaXN330fOYfjatloCz/fyUXWy7Q2xOcI5DDISdxrCNoef0DXFaAVX5fLrPtm7ItakGMlLi5wG6YjhnejAO8gcgsOz7Ysy0o9ss6eGUeGN7XD2FZ/yyU892MqEV4KYHB+1VDeAF8ZDXN/taT/AFrlZPsnVHfiznSUtZtU8ZwfE6LO1Hcc1weMWkatzUQfCMereHIhatkWNLaNPURzGJpfmNYQ5wGs4azrAxPjwwQXfU30u1SUTauqq6drXtD2gvGcWkAjBo7o6iOBQK8eXaxKMGOwYpKh3A538uP292fJmjyqtslNxrKvtPLDXVL43x4O2tjRi9h1ZwcSdw6j3OrOGvWrtsHJRc+xSHtg254/FOc/+3UzH/SgpuWTKBlWlxwd+zg44DGOmZh6S8g/1uGPAF1NjjBTS3mnfMxjnshDmOIxLO6zTm+DEHDyeVaDcGRQYNAAA3BuAKhNjXCXW3Vz+CJjfS7H/pQWDlwtRtm5PJo8cHTOZC3x4nOd/Y1y+GQWzjQZPWSuBBnkkl1+URj2MB/VV5lItibKRf2G7dgnOijcYw4a2lx/9STxta0avE0kfeV/WZQQWXZsdn0YwjiY2No8TRgPKcAg9SqjZH7y4OdN6uVWuqo2R+8uDnTerlQQPY77/H82k+KNaTWbNjvv8fzaT4o1pNAREQEREBERAUGy297Gr8z10anKg2W3vY1fmeujQZVREQaO2OO8ibnb+riVqqqtjjvIm52/q4laqAudePe9U/kyfCV0Vzrx73qn8mT4SgyLc3ffR85h+Nq2WsaXN330fOYfjatloC/HAOGa7cX6iDP9+rm2xk8vB+9dzsdoxLnNaMdpx3Wvb+KI8B4Nw4EAmwLi5VrCvPE2nrHNp6ncMchwa8/5HHUcfAcHeI4YqfkBwwduKsb35FrCtqQ1NjH9lkOvBrcYj/o1Zv6EDxIILfexq3JZfuO8dhN/8NI8lrRqaMfvwuw1AEYlvi3MSzFXvd23KG8djstSzHZzHjHxtPC1w4HA6iqFtPJnlIorPNl08n7RTnAbWyfuAAcR3EuaAcQNzWvJYFz8qlhNfFYkc0Qf94NliAOHDrdgD4xrQX1fi14rEunU10rmtLYnhmJwznkENA8ZdgsuXXtq2aWhmsG7zXbZWFjXFmt7mtDu5b4Ac44nwDgGKsWiyM3ptypFRe6sw8r3TSYeDF2DR5cT5Fa90LkWFdCDNsiPuyMHSv7qR/lPANQ1AAatxBw8k+T2O5tnmqrs11XKMHkaxG3dzGny4EnhIHAAVYCIgKqNkfvLg503q5Va6qjZH7y4OdN6uVBA9jvv8fzaT4o1pNZs2O+/x/NpPijWk0BERAREQEREBQbLb3savzPXRqcqDZbe9jV+Z66NBlVERBo7Y47yJudv6uJWqqq2OO8ibnb+riVqoC514971T+TJ8JXRXntGlFdZ8lIThtjHMx8GcCMfagxrd2ris+8FPW1GOZHNHI7DWcGuDj7AtRNyoXJc3OFbHr8LXj/dqqN+QW9AeQyeiI4CXyAkeTazh6V/OgW9XHUPTk+mgt/SfcrlsXod8k0n3K5bF6HfJVBoFvVx1D05PppoFvVx1D05PpoLf0n3K5bF6HfJNJ9yuWxeh3yWcb8XKtK5VVHT2q+FxkaXDai4gAHDXnNaoyg1ppPuVy2L0O+SaT7lcti9Dvkslog1ppPuVy2L0O+SaT7lcti9Dvkslog1ppPuVy2L0O+SaT7lcti9DvkqRsDI3eK3rGitWjlowyVue0PfIHAePBhHtXv0C3q46h6cn00Fv6T7lcti9Dvkq3y5X0u9eC7kNBYs4leJxIc0OwDQx7dZIAxxcFyNAt6uOoenJ9NNAt6uOoenJ9NB8tjvv8fzaT4o1pNVPkoyX2tc6332pa0sDgYjG1sRccSS0kkua3DDN8eOPBhrthAREQEREBERAUGy297Gr8z10anKg2W3vY1fmeujQZVREQaO2OO8ibnb+riVqqqtjjvIm52/q4laqAiIgL5Vb3R0r3s3Q0kehfVV5fzKRS2ZObAu+w1Va/FgjZrbGdzu8NZO73I8BxLUFMaXb98r9zD2E0u375X7mHsKZ3eyCyz2cJrfqDFK7XtcYDszxF2OBPk1eMrp6ALL5XP0GoKZvLem2r0zsmt2XbXMBa05jG4A6/wAY61xlf8AoAsvlc/QamgCy+Vz9BqCgEV/6ALL5XP0GpoAsvlc/QagoBFf+gCy+Vz9BqaALL5XP0GoKvsrKZfCyLOZZ9n1OZFGM1jdqiOA8rmEn0r1aXb98r9zD2FY2gCy+Vz9BqaALL5XP0GoPHkav7ee8t7jQW3UbZGIXvzdrjbrBaAcWNB4Twq8FQn7qWzkivD+8VAz9spMxzJCBmvjacCSQMcNz72sajjm4hXDdW9NkXrs4VtjyZw1ZzDqfGfA9vAd3wg4aiUHaRfCtrKWgpjU1z2RsbrLnuDWjyk6lXs9s25lCnNHdNzqegBLZawgiSbgLYAdYH+bV+mGDg7Nv32MdpmwrrRftdZ+IA4Q0/BjM/cH9I1nDDUSMfLHcm2rVIqL02lVZ+7tVG7aYWf5dQzngcBOBUku1dyy7sWYLPseMMYNZO655/xOO6T/ALbgwAAXWQRAXJqKRpfY9o2jE/DVtkonjx8bJQcf0IX0u/eG0WW467l6GxtqM0yQyx4iKqjG6Wg4lrx+JuJ8I1KVqHZUKWRtgC3aIfz6F4qWcGLRqkaTu5pjxx8OAQTFF8KGrhr6JlZTHFkjGvafC1wDgfQV90BQbLb3savzPXRqcqDZbe9jV+Z66NBlVERBo7Y47yJudv6uJWqqq2OO8ibnb+riVqoC+NZVQUNI+rq3BrI2l7nHca0DEn0BfZcC/wDvGruazfA5BUt6cqc167R+xbAnZRUuvbKmUkPe3cOaBiW48AHdHhLRiFJrkWhkzubR7XZ1XC6UjB8z8c9/Dhudy3xDwDHE61m9EGt9JVzOWw+35JpKuZy2H2/JZIRBrfSVczlsPt+SaSrmcth9vyWSEQa30lXM5bD7fkmkq5nLYfb8lkhEGt9JVzOWw+35JpKuZy2H2/JZIRBrfSVczlsPt+SaSrmcth9vyWSEQa3OUq5ZGBrYfb8lVV96C5c8zrWuTaENNUEd1E1zmRy8JALQMwnwfdOA+7rKp1EF0ZNpLjXyrmUlu07/ANtGtokmlfHLgM45uc44agSWuxGHCeC96eCGlgbT0zWsY0BrWtADWgagABqAWV8i3fNpPLL1Ui1YgIihd5b41Qtb93LoRNqKz8ZccIaVv+KQjdP+Ua/1wBCaLhX7qIqa5VbLPhm/s8owO4SWFoH6kgfqoq/JdJbTNsvjaFZUvOssY4RwjxBmBH6jDyKtbeunNZ9k1dpXYfPJZcUzGSRSSHCqzHd25uYGjMa/NaHazqccdSC68mjZW3AohPu7Qw/phi3+3BSZeGw66mtOxoa6hGEckbXsG5mggEDAbmG5+i9yAoNlt72NX5nro1OVBstvexq/M9dGgyqiIg0dscd5E3O39XErVVVbHHeRNzt/VxK1UBfj2te0seAQdRB3Cv1EHm+z6HiougPkn2fQ8VF0B8l6UQeb7PoeKi6A+SfZ9DxUXQHyXpRB5vs+h4qLoD5J9n0PFRdAfJelEHm+z6HiougPkn2fQ8VF0B8l6UQeb7PoeKi6A+SfZ9DxUXQHyXpRB5vs+h4qLoD5J9n0PFRdAfJelEHm+z6HiougPkn2fQ8VF0B8l6UQfCOipYn58UcYI3CGgEL7ovwkAYlBCcrN8/3Pu0X0p/8AEzYxw7nc6tb8DuhoI8OtzdWGKpHJvlLq7nVL2VMYmhmfnynclztwuDz97w4HVjwtxJPPyo3qN7L2yVURxhj/AJUI4MwH73+o4nyEDgURQajr750l77Pism50uMtVi17hiH0kQw2x7hutdgc1u4C5wIOpSmpsihpLpvseFoEDYHRBv+XNLdZ4ThundO6sf2TalfY1c2tsqR8UjdxzDgfDgfCPCDqKtfTRU2rc6eya6E/tkkZijfF92TP7gnDda8NJIwxBI/DqCCyMirpHZM6QyY//ACgY+DbZAPZ7FOFybp2V9h3Zp7LdhjFExjsNwuw7o9LFdZAUGy297Gr8z10anKg2W3vY1fmeujQZVREQaO2OO8ibnb+riVqqqtjjvIm52/q4laqAiIgIiICIiAiIgIiICIiAiIgIiICieVW0ZbLye1lVBiHbWIwRujbHNix9DlLFzrx2RDb1hTWVUHBsrCzH/CTuH9Dgf0QYtRdS8dgWldq1XWbazC17dw/heOBzTwtP/wCaiCFy0BWxkIuS61rXF4rQb/Igd/LB3JJfD5G6j/Vhu4EKGXBufW3yt1tDSgiNuDppMNUTP+bjuNHCfECRrOyLNpLHs2OzrOaGRxtDWtHg8fhJOsnhJxQetERAUGy297Gr8z10anKg2W3vY1fmeujQZVREQaO2OO8ibnb+riVqqqtjjvIm52/q4laqAiIgIiICIiAiIgIiICIiAiIgIiICIiDmXgsCyrx0P7FbUTJWbox3WnwtcNbT5CoCzIVdRtVtpfVluOOYXtzfJiGZ2H64+NWiiDn2HYlmXfoBQ2NEyKMa8GjdO5i4nW44AaySdS6CIgIiICg2W3vY1fmeujU5UGy297Gr8z10aDKqIiDR2xx3kTD/AO2/q4laqpqOtq8kd6p218T32ZVybYySMY7Q88B4PERukNBGsFqlbcr1xSMTV4eZm7CCdIoNpeuJyv3M3YTS9cTlfuZuwgnKKDaXricr9zN2E0vXE5X7mbsIJyig2l64nK/czdhNL1xOV+5m7CCcooNpeuJyv3M3YTS9cTlfuZuwgnKKDaXricr9zN2E0vXE5X7mbsIJyig2l64nK/czdhNL1xOV+5m7CCcooNpeuJyv3M3YTS9cTlfuZuwgnKKDaXricr9zN2E0vXE5X7mbsIJyig2l64nK/czdhNL1xOV+5m7CCcooNpeuJyv3M3YTS9cTlfuZuwgnKKDaXricr9zN2E0vXE5X7mbsIJyig2l64nK/czdhNL1xOV+5m7CCcqDZbe9jV+Z66NNL1xOV+5m7CiF5rw1GVerZdi6bJBSB7X1NS9uAwGsAA+kA4FxA1AAkhQ2Y/wAB9CLXv7jXe4kIg6l4P+CTf0FY2tT/AIlJ/Wf90RB5UREBERAREQEREBERAREQEREBERAREQEREBERAREQf0z748q17k73ow+RfiIJKiIg/9k="/>
          <p:cNvSpPr>
            <a:spLocks noChangeAspect="1" noChangeArrowheads="1"/>
          </p:cNvSpPr>
          <p:nvPr/>
        </p:nvSpPr>
        <p:spPr bwMode="auto">
          <a:xfrm>
            <a:off x="307975" y="236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4" name="AutoShape 8" descr="data:image/jpeg;base64,/9j/4AAQSkZJRgABAQAAAQABAAD/2wCEAAkGBwgHBhUIBxQSFhQWGBsWGBgWGSAeGhUdIiEfGSUiHyAdKCggHiExHR0dKDItMSkrLjAuGiszRDMsNygwLi0BCgoKBQUFDgUFDisZExkrKysrKysrKysrKysrKysrKysrKysrKysrKysrKysrKysrKysrKysrKysrKysrKysrK//AABEIAOEA4QMBIgACEQEDEQH/xAAcAAEAAwEBAQEBAAAAAAAAAAAABgcIBQQDAQL/xABREAABAwEDBAsNBQYEBAcAAAABAAIDBAUGEQcSFyEIEzE2QVNUdJKz0iI3UWFxg5GToaOy0dMVMkJzgRQWGCNyolJigrE1wcLwJCUzNENk4f/EABQBAQAAAAAAAAAAAAAAAAAAAAD/xAAUEQEAAAAAAAAAAAAAAAAAAAAA/9oADAMBAAIRAxEAPwDqV9bb+Uq9U1j2JO+loKV2ZLKzEPmdrBAIIJGIOAxww7o4kgL0HIPdl5zpZ64k7pz49fu02OZL7mTyP1k1b8Twn+XEf+ZVqo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Jq7px/TXPr47fyR18da2olq7MkeI5GSHF8GPCPBqxIIwB3CAcCrlUFy3AHJjVE8G09dGglP27ZXHR+lFjj7Tr+Nk6RX6g0Fscd5E3O39XErVVVbHHeRNzt/VxK1UBEX8ySMijMkpAaASSdwAa8Sg/pFAzlguMD/AO6PqZeymmG43KXepl7KCeIoHphuNyl3qZeymmG43KXepl7KCeIoHphuNyl3qZeymmG43KXepl7KCeIoHphuNyl3qZeymmG43KXepl7KCeIoHphuNyl3qZeymmG43KXepl7KCeIoHphuNyl3qZeymmG43KXepl7KCeIoHphuNyl3qZeymmG43KXepl7KCeIo3dm/V2701bqSxJ897W55aWPac3EDEZwGOsj0qSICIiAiIgIiICg2W3vY1fmeujU5UGy297Gr8z10aDKqIiDR2xx3kTc7f1cStVVVscd5E3O39XErVQFzrx73qn8mT4SuiudePe9U/kyfCUGN7Kon2lakVBGQDLIyME7gLiG4n0q7RsfYMO6rnY/kDtqoLm776PnMPxtWy0FJ/wAPtPy5/qR20/h9p+XP9SO2rsRBSf8AD7T8uf6kdtP4faflz/Ujtq7F5LTtOgsmlNVacscTB+KRwaPJr3T4kFPfw+0/Ln+pHbT+H2n5c/1I7aklqZbLn0L82ndPPwfyo8B6ZCz2YrnMy93aLu7grAPE2M/9YQcz+H2n5c/1I7afw+0/Ln+pHbU8sLKddC25BFTVLWPO42YGMkngBd3JPiBKmCCk/wCH2n5c/wBSO2n8PtPy5/qR21diIKT/AIfaflz/AFI7ah+UzJeLkWVHaMVTtzXyCItMeaQS1zscc44juStOKqNkfvLg503q5UED2O+/x/NpPijWk1mzY77/AB/NpPijWk0BERAREQEREBQbLb3savzPXRqcqDZbe9jV+Z66NBlVERBo7Y47yJudv6uJWqqq2OO8ibnb+riVqoC514971T+TJ8JXRXOvHveqfyZPhKDItzd99HzmH42rZaxpc3ffR85h+Nq2WgIijOUS9Ud0LryWlqMh7iFp3HSHHDHxDAuPibhwoOFlPynUlz2fZ9AGy1ZGOafuwg7hfhwndDd3DWcBhjRL4rw3wvnDZ9vvmM8z2A5+oxsfg7EN1BozDnYADyKxcjNyHW5UuvnebGQueXRB+vbHY65HeEB2IA8IJ4AvNcD/AM7y8VVfLr2p1Q9vkB2hv9rggn1JkduXT0Rp3Qve4tzdsfI7P8owwYD5G+xU7bd29Gl7Wi2oGVdHJiAXN++zEY4H8MjdXDr8hWoVxL43aor2WA+yq4DutbHYYmN43HDyY/qCRwoK6rcj107y2Qy07pSvhEjQ5hxMkZ8oec8HgPdajwasFE7OvBfLJJajbNt1rpaU/daSXMLfDC8/dI/wnDd1tGIK9+Ru8VZdS9Uly7dOa10hYzHcjmGrUT+F4ww8JzcPvEq67w2HZ94rKfZlqsDo3+lp4HNPA4cBQLvW5Z94rKZadlPzo3+lp4WuHA4f96l0lnS7FfX5JcobrEtV2NLKQHO3GlhODJh4MNx27uOGvAFaLQFVGyP3lwc6b1cqtdVRsj95cHOm9XKggex33+P5tJ8Ua0ms2bHff4/m0nxRrSaAiIgIiICIiAoNlt72NX5nro1OVBstvexq/M9dGgyqiIg0dscd5E3O39XErVVVbHHeRNzt/VxK1UBc68e96p/Jk+ErornXj3vVP5MnwlBkW5u++j5zD8bVstY0ubvvo+cw/G1bLQFQmXConvFf+kutSnUMxvhwfK4AkjhAYGn9Sr7VCNwqNkr/ADeCT4afV/sEF50FHBZ1CyipBmsja1jR4ABgPYqEyEE6Tasv3TDN6dujWg1na4UrrDy7TUTxgJJamLX4CXSN9Oa30oNEoiIKG2Q1hus+16e9FBi1zyI3ubqIkZ3THY7udmgjyRhXDc+22XjuxBa7MP5jAXAbgeO5cP0eCP0XDyxWW21cnlS3VnRtEzSeAsOcf7M4fqqJu3lEtyxrpG7NiA7ZJKS2Qa3ta4NGZG0D7xdjr1nutQxwICT7Ii3bJtC1YbLowHTwZ22SA6m52H8vxnVif8OOG6ThamSe2X23cGmqZji9rTE4k4klhzASeEloBPlVaUmS9thZPqy2rxAOq3QOc1p17Rw7vC88J4NzwlSTY4vc65czTuCqdh6uP/v9UFrKqNkfvLg503q5Va6qjZH7y4OdN6uVBA9jvv8AH82k+KNaTWbNjvv8fzaT4o1pNAREQEREBERAUGy297Gr8z10anKg2W3vY1fmeujQZVREQaO2OO8ibnb+riVqqqtjjvIm52/q4laqAudePe9U/kyfCV0Vzrx73qn8mT4SgyLc3ffR85h+Nq2WsaXN330fOYfjatloCz/fyUXWy7Q2xOcI5DDISdxrCNoef0DXFaAVX5fLrPtm7ItakGMlLi5wG6YjhnejAO8gcgsOz7Ysy0o9ss6eGUeGN7XD2FZ/yyU892MqEV4KYHB+1VDeAF8ZDXN/taT/AFrlZPsnVHfiznSUtZtU8ZwfE6LO1Hcc1weMWkatzUQfCMereHIhatkWNLaNPURzGJpfmNYQ5wGs4azrAxPjwwQXfU30u1SUTauqq6drXtD2gvGcWkAjBo7o6iOBQK8eXaxKMGOwYpKh3A538uP292fJmjyqtslNxrKvtPLDXVL43x4O2tjRi9h1ZwcSdw6j3OrOGvWrtsHJRc+xSHtg254/FOc/+3UzH/SgpuWTKBlWlxwd+zg44DGOmZh6S8g/1uGPAF1NjjBTS3mnfMxjnshDmOIxLO6zTm+DEHDyeVaDcGRQYNAAA3BuAKhNjXCXW3Vz+CJjfS7H/pQWDlwtRtm5PJo8cHTOZC3x4nOd/Y1y+GQWzjQZPWSuBBnkkl1+URj2MB/VV5lItibKRf2G7dgnOijcYw4a2lx/9STxta0avE0kfeV/WZQQWXZsdn0YwjiY2No8TRgPKcAg9SqjZH7y4OdN6uVWuqo2R+8uDnTerlQQPY77/H82k+KNaTWbNjvv8fzaT4o1pNAREQEREBERAUGy297Gr8z10anKg2W3vY1fmeujQZVREQaO2OO8ibnb+riVqqqtjjvIm52/q4laqAudePe9U/kyfCV0Vzrx73qn8mT4SgyLc3ffR85h+Nq2WsaXN330fOYfjatloC/HAOGa7cX6iDP9+rm2xk8vB+9dzsdoxLnNaMdpx3Wvb+KI8B4Nw4EAmwLi5VrCvPE2nrHNp6ncMchwa8/5HHUcfAcHeI4YqfkBwwduKsb35FrCtqQ1NjH9lkOvBrcYj/o1Zv6EDxIILfexq3JZfuO8dhN/8NI8lrRqaMfvwuw1AEYlvi3MSzFXvd23KG8djstSzHZzHjHxtPC1w4HA6iqFtPJnlIorPNl08n7RTnAbWyfuAAcR3EuaAcQNzWvJYFz8qlhNfFYkc0Qf94NliAOHDrdgD4xrQX1fi14rEunU10rmtLYnhmJwznkENA8ZdgsuXXtq2aWhmsG7zXbZWFjXFmt7mtDu5b4Ac44nwDgGKsWiyM3ptypFRe6sw8r3TSYeDF2DR5cT5Fa90LkWFdCDNsiPuyMHSv7qR/lPANQ1AAatxBw8k+T2O5tnmqrs11XKMHkaxG3dzGny4EnhIHAAVYCIgKqNkfvLg503q5Va6qjZH7y4OdN6uVBA9jvv8fzaT4o1pNZs2O+/x/NpPijWk0BERAREQEREBQbLb3savzPXRqcqDZbe9jV+Z66NBlVERBo7Y47yJudv6uJWqqq2OO8ibnb+riVqoC514971T+TJ8JXRXntGlFdZ8lIThtjHMx8GcCMfagxrd2ris+8FPW1GOZHNHI7DWcGuDj7AtRNyoXJc3OFbHr8LXj/dqqN+QW9AeQyeiI4CXyAkeTazh6V/OgW9XHUPTk+mgt/SfcrlsXod8k0n3K5bF6HfJVBoFvVx1D05PppoFvVx1D05PpoLf0n3K5bF6HfJNJ9yuWxeh3yWcb8XKtK5VVHT2q+FxkaXDai4gAHDXnNaoyg1ppPuVy2L0O+SaT7lcti9Dvkslog1ppPuVy2L0O+SaT7lcti9Dvkslog1ppPuVy2L0O+SaT7lcti9DvkqRsDI3eK3rGitWjlowyVue0PfIHAePBhHtXv0C3q46h6cn00Fv6T7lcti9Dvkq3y5X0u9eC7kNBYs4leJxIc0OwDQx7dZIAxxcFyNAt6uOoenJ9NNAt6uOoenJ9NB8tjvv8fzaT4o1pNVPkoyX2tc6332pa0sDgYjG1sRccSS0kkua3DDN8eOPBhrthAREQEREBERAUGy297Gr8z10anKg2W3vY1fmeujQZVREQaO2OO8ibnb+riVqqqtjjvIm52/q4laqAiIgL5Vb3R0r3s3Q0kehfVV5fzKRS2ZObAu+w1Va/FgjZrbGdzu8NZO73I8BxLUFMaXb98r9zD2E0u375X7mHsKZ3eyCyz2cJrfqDFK7XtcYDszxF2OBPk1eMrp6ALL5XP0GoKZvLem2r0zsmt2XbXMBa05jG4A6/wAY61xlf8AoAsvlc/QamgCy+Vz9BqCgEV/6ALL5XP0GpoAsvlc/QagoBFf+gCy+Vz9BqaALL5XP0GoKvsrKZfCyLOZZ9n1OZFGM1jdqiOA8rmEn0r1aXb98r9zD2FY2gCy+Vz9BqaALL5XP0GoPHkav7ee8t7jQW3UbZGIXvzdrjbrBaAcWNB4Twq8FQn7qWzkivD+8VAz9spMxzJCBmvjacCSQMcNz72sajjm4hXDdW9NkXrs4VtjyZw1ZzDqfGfA9vAd3wg4aiUHaRfCtrKWgpjU1z2RsbrLnuDWjyk6lXs9s25lCnNHdNzqegBLZawgiSbgLYAdYH+bV+mGDg7Nv32MdpmwrrRftdZ+IA4Q0/BjM/cH9I1nDDUSMfLHcm2rVIqL02lVZ+7tVG7aYWf5dQzngcBOBUku1dyy7sWYLPseMMYNZO655/xOO6T/ALbgwAAXWQRAXJqKRpfY9o2jE/DVtkonjx8bJQcf0IX0u/eG0WW467l6GxtqM0yQyx4iKqjG6Wg4lrx+JuJ8I1KVqHZUKWRtgC3aIfz6F4qWcGLRqkaTu5pjxx8OAQTFF8KGrhr6JlZTHFkjGvafC1wDgfQV90BQbLb3savzPXRqcqDZbe9jV+Z66NBlVERBo7Y47yJudv6uJWqqq2OO8ibnb+riVqoC+NZVQUNI+rq3BrI2l7nHca0DEn0BfZcC/wDvGruazfA5BUt6cqc167R+xbAnZRUuvbKmUkPe3cOaBiW48AHdHhLRiFJrkWhkzubR7XZ1XC6UjB8z8c9/Dhudy3xDwDHE61m9EGt9JVzOWw+35JpKuZy2H2/JZIRBrfSVczlsPt+SaSrmcth9vyWSEQa30lXM5bD7fkmkq5nLYfb8lkhEGt9JVzOWw+35JpKuZy2H2/JZIRBrfSVczlsPt+SaSrmcth9vyWSEQa3OUq5ZGBrYfb8lVV96C5c8zrWuTaENNUEd1E1zmRy8JALQMwnwfdOA+7rKp1EF0ZNpLjXyrmUlu07/ANtGtokmlfHLgM45uc44agSWuxGHCeC96eCGlgbT0zWsY0BrWtADWgagABqAWV8i3fNpPLL1Ui1YgIihd5b41Qtb93LoRNqKz8ZccIaVv+KQjdP+Ua/1wBCaLhX7qIqa5VbLPhm/s8owO4SWFoH6kgfqoq/JdJbTNsvjaFZUvOssY4RwjxBmBH6jDyKtbeunNZ9k1dpXYfPJZcUzGSRSSHCqzHd25uYGjMa/NaHazqccdSC68mjZW3AohPu7Qw/phi3+3BSZeGw66mtOxoa6hGEckbXsG5mggEDAbmG5+i9yAoNlt72NX5nro1OVBstvexq/M9dGgyqiIg0dscd5E3O39XErVVVbHHeRNzt/VxK1UBfj2te0seAQdRB3Cv1EHm+z6HiougPkn2fQ8VF0B8l6UQeb7PoeKi6A+SfZ9DxUXQHyXpRB5vs+h4qLoD5J9n0PFRdAfJelEHm+z6HiougPkn2fQ8VF0B8l6UQeb7PoeKi6A+SfZ9DxUXQHyXpRB5vs+h4qLoD5J9n0PFRdAfJelEHm+z6HiougPkn2fQ8VF0B8l6UQfCOipYn58UcYI3CGgEL7ovwkAYlBCcrN8/3Pu0X0p/8AEzYxw7nc6tb8DuhoI8OtzdWGKpHJvlLq7nVL2VMYmhmfnynclztwuDz97w4HVjwtxJPPyo3qN7L2yVURxhj/AJUI4MwH73+o4nyEDgURQajr750l77Pism50uMtVi17hiH0kQw2x7hutdgc1u4C5wIOpSmpsihpLpvseFoEDYHRBv+XNLdZ4ThundO6sf2TalfY1c2tsqR8UjdxzDgfDgfCPCDqKtfTRU2rc6eya6E/tkkZijfF92TP7gnDda8NJIwxBI/DqCCyMirpHZM6QyY//ACgY+DbZAPZ7FOFybp2V9h3Zp7LdhjFExjsNwuw7o9LFdZAUGy297Gr8z10anKg2W3vY1fmeujQZVREQaO2OO8ibnb+riVqqqtjjvIm52/q4laqAiIgIiICIiAiIgIiICIiAiIgIiICieVW0ZbLye1lVBiHbWIwRujbHNix9DlLFzrx2RDb1hTWVUHBsrCzH/CTuH9Dgf0QYtRdS8dgWldq1XWbazC17dw/heOBzTwtP/wCaiCFy0BWxkIuS61rXF4rQb/Igd/LB3JJfD5G6j/Vhu4EKGXBufW3yt1tDSgiNuDppMNUTP+bjuNHCfECRrOyLNpLHs2OzrOaGRxtDWtHg8fhJOsnhJxQetERAUGy297Gr8z10anKg2W3vY1fmeujQZVREQaO2OO8ibnb+riVqqqtjjvIm52/q4laqAiIgIiICIiAiIgIiICIiAiIgIiICIiDmXgsCyrx0P7FbUTJWbox3WnwtcNbT5CoCzIVdRtVtpfVluOOYXtzfJiGZ2H64+NWiiDn2HYlmXfoBQ2NEyKMa8GjdO5i4nW44AaySdS6CIgIiICg2W3vY1fmeujU5UGy297Gr8z10aDKqIiDR2xx3kTD/AO2/q4laqpqOtq8kd6p218T32ZVybYySMY7Q88B4PERukNBGsFqlbcr1xSMTV4eZm7CCdIoNpeuJyv3M3YTS9cTlfuZuwgnKKDaXricr9zN2E0vXE5X7mbsIJyig2l64nK/czdhNL1xOV+5m7CCcooNpeuJyv3M3YTS9cTlfuZuwgnKKDaXricr9zN2E0vXE5X7mbsIJyig2l64nK/czdhNL1xOV+5m7CCcooNpeuJyv3M3YTS9cTlfuZuwgnKKDaXricr9zN2E0vXE5X7mbsIJyig2l64nK/czdhNL1xOV+5m7CCcooNpeuJyv3M3YTS9cTlfuZuwgnKKDaXricr9zN2E0vXE5X7mbsIJyig2l64nK/czdhNL1xOV+5m7CCcqDZbe9jV+Z66NNL1xOV+5m7CiF5rw1GVerZdi6bJBSB7X1NS9uAwGsAA+kA4FxA1AAkhQ2Y/wAB9CLXv7jXe4kIg6l4P+CTf0FY2tT/AIlJ/Wf90RB5UREBERAREQEREBERAREQEREBERAREQEREBERAREQf0z748q17k73ow+RfiIJKiIg/9k="/>
          <p:cNvSpPr>
            <a:spLocks noChangeAspect="1" noChangeArrowheads="1"/>
          </p:cNvSpPr>
          <p:nvPr/>
        </p:nvSpPr>
        <p:spPr bwMode="auto">
          <a:xfrm>
            <a:off x="460375" y="388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036" name="Group 1035"/>
          <p:cNvGrpSpPr/>
          <p:nvPr/>
        </p:nvGrpSpPr>
        <p:grpSpPr>
          <a:xfrm>
            <a:off x="2429150" y="2052479"/>
            <a:ext cx="466450" cy="1305241"/>
            <a:chOff x="6019800" y="4447859"/>
            <a:chExt cx="466450" cy="1305241"/>
          </a:xfrm>
        </p:grpSpPr>
        <p:sp>
          <p:nvSpPr>
            <p:cNvPr id="109" name="Rectangle 108"/>
            <p:cNvSpPr/>
            <p:nvPr/>
          </p:nvSpPr>
          <p:spPr>
            <a:xfrm>
              <a:off x="6019800" y="4447859"/>
              <a:ext cx="466450" cy="1305241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6118225" y="456039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6291400" y="456039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6118225" y="47244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6291400" y="47244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6118225" y="4909095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6291400" y="4909095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6118225" y="5084059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6291400" y="5084059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6118225" y="52578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6291400" y="52578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6118225" y="54102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6291400" y="54102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6118225" y="55626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6291400" y="55626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5" name="Title 1"/>
          <p:cNvSpPr txBox="1">
            <a:spLocks/>
          </p:cNvSpPr>
          <p:nvPr/>
        </p:nvSpPr>
        <p:spPr>
          <a:xfrm>
            <a:off x="228600" y="152400"/>
            <a:ext cx="8686800" cy="5635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/>
              <a:t>4. Route Changes</a:t>
            </a:r>
            <a:endParaRPr lang="en-US" sz="28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342900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0" y="3581400"/>
            <a:ext cx="9144000" cy="0"/>
          </a:xfrm>
          <a:prstGeom prst="line">
            <a:avLst/>
          </a:prstGeom>
          <a:ln w="127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0" y="35052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2" name="Group 496"/>
          <p:cNvGrpSpPr/>
          <p:nvPr/>
        </p:nvGrpSpPr>
        <p:grpSpPr>
          <a:xfrm>
            <a:off x="6553200" y="2879506"/>
            <a:ext cx="304250" cy="458316"/>
            <a:chOff x="1314450" y="1674944"/>
            <a:chExt cx="114300" cy="28580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43" name="Rectangle 142"/>
            <p:cNvSpPr/>
            <p:nvPr/>
          </p:nvSpPr>
          <p:spPr>
            <a:xfrm>
              <a:off x="1314450" y="1815568"/>
              <a:ext cx="114300" cy="145183"/>
            </a:xfrm>
            <a:prstGeom prst="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Isosceles Triangle 143"/>
            <p:cNvSpPr/>
            <p:nvPr/>
          </p:nvSpPr>
          <p:spPr>
            <a:xfrm>
              <a:off x="1314450" y="1674944"/>
              <a:ext cx="114300" cy="135227"/>
            </a:xfrm>
            <a:prstGeom prst="triangle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5" name="Straight Connector 144"/>
          <p:cNvCxnSpPr/>
          <p:nvPr/>
        </p:nvCxnSpPr>
        <p:spPr>
          <a:xfrm flipV="1">
            <a:off x="6759019" y="3581400"/>
            <a:ext cx="0" cy="1143000"/>
          </a:xfrm>
          <a:prstGeom prst="line">
            <a:avLst/>
          </a:prstGeom>
          <a:ln w="127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flipV="1">
            <a:off x="6651631" y="3581400"/>
            <a:ext cx="0" cy="114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flipV="1">
            <a:off x="6705325" y="3581400"/>
            <a:ext cx="0" cy="114300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 flipV="1">
            <a:off x="2716069" y="3581400"/>
            <a:ext cx="0" cy="1143000"/>
          </a:xfrm>
          <a:prstGeom prst="line">
            <a:avLst/>
          </a:prstGeom>
          <a:ln w="127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V="1">
            <a:off x="2608681" y="3581400"/>
            <a:ext cx="0" cy="114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 flipV="1">
            <a:off x="2662375" y="3581400"/>
            <a:ext cx="0" cy="114300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>
            <a:off x="2527575" y="3505200"/>
            <a:ext cx="4306613" cy="0"/>
          </a:xfrm>
          <a:prstGeom prst="line">
            <a:avLst/>
          </a:prstGeom>
          <a:ln w="257175">
            <a:solidFill>
              <a:schemeClr val="tx1">
                <a:lumMod val="75000"/>
                <a:lumOff val="25000"/>
                <a:alpha val="5019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Slide Number Placeholder 10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AFA5F-529F-4755-AFC1-09BCE3239773}" type="slidenum">
              <a:rPr lang="en-US" smtClean="0"/>
              <a:t>46</a:t>
            </a:fld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0" y="4724400"/>
            <a:ext cx="915162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0" y="5029200"/>
            <a:ext cx="9144000" cy="0"/>
          </a:xfrm>
          <a:prstGeom prst="line">
            <a:avLst/>
          </a:prstGeom>
          <a:ln w="127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8768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0" y="472440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0" y="53340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0" y="51816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0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AutoShape 4" descr="http://www.clker.com/cliparts/Z/a/A/9/z/2/radio-wave.svg"/>
          <p:cNvSpPr>
            <a:spLocks noChangeAspect="1" noChangeArrowheads="1"/>
          </p:cNvSpPr>
          <p:nvPr/>
        </p:nvSpPr>
        <p:spPr bwMode="auto">
          <a:xfrm>
            <a:off x="155575" y="84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3" name="AutoShape 6" descr="data:image/jpeg;base64,/9j/4AAQSkZJRgABAQAAAQABAAD/2wCEAAkGBwgHBhUIBxQSFhQWGBsWGBgWGSAeGhUdIiEfGSUiHyAdKCggHiExHR0dKDItMSkrLjAuGiszRDMsNygwLi0BCgoKBQUFDgUFDisZExkrKysrKysrKysrKysrKysrKysrKysrKysrKysrKysrKysrKysrKysrKysrKysrKysrK//AABEIAOEA4QMBIgACEQEDEQH/xAAcAAEAAwEBAQEBAAAAAAAAAAAABgcIBQQDAQL/xABREAABAwEDBAsNBQYEBAcAAAABAAIDBAUGEQcSFyEIEzE2QVNUdJKz0iI3UWFxg5GToaOy0dMVMkJzgRQWGCNyolJigrE1wcLwJCUzNENk4f/EABQBAQAAAAAAAAAAAAAAAAAAAAD/xAAUEQEAAAAAAAAAAAAAAAAAAAAA/9oADAMBAAIRAxEAPwDqV9bb+Uq9U1j2JO+loKV2ZLKzEPmdrBAIIJGIOAxww7o4kgL0HIPdl5zpZ64k7pz49fu02OZL7mTyP1k1b8Twn+XEf+ZVqo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Jq7px/TXPr47fyR18da2olq7MkeI5GSHF8GPCPBqxIIwB3CAcCrlUFy3AHJjVE8G09dGglP27ZXHR+lFjj7Tr+Nk6RX6g0Fscd5E3O39XErVVVbHHeRNzt/VxK1UBEX8ySMijMkpAaASSdwAa8Sg/pFAzlguMD/AO6PqZeymmG43KXepl7KCeIoHphuNyl3qZeymmG43KXepl7KCeIoHphuNyl3qZeymmG43KXepl7KCeIoHphuNyl3qZeymmG43KXepl7KCeIoHphuNyl3qZeymmG43KXepl7KCeIoHphuNyl3qZeymmG43KXepl7KCeIoHphuNyl3qZeymmG43KXepl7KCeIo3dm/V2701bqSxJ897W55aWPac3EDEZwGOsj0qSICIiAiIgIiICg2W3vY1fmeujU5UGy297Gr8z10aDKqIiDR2xx3kTc7f1cStVVVscd5E3O39XErVQFzrx73qn8mT4SuiudePe9U/kyfCUGN7Kon2lakVBGQDLIyME7gLiG4n0q7RsfYMO6rnY/kDtqoLm776PnMPxtWy0FJ/wAPtPy5/qR20/h9p+XP9SO2rsRBSf8AD7T8uf6kdtP4faflz/Ujtq7F5LTtOgsmlNVacscTB+KRwaPJr3T4kFPfw+0/Ln+pHbT+H2n5c/1I7aklqZbLn0L82ndPPwfyo8B6ZCz2YrnMy93aLu7grAPE2M/9YQcz+H2n5c/1I7afw+0/Ln+pHbU8sLKddC25BFTVLWPO42YGMkngBd3JPiBKmCCk/wCH2n5c/wBSO2n8PtPy5/qR21diIKT/AIfaflz/AFI7ah+UzJeLkWVHaMVTtzXyCItMeaQS1zscc44juStOKqNkfvLg503q5UED2O+/x/NpPijWk1mzY77/AB/NpPijWk0BERAREQEREBQbLb3savzPXRqcqDZbe9jV+Z66NBlVERBo7Y47yJudv6uJWqqq2OO8ibnb+riVqoC514971T+TJ8JXRXOvHveqfyZPhKDItzd99HzmH42rZaxpc3ffR85h+Nq2WgIijOUS9Ud0LryWlqMh7iFp3HSHHDHxDAuPibhwoOFlPynUlz2fZ9AGy1ZGOafuwg7hfhwndDd3DWcBhjRL4rw3wvnDZ9vvmM8z2A5+oxsfg7EN1BozDnYADyKxcjNyHW5UuvnebGQueXRB+vbHY65HeEB2IA8IJ4AvNcD/AM7y8VVfLr2p1Q9vkB2hv9rggn1JkduXT0Rp3Qve4tzdsfI7P8owwYD5G+xU7bd29Gl7Wi2oGVdHJiAXN++zEY4H8MjdXDr8hWoVxL43aor2WA+yq4DutbHYYmN43HDyY/qCRwoK6rcj107y2Qy07pSvhEjQ5hxMkZ8oec8HgPdajwasFE7OvBfLJJajbNt1rpaU/daSXMLfDC8/dI/wnDd1tGIK9+Ru8VZdS9Uly7dOa10hYzHcjmGrUT+F4ww8JzcPvEq67w2HZ94rKfZlqsDo3+lp4HNPA4cBQLvW5Z94rKZadlPzo3+lp4WuHA4f96l0lnS7FfX5JcobrEtV2NLKQHO3GlhODJh4MNx27uOGvAFaLQFVGyP3lwc6b1cqtdVRsj95cHOm9XKggex33+P5tJ8Ua0ms2bHff4/m0nxRrSaAiIgIiICIiAoNlt72NX5nro1OVBstvexq/M9dGgyqiIg0dscd5E3O39XErVVVbHHeRNzt/VxK1UBc68e96p/Jk+ErornXj3vVP5MnwlBkW5u++j5zD8bVstY0ubvvo+cw/G1bLQFQmXConvFf+kutSnUMxvhwfK4AkjhAYGn9Sr7VCNwqNkr/ADeCT4afV/sEF50FHBZ1CyipBmsja1jR4ABgPYqEyEE6Tasv3TDN6dujWg1na4UrrDy7TUTxgJJamLX4CXSN9Oa30oNEoiIKG2Q1hus+16e9FBi1zyI3ubqIkZ3THY7udmgjyRhXDc+22XjuxBa7MP5jAXAbgeO5cP0eCP0XDyxWW21cnlS3VnRtEzSeAsOcf7M4fqqJu3lEtyxrpG7NiA7ZJKS2Qa3ta4NGZG0D7xdjr1nutQxwICT7Ii3bJtC1YbLowHTwZ22SA6m52H8vxnVif8OOG6ThamSe2X23cGmqZji9rTE4k4klhzASeEloBPlVaUmS9thZPqy2rxAOq3QOc1p17Rw7vC88J4NzwlSTY4vc65czTuCqdh6uP/v9UFrKqNkfvLg503q5Va6qjZH7y4OdN6uVBA9jvv8AH82k+KNaTWbNjvv8fzaT4o1pNAREQEREBERAUGy297Gr8z10anKg2W3vY1fmeujQZVREQaO2OO8ibnb+riVqqqtjjvIm52/q4laqAudePe9U/kyfCV0Vzrx73qn8mT4SgyLc3ffR85h+Nq2WsaXN330fOYfjatloCz/fyUXWy7Q2xOcI5DDISdxrCNoef0DXFaAVX5fLrPtm7ItakGMlLi5wG6YjhnejAO8gcgsOz7Ysy0o9ss6eGUeGN7XD2FZ/yyU892MqEV4KYHB+1VDeAF8ZDXN/taT/AFrlZPsnVHfiznSUtZtU8ZwfE6LO1Hcc1weMWkatzUQfCMereHIhatkWNLaNPURzGJpfmNYQ5wGs4azrAxPjwwQXfU30u1SUTauqq6drXtD2gvGcWkAjBo7o6iOBQK8eXaxKMGOwYpKh3A538uP292fJmjyqtslNxrKvtPLDXVL43x4O2tjRi9h1ZwcSdw6j3OrOGvWrtsHJRc+xSHtg254/FOc/+3UzH/SgpuWTKBlWlxwd+zg44DGOmZh6S8g/1uGPAF1NjjBTS3mnfMxjnshDmOIxLO6zTm+DEHDyeVaDcGRQYNAAA3BuAKhNjXCXW3Vz+CJjfS7H/pQWDlwtRtm5PJo8cHTOZC3x4nOd/Y1y+GQWzjQZPWSuBBnkkl1+URj2MB/VV5lItibKRf2G7dgnOijcYw4a2lx/9STxta0avE0kfeV/WZQQWXZsdn0YwjiY2No8TRgPKcAg9SqjZH7y4OdN6uVWuqo2R+8uDnTerlQQPY77/H82k+KNaTWbNjvv8fzaT4o1pNAREQEREBERAUGy297Gr8z10anKg2W3vY1fmeujQZVREQaO2OO8ibnb+riVqqqtjjvIm52/q4laqAudePe9U/kyfCV0Vzrx73qn8mT4SgyLc3ffR85h+Nq2WsaXN330fOYfjatloC/HAOGa7cX6iDP9+rm2xk8vB+9dzsdoxLnNaMdpx3Wvb+KI8B4Nw4EAmwLi5VrCvPE2nrHNp6ncMchwa8/5HHUcfAcHeI4YqfkBwwduKsb35FrCtqQ1NjH9lkOvBrcYj/o1Zv6EDxIILfexq3JZfuO8dhN/8NI8lrRqaMfvwuw1AEYlvi3MSzFXvd23KG8djstSzHZzHjHxtPC1w4HA6iqFtPJnlIorPNl08n7RTnAbWyfuAAcR3EuaAcQNzWvJYFz8qlhNfFYkc0Qf94NliAOHDrdgD4xrQX1fi14rEunU10rmtLYnhmJwznkENA8ZdgsuXXtq2aWhmsG7zXbZWFjXFmt7mtDu5b4Ac44nwDgGKsWiyM3ptypFRe6sw8r3TSYeDF2DR5cT5Fa90LkWFdCDNsiPuyMHSv7qR/lPANQ1AAatxBw8k+T2O5tnmqrs11XKMHkaxG3dzGny4EnhIHAAVYCIgKqNkfvLg503q5Va6qjZH7y4OdN6uVBA9jvv8fzaT4o1pNZs2O+/x/NpPijWk0BERAREQEREBQbLb3savzPXRqcqDZbe9jV+Z66NBlVERBo7Y47yJudv6uJWqqq2OO8ibnb+riVqoC514971T+TJ8JXRXntGlFdZ8lIThtjHMx8GcCMfagxrd2ris+8FPW1GOZHNHI7DWcGuDj7AtRNyoXJc3OFbHr8LXj/dqqN+QW9AeQyeiI4CXyAkeTazh6V/OgW9XHUPTk+mgt/SfcrlsXod8k0n3K5bF6HfJVBoFvVx1D05PppoFvVx1D05PpoLf0n3K5bF6HfJNJ9yuWxeh3yWcb8XKtK5VVHT2q+FxkaXDai4gAHDXnNaoyg1ppPuVy2L0O+SaT7lcti9Dvkslog1ppPuVy2L0O+SaT7lcti9Dvkslog1ppPuVy2L0O+SaT7lcti9DvkqRsDI3eK3rGitWjlowyVue0PfIHAePBhHtXv0C3q46h6cn00Fv6T7lcti9Dvkq3y5X0u9eC7kNBYs4leJxIc0OwDQx7dZIAxxcFyNAt6uOoenJ9NNAt6uOoenJ9NB8tjvv8fzaT4o1pNVPkoyX2tc6332pa0sDgYjG1sRccSS0kkua3DDN8eOPBhrthAREQEREBERAUGy297Gr8z10anKg2W3vY1fmeujQZVREQaO2OO8ibnb+riVqqqtjjvIm52/q4laqAiIgL5Vb3R0r3s3Q0kehfVV5fzKRS2ZObAu+w1Va/FgjZrbGdzu8NZO73I8BxLUFMaXb98r9zD2E0u375X7mHsKZ3eyCyz2cJrfqDFK7XtcYDszxF2OBPk1eMrp6ALL5XP0GoKZvLem2r0zsmt2XbXMBa05jG4A6/wAY61xlf8AoAsvlc/QamgCy+Vz9BqCgEV/6ALL5XP0GpoAsvlc/QagoBFf+gCy+Vz9BqaALL5XP0GoKvsrKZfCyLOZZ9n1OZFGM1jdqiOA8rmEn0r1aXb98r9zD2FY2gCy+Vz9BqaALL5XP0GoPHkav7ee8t7jQW3UbZGIXvzdrjbrBaAcWNB4Twq8FQn7qWzkivD+8VAz9spMxzJCBmvjacCSQMcNz72sajjm4hXDdW9NkXrs4VtjyZw1ZzDqfGfA9vAd3wg4aiUHaRfCtrKWgpjU1z2RsbrLnuDWjyk6lXs9s25lCnNHdNzqegBLZawgiSbgLYAdYH+bV+mGDg7Nv32MdpmwrrRftdZ+IA4Q0/BjM/cH9I1nDDUSMfLHcm2rVIqL02lVZ+7tVG7aYWf5dQzngcBOBUku1dyy7sWYLPseMMYNZO655/xOO6T/ALbgwAAXWQRAXJqKRpfY9o2jE/DVtkonjx8bJQcf0IX0u/eG0WW467l6GxtqM0yQyx4iKqjG6Wg4lrx+JuJ8I1KVqHZUKWRtgC3aIfz6F4qWcGLRqkaTu5pjxx8OAQTFF8KGrhr6JlZTHFkjGvafC1wDgfQV90BQbLb3savzPXRqcqDZbe9jV+Z66NBlVERBo7Y47yJudv6uJWqqq2OO8ibnb+riVqoC+NZVQUNI+rq3BrI2l7nHca0DEn0BfZcC/wDvGruazfA5BUt6cqc167R+xbAnZRUuvbKmUkPe3cOaBiW48AHdHhLRiFJrkWhkzubR7XZ1XC6UjB8z8c9/Dhudy3xDwDHE61m9EGt9JVzOWw+35JpKuZy2H2/JZIRBrfSVczlsPt+SaSrmcth9vyWSEQa30lXM5bD7fkmkq5nLYfb8lkhEGt9JVzOWw+35JpKuZy2H2/JZIRBrfSVczlsPt+SaSrmcth9vyWSEQa3OUq5ZGBrYfb8lVV96C5c8zrWuTaENNUEd1E1zmRy8JALQMwnwfdOA+7rKp1EF0ZNpLjXyrmUlu07/ANtGtokmlfHLgM45uc44agSWuxGHCeC96eCGlgbT0zWsY0BrWtADWgagABqAWV8i3fNpPLL1Ui1YgIihd5b41Qtb93LoRNqKz8ZccIaVv+KQjdP+Ua/1wBCaLhX7qIqa5VbLPhm/s8owO4SWFoH6kgfqoq/JdJbTNsvjaFZUvOssY4RwjxBmBH6jDyKtbeunNZ9k1dpXYfPJZcUzGSRSSHCqzHd25uYGjMa/NaHazqccdSC68mjZW3AohPu7Qw/phi3+3BSZeGw66mtOxoa6hGEckbXsG5mggEDAbmG5+i9yAoNlt72NX5nro1OVBstvexq/M9dGgyqiIg0dscd5E3O39XErVVVbHHeRNzt/VxK1UBfj2te0seAQdRB3Cv1EHm+z6HiougPkn2fQ8VF0B8l6UQeb7PoeKi6A+SfZ9DxUXQHyXpRB5vs+h4qLoD5J9n0PFRdAfJelEHm+z6HiougPkn2fQ8VF0B8l6UQeb7PoeKi6A+SfZ9DxUXQHyXpRB5vs+h4qLoD5J9n0PFRdAfJelEHm+z6HiougPkn2fQ8VF0B8l6UQfCOipYn58UcYI3CGgEL7ovwkAYlBCcrN8/3Pu0X0p/8AEzYxw7nc6tb8DuhoI8OtzdWGKpHJvlLq7nVL2VMYmhmfnynclztwuDz97w4HVjwtxJPPyo3qN7L2yVURxhj/AJUI4MwH73+o4nyEDgURQajr750l77Pism50uMtVi17hiH0kQw2x7hutdgc1u4C5wIOpSmpsihpLpvseFoEDYHRBv+XNLdZ4ThundO6sf2TalfY1c2tsqR8UjdxzDgfDgfCPCDqKtfTRU2rc6eya6E/tkkZijfF92TP7gnDda8NJIwxBI/DqCCyMirpHZM6QyY//ACgY+DbZAPZ7FOFybp2V9h3Zp7LdhjFExjsNwuw7o9LFdZAUGy297Gr8z10anKg2W3vY1fmeujQZVREQaO2OO8ibnb+riVqqqtjjvIm52/q4laqAiIgIiICIiAiIgIiICIiAiIgIiICieVW0ZbLye1lVBiHbWIwRujbHNix9DlLFzrx2RDb1hTWVUHBsrCzH/CTuH9Dgf0QYtRdS8dgWldq1XWbazC17dw/heOBzTwtP/wCaiCFy0BWxkIuS61rXF4rQb/Igd/LB3JJfD5G6j/Vhu4EKGXBufW3yt1tDSgiNuDppMNUTP+bjuNHCfECRrOyLNpLHs2OzrOaGRxtDWtHg8fhJOsnhJxQetERAUGy297Gr8z10anKg2W3vY1fmeujQZVREQaO2OO8ibnb+riVqqqtjjvIm52/q4laqAiIgIiICIiAiIgIiICIiAiIgIiICIiDmXgsCyrx0P7FbUTJWbox3WnwtcNbT5CoCzIVdRtVtpfVluOOYXtzfJiGZ2H64+NWiiDn2HYlmXfoBQ2NEyKMa8GjdO5i4nW44AaySdS6CIgIiICg2W3vY1fmeujU5UGy297Gr8z10aDKqIiDR2xx3kTD/AO2/q4laqpqOtq8kd6p218T32ZVybYySMY7Q88B4PERukNBGsFqlbcr1xSMTV4eZm7CCdIoNpeuJyv3M3YTS9cTlfuZuwgnKKDaXricr9zN2E0vXE5X7mbsIJyig2l64nK/czdhNL1xOV+5m7CCcooNpeuJyv3M3YTS9cTlfuZuwgnKKDaXricr9zN2E0vXE5X7mbsIJyig2l64nK/czdhNL1xOV+5m7CCcooNpeuJyv3M3YTS9cTlfuZuwgnKKDaXricr9zN2E0vXE5X7mbsIJyig2l64nK/czdhNL1xOV+5m7CCcooNpeuJyv3M3YTS9cTlfuZuwgnKKDaXricr9zN2E0vXE5X7mbsIJyig2l64nK/czdhNL1xOV+5m7CCcqDZbe9jV+Z66NNL1xOV+5m7CiF5rw1GVerZdi6bJBSB7X1NS9uAwGsAA+kA4FxA1AAkhQ2Y/wAB9CLXv7jXe4kIg6l4P+CTf0FY2tT/AIlJ/Wf90RB5UREBERAREQEREBERAREQEREBERAREQEREBERAREQf0z748q17k73ow+RfiIJKiIg/9k="/>
          <p:cNvSpPr>
            <a:spLocks noChangeAspect="1" noChangeArrowheads="1"/>
          </p:cNvSpPr>
          <p:nvPr/>
        </p:nvSpPr>
        <p:spPr bwMode="auto">
          <a:xfrm>
            <a:off x="307975" y="236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4" name="AutoShape 8" descr="data:image/jpeg;base64,/9j/4AAQSkZJRgABAQAAAQABAAD/2wCEAAkGBwgHBhUIBxQSFhQWGBsWGBgWGSAeGhUdIiEfGSUiHyAdKCggHiExHR0dKDItMSkrLjAuGiszRDMsNygwLi0BCgoKBQUFDgUFDisZExkrKysrKysrKysrKysrKysrKysrKysrKysrKysrKysrKysrKysrKysrKysrKysrKysrK//AABEIAOEA4QMBIgACEQEDEQH/xAAcAAEAAwEBAQEBAAAAAAAAAAAABgcIBQQDAQL/xABREAABAwEDBAsNBQYEBAcAAAABAAIDBAUGEQcSFyEIEzE2QVNUdJKz0iI3UWFxg5GToaOy0dMVMkJzgRQWGCNyolJigrE1wcLwJCUzNENk4f/EABQBAQAAAAAAAAAAAAAAAAAAAAD/xAAUEQEAAAAAAAAAAAAAAAAAAAAA/9oADAMBAAIRAxEAPwDqV9bb+Uq9U1j2JO+loKV2ZLKzEPmdrBAIIJGIOAxww7o4kgL0HIPdl5zpZ64k7pz49fu02OZL7mTyP1k1b8Twn+XEf+ZVqo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Jq7px/TXPr47fyR18da2olq7MkeI5GSHF8GPCPBqxIIwB3CAcCrlUFy3AHJjVE8G09dGglP27ZXHR+lFjj7Tr+Nk6RX6g0Fscd5E3O39XErVVVbHHeRNzt/VxK1UBEX8ySMijMkpAaASSdwAa8Sg/pFAzlguMD/AO6PqZeymmG43KXepl7KCeIoHphuNyl3qZeymmG43KXepl7KCeIoHphuNyl3qZeymmG43KXepl7KCeIoHphuNyl3qZeymmG43KXepl7KCeIoHphuNyl3qZeymmG43KXepl7KCeIoHphuNyl3qZeymmG43KXepl7KCeIoHphuNyl3qZeymmG43KXepl7KCeIo3dm/V2701bqSxJ897W55aWPac3EDEZwGOsj0qSICIiAiIgIiICg2W3vY1fmeujU5UGy297Gr8z10aDKqIiDR2xx3kTc7f1cStVVVscd5E3O39XErVQFzrx73qn8mT4SuiudePe9U/kyfCUGN7Kon2lakVBGQDLIyME7gLiG4n0q7RsfYMO6rnY/kDtqoLm776PnMPxtWy0FJ/wAPtPy5/qR20/h9p+XP9SO2rsRBSf8AD7T8uf6kdtP4faflz/Ujtq7F5LTtOgsmlNVacscTB+KRwaPJr3T4kFPfw+0/Ln+pHbT+H2n5c/1I7aklqZbLn0L82ndPPwfyo8B6ZCz2YrnMy93aLu7grAPE2M/9YQcz+H2n5c/1I7afw+0/Ln+pHbU8sLKddC25BFTVLWPO42YGMkngBd3JPiBKmCCk/wCH2n5c/wBSO2n8PtPy5/qR21diIKT/AIfaflz/AFI7ah+UzJeLkWVHaMVTtzXyCItMeaQS1zscc44juStOKqNkfvLg503q5UED2O+/x/NpPijWk1mzY77/AB/NpPijWk0BERAREQEREBQbLb3savzPXRqcqDZbe9jV+Z66NBlVERBo7Y47yJudv6uJWqqq2OO8ibnb+riVqoC514971T+TJ8JXRXOvHveqfyZPhKDItzd99HzmH42rZaxpc3ffR85h+Nq2WgIijOUS9Ud0LryWlqMh7iFp3HSHHDHxDAuPibhwoOFlPynUlz2fZ9AGy1ZGOafuwg7hfhwndDd3DWcBhjRL4rw3wvnDZ9vvmM8z2A5+oxsfg7EN1BozDnYADyKxcjNyHW5UuvnebGQueXRB+vbHY65HeEB2IA8IJ4AvNcD/AM7y8VVfLr2p1Q9vkB2hv9rggn1JkduXT0Rp3Qve4tzdsfI7P8owwYD5G+xU7bd29Gl7Wi2oGVdHJiAXN++zEY4H8MjdXDr8hWoVxL43aor2WA+yq4DutbHYYmN43HDyY/qCRwoK6rcj107y2Qy07pSvhEjQ5hxMkZ8oec8HgPdajwasFE7OvBfLJJajbNt1rpaU/daSXMLfDC8/dI/wnDd1tGIK9+Ru8VZdS9Uly7dOa10hYzHcjmGrUT+F4ww8JzcPvEq67w2HZ94rKfZlqsDo3+lp4HNPA4cBQLvW5Z94rKZadlPzo3+lp4WuHA4f96l0lnS7FfX5JcobrEtV2NLKQHO3GlhODJh4MNx27uOGvAFaLQFVGyP3lwc6b1cqtdVRsj95cHOm9XKggex33+P5tJ8Ua0ms2bHff4/m0nxRrSaAiIgIiICIiAoNlt72NX5nro1OVBstvexq/M9dGgyqiIg0dscd5E3O39XErVVVbHHeRNzt/VxK1UBc68e96p/Jk+ErornXj3vVP5MnwlBkW5u++j5zD8bVstY0ubvvo+cw/G1bLQFQmXConvFf+kutSnUMxvhwfK4AkjhAYGn9Sr7VCNwqNkr/ADeCT4afV/sEF50FHBZ1CyipBmsja1jR4ABgPYqEyEE6Tasv3TDN6dujWg1na4UrrDy7TUTxgJJamLX4CXSN9Oa30oNEoiIKG2Q1hus+16e9FBi1zyI3ubqIkZ3THY7udmgjyRhXDc+22XjuxBa7MP5jAXAbgeO5cP0eCP0XDyxWW21cnlS3VnRtEzSeAsOcf7M4fqqJu3lEtyxrpG7NiA7ZJKS2Qa3ta4NGZG0D7xdjr1nutQxwICT7Ii3bJtC1YbLowHTwZ22SA6m52H8vxnVif8OOG6ThamSe2X23cGmqZji9rTE4k4klhzASeEloBPlVaUmS9thZPqy2rxAOq3QOc1p17Rw7vC88J4NzwlSTY4vc65czTuCqdh6uP/v9UFrKqNkfvLg503q5Va6qjZH7y4OdN6uVBA9jvv8AH82k+KNaTWbNjvv8fzaT4o1pNAREQEREBERAUGy297Gr8z10anKg2W3vY1fmeujQZVREQaO2OO8ibnb+riVqqqtjjvIm52/q4laqAudePe9U/kyfCV0Vzrx73qn8mT4SgyLc3ffR85h+Nq2WsaXN330fOYfjatloCz/fyUXWy7Q2xOcI5DDISdxrCNoef0DXFaAVX5fLrPtm7ItakGMlLi5wG6YjhnejAO8gcgsOz7Ysy0o9ss6eGUeGN7XD2FZ/yyU892MqEV4KYHB+1VDeAF8ZDXN/taT/AFrlZPsnVHfiznSUtZtU8ZwfE6LO1Hcc1weMWkatzUQfCMereHIhatkWNLaNPURzGJpfmNYQ5wGs4azrAxPjwwQXfU30u1SUTauqq6drXtD2gvGcWkAjBo7o6iOBQK8eXaxKMGOwYpKh3A538uP292fJmjyqtslNxrKvtPLDXVL43x4O2tjRi9h1ZwcSdw6j3OrOGvWrtsHJRc+xSHtg254/FOc/+3UzH/SgpuWTKBlWlxwd+zg44DGOmZh6S8g/1uGPAF1NjjBTS3mnfMxjnshDmOIxLO6zTm+DEHDyeVaDcGRQYNAAA3BuAKhNjXCXW3Vz+CJjfS7H/pQWDlwtRtm5PJo8cHTOZC3x4nOd/Y1y+GQWzjQZPWSuBBnkkl1+URj2MB/VV5lItibKRf2G7dgnOijcYw4a2lx/9STxta0avE0kfeV/WZQQWXZsdn0YwjiY2No8TRgPKcAg9SqjZH7y4OdN6uVWuqo2R+8uDnTerlQQPY77/H82k+KNaTWbNjvv8fzaT4o1pNAREQEREBERAUGy297Gr8z10anKg2W3vY1fmeujQZVREQaO2OO8ibnb+riVqqqtjjvIm52/q4laqAudePe9U/kyfCV0Vzrx73qn8mT4SgyLc3ffR85h+Nq2WsaXN330fOYfjatloC/HAOGa7cX6iDP9+rm2xk8vB+9dzsdoxLnNaMdpx3Wvb+KI8B4Nw4EAmwLi5VrCvPE2nrHNp6ncMchwa8/5HHUcfAcHeI4YqfkBwwduKsb35FrCtqQ1NjH9lkOvBrcYj/o1Zv6EDxIILfexq3JZfuO8dhN/8NI8lrRqaMfvwuw1AEYlvi3MSzFXvd23KG8djstSzHZzHjHxtPC1w4HA6iqFtPJnlIorPNl08n7RTnAbWyfuAAcR3EuaAcQNzWvJYFz8qlhNfFYkc0Qf94NliAOHDrdgD4xrQX1fi14rEunU10rmtLYnhmJwznkENA8ZdgsuXXtq2aWhmsG7zXbZWFjXFmt7mtDu5b4Ac44nwDgGKsWiyM3ptypFRe6sw8r3TSYeDF2DR5cT5Fa90LkWFdCDNsiPuyMHSv7qR/lPANQ1AAatxBw8k+T2O5tnmqrs11XKMHkaxG3dzGny4EnhIHAAVYCIgKqNkfvLg503q5Va6qjZH7y4OdN6uVBA9jvv8fzaT4o1pNZs2O+/x/NpPijWk0BERAREQEREBQbLb3savzPXRqcqDZbe9jV+Z66NBlVERBo7Y47yJudv6uJWqqq2OO8ibnb+riVqoC514971T+TJ8JXRXntGlFdZ8lIThtjHMx8GcCMfagxrd2ris+8FPW1GOZHNHI7DWcGuDj7AtRNyoXJc3OFbHr8LXj/dqqN+QW9AeQyeiI4CXyAkeTazh6V/OgW9XHUPTk+mgt/SfcrlsXod8k0n3K5bF6HfJVBoFvVx1D05PppoFvVx1D05PpoLf0n3K5bF6HfJNJ9yuWxeh3yWcb8XKtK5VVHT2q+FxkaXDai4gAHDXnNaoyg1ppPuVy2L0O+SaT7lcti9Dvkslog1ppPuVy2L0O+SaT7lcti9Dvkslog1ppPuVy2L0O+SaT7lcti9DvkqRsDI3eK3rGitWjlowyVue0PfIHAePBhHtXv0C3q46h6cn00Fv6T7lcti9Dvkq3y5X0u9eC7kNBYs4leJxIc0OwDQx7dZIAxxcFyNAt6uOoenJ9NNAt6uOoenJ9NB8tjvv8fzaT4o1pNVPkoyX2tc6332pa0sDgYjG1sRccSS0kkua3DDN8eOPBhrthAREQEREBERAUGy297Gr8z10anKg2W3vY1fmeujQZVREQaO2OO8ibnb+riVqqqtjjvIm52/q4laqAiIgL5Vb3R0r3s3Q0kehfVV5fzKRS2ZObAu+w1Va/FgjZrbGdzu8NZO73I8BxLUFMaXb98r9zD2E0u375X7mHsKZ3eyCyz2cJrfqDFK7XtcYDszxF2OBPk1eMrp6ALL5XP0GoKZvLem2r0zsmt2XbXMBa05jG4A6/wAY61xlf8AoAsvlc/QamgCy+Vz9BqCgEV/6ALL5XP0GpoAsvlc/QagoBFf+gCy+Vz9BqaALL5XP0GoKvsrKZfCyLOZZ9n1OZFGM1jdqiOA8rmEn0r1aXb98r9zD2FY2gCy+Vz9BqaALL5XP0GoPHkav7ee8t7jQW3UbZGIXvzdrjbrBaAcWNB4Twq8FQn7qWzkivD+8VAz9spMxzJCBmvjacCSQMcNz72sajjm4hXDdW9NkXrs4VtjyZw1ZzDqfGfA9vAd3wg4aiUHaRfCtrKWgpjU1z2RsbrLnuDWjyk6lXs9s25lCnNHdNzqegBLZawgiSbgLYAdYH+bV+mGDg7Nv32MdpmwrrRftdZ+IA4Q0/BjM/cH9I1nDDUSMfLHcm2rVIqL02lVZ+7tVG7aYWf5dQzngcBOBUku1dyy7sWYLPseMMYNZO655/xOO6T/ALbgwAAXWQRAXJqKRpfY9o2jE/DVtkonjx8bJQcf0IX0u/eG0WW467l6GxtqM0yQyx4iKqjG6Wg4lrx+JuJ8I1KVqHZUKWRtgC3aIfz6F4qWcGLRqkaTu5pjxx8OAQTFF8KGrhr6JlZTHFkjGvafC1wDgfQV90BQbLb3savzPXRqcqDZbe9jV+Z66NBlVERBo7Y47yJudv6uJWqqq2OO8ibnb+riVqoC+NZVQUNI+rq3BrI2l7nHca0DEn0BfZcC/wDvGruazfA5BUt6cqc167R+xbAnZRUuvbKmUkPe3cOaBiW48AHdHhLRiFJrkWhkzubR7XZ1XC6UjB8z8c9/Dhudy3xDwDHE61m9EGt9JVzOWw+35JpKuZy2H2/JZIRBrfSVczlsPt+SaSrmcth9vyWSEQa30lXM5bD7fkmkq5nLYfb8lkhEGt9JVzOWw+35JpKuZy2H2/JZIRBrfSVczlsPt+SaSrmcth9vyWSEQa3OUq5ZGBrYfb8lVV96C5c8zrWuTaENNUEd1E1zmRy8JALQMwnwfdOA+7rKp1EF0ZNpLjXyrmUlu07/ANtGtokmlfHLgM45uc44agSWuxGHCeC96eCGlgbT0zWsY0BrWtADWgagABqAWV8i3fNpPLL1Ui1YgIihd5b41Qtb93LoRNqKz8ZccIaVv+KQjdP+Ua/1wBCaLhX7qIqa5VbLPhm/s8owO4SWFoH6kgfqoq/JdJbTNsvjaFZUvOssY4RwjxBmBH6jDyKtbeunNZ9k1dpXYfPJZcUzGSRSSHCqzHd25uYGjMa/NaHazqccdSC68mjZW3AohPu7Qw/phi3+3BSZeGw66mtOxoa6hGEckbXsG5mggEDAbmG5+i9yAoNlt72NX5nro1OVBstvexq/M9dGgyqiIg0dscd5E3O39XErVVVbHHeRNzt/VxK1UBfj2te0seAQdRB3Cv1EHm+z6HiougPkn2fQ8VF0B8l6UQeb7PoeKi6A+SfZ9DxUXQHyXpRB5vs+h4qLoD5J9n0PFRdAfJelEHm+z6HiougPkn2fQ8VF0B8l6UQeb7PoeKi6A+SfZ9DxUXQHyXpRB5vs+h4qLoD5J9n0PFRdAfJelEHm+z6HiougPkn2fQ8VF0B8l6UQfCOipYn58UcYI3CGgEL7ovwkAYlBCcrN8/3Pu0X0p/8AEzYxw7nc6tb8DuhoI8OtzdWGKpHJvlLq7nVL2VMYmhmfnynclztwuDz97w4HVjwtxJPPyo3qN7L2yVURxhj/AJUI4MwH73+o4nyEDgURQajr750l77Pism50uMtVi17hiH0kQw2x7hutdgc1u4C5wIOpSmpsihpLpvseFoEDYHRBv+XNLdZ4ThundO6sf2TalfY1c2tsqR8UjdxzDgfDgfCPCDqKtfTRU2rc6eya6E/tkkZijfF92TP7gnDda8NJIwxBI/DqCCyMirpHZM6QyY//ACgY+DbZAPZ7FOFybp2V9h3Zp7LdhjFExjsNwuw7o9LFdZAUGy297Gr8z10anKg2W3vY1fmeujQZVREQaO2OO8ibnb+riVqqqtjjvIm52/q4laqAiIgIiICIiAiIgIiICIiAiIgIiICieVW0ZbLye1lVBiHbWIwRujbHNix9DlLFzrx2RDb1hTWVUHBsrCzH/CTuH9Dgf0QYtRdS8dgWldq1XWbazC17dw/heOBzTwtP/wCaiCFy0BWxkIuS61rXF4rQb/Igd/LB3JJfD5G6j/Vhu4EKGXBufW3yt1tDSgiNuDppMNUTP+bjuNHCfECRrOyLNpLHs2OzrOaGRxtDWtHg8fhJOsnhJxQetERAUGy297Gr8z10anKg2W3vY1fmeujQZVREQaO2OO8ibnb+riVqqqtjjvIm52/q4laqAiIgIiICIiAiIgIiICIiAiIgIiICIiDmXgsCyrx0P7FbUTJWbox3WnwtcNbT5CoCzIVdRtVtpfVluOOYXtzfJiGZ2H64+NWiiDn2HYlmXfoBQ2NEyKMa8GjdO5i4nW44AaySdS6CIgIiICg2W3vY1fmeujU5UGy297Gr8z10aDKqIiDR2xx3kTD/AO2/q4laqpqOtq8kd6p218T32ZVybYySMY7Q88B4PERukNBGsFqlbcr1xSMTV4eZm7CCdIoNpeuJyv3M3YTS9cTlfuZuwgnKKDaXricr9zN2E0vXE5X7mbsIJyig2l64nK/czdhNL1xOV+5m7CCcooNpeuJyv3M3YTS9cTlfuZuwgnKKDaXricr9zN2E0vXE5X7mbsIJyig2l64nK/czdhNL1xOV+5m7CCcooNpeuJyv3M3YTS9cTlfuZuwgnKKDaXricr9zN2E0vXE5X7mbsIJyig2l64nK/czdhNL1xOV+5m7CCcooNpeuJyv3M3YTS9cTlfuZuwgnKKDaXricr9zN2E0vXE5X7mbsIJyig2l64nK/czdhNL1xOV+5m7CCcqDZbe9jV+Z66NNL1xOV+5m7CiF5rw1GVerZdi6bJBSB7X1NS9uAwGsAA+kA4FxA1AAkhQ2Y/wAB9CLXv7jXe4kIg6l4P+CTf0FY2tT/AIlJ/Wf90RB5UREBERAREQEREBERAREQEREBERAREQEREBERAREQf0z748q17k73ow+RfiIJKiIg/9k="/>
          <p:cNvSpPr>
            <a:spLocks noChangeAspect="1" noChangeArrowheads="1"/>
          </p:cNvSpPr>
          <p:nvPr/>
        </p:nvSpPr>
        <p:spPr bwMode="auto">
          <a:xfrm>
            <a:off x="460375" y="388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036" name="Group 1035"/>
          <p:cNvGrpSpPr/>
          <p:nvPr/>
        </p:nvGrpSpPr>
        <p:grpSpPr>
          <a:xfrm>
            <a:off x="2429150" y="2052479"/>
            <a:ext cx="466450" cy="1305241"/>
            <a:chOff x="6019800" y="4447859"/>
            <a:chExt cx="466450" cy="1305241"/>
          </a:xfrm>
        </p:grpSpPr>
        <p:sp>
          <p:nvSpPr>
            <p:cNvPr id="109" name="Rectangle 108"/>
            <p:cNvSpPr/>
            <p:nvPr/>
          </p:nvSpPr>
          <p:spPr>
            <a:xfrm>
              <a:off x="6019800" y="4447859"/>
              <a:ext cx="466450" cy="1305241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6118225" y="456039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6291400" y="456039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6118225" y="47244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6291400" y="47244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6118225" y="4909095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6291400" y="4909095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6118225" y="5084059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6291400" y="5084059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6118225" y="52578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6291400" y="52578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6118225" y="54102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6291400" y="54102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6118225" y="55626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6291400" y="55626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5" name="Title 1"/>
          <p:cNvSpPr txBox="1">
            <a:spLocks/>
          </p:cNvSpPr>
          <p:nvPr/>
        </p:nvSpPr>
        <p:spPr>
          <a:xfrm>
            <a:off x="228600" y="152400"/>
            <a:ext cx="8686800" cy="56356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4. Route Changes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342900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0" y="3581400"/>
            <a:ext cx="9144000" cy="0"/>
          </a:xfrm>
          <a:prstGeom prst="line">
            <a:avLst/>
          </a:prstGeom>
          <a:ln w="127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0" y="35052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2" name="Group 496"/>
          <p:cNvGrpSpPr/>
          <p:nvPr/>
        </p:nvGrpSpPr>
        <p:grpSpPr>
          <a:xfrm>
            <a:off x="6553200" y="2879506"/>
            <a:ext cx="304250" cy="458316"/>
            <a:chOff x="1314450" y="1674944"/>
            <a:chExt cx="114300" cy="28580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43" name="Rectangle 142"/>
            <p:cNvSpPr/>
            <p:nvPr/>
          </p:nvSpPr>
          <p:spPr>
            <a:xfrm>
              <a:off x="1314450" y="1815568"/>
              <a:ext cx="114300" cy="145183"/>
            </a:xfrm>
            <a:prstGeom prst="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Isosceles Triangle 143"/>
            <p:cNvSpPr/>
            <p:nvPr/>
          </p:nvSpPr>
          <p:spPr>
            <a:xfrm>
              <a:off x="1314450" y="1674944"/>
              <a:ext cx="114300" cy="135227"/>
            </a:xfrm>
            <a:prstGeom prst="triangle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5" name="Straight Connector 144"/>
          <p:cNvCxnSpPr/>
          <p:nvPr/>
        </p:nvCxnSpPr>
        <p:spPr>
          <a:xfrm flipV="1">
            <a:off x="6759019" y="3581400"/>
            <a:ext cx="0" cy="1143000"/>
          </a:xfrm>
          <a:prstGeom prst="line">
            <a:avLst/>
          </a:prstGeom>
          <a:ln w="127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flipV="1">
            <a:off x="6651631" y="3581400"/>
            <a:ext cx="0" cy="114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flipV="1">
            <a:off x="6705325" y="3581400"/>
            <a:ext cx="0" cy="114300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 flipV="1">
            <a:off x="2716069" y="3581400"/>
            <a:ext cx="0" cy="1143000"/>
          </a:xfrm>
          <a:prstGeom prst="line">
            <a:avLst/>
          </a:prstGeom>
          <a:ln w="127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V="1">
            <a:off x="2608681" y="3581400"/>
            <a:ext cx="0" cy="114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 flipV="1">
            <a:off x="2662375" y="3581400"/>
            <a:ext cx="0" cy="114300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AFA5F-529F-4755-AFC1-09BCE3239773}" type="slidenum">
              <a:rPr lang="en-US" smtClean="0"/>
              <a:t>47</a:t>
            </a:fld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0" y="5486400"/>
            <a:ext cx="9151620" cy="1460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0" y="4724400"/>
            <a:ext cx="9151620" cy="1523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0" y="4876800"/>
            <a:ext cx="915162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0" y="5181600"/>
            <a:ext cx="9144000" cy="0"/>
          </a:xfrm>
          <a:prstGeom prst="line">
            <a:avLst/>
          </a:prstGeom>
          <a:ln w="127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0" y="50292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0" y="472440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0" y="48768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0" y="54864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0" y="56388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0" y="53340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527575" y="5181600"/>
            <a:ext cx="4306613" cy="0"/>
          </a:xfrm>
          <a:prstGeom prst="line">
            <a:avLst/>
          </a:prstGeom>
          <a:ln w="257175">
            <a:solidFill>
              <a:schemeClr val="tx1">
                <a:lumMod val="75000"/>
                <a:lumOff val="25000"/>
                <a:alpha val="5019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 flipV="1">
            <a:off x="2662375" y="3429002"/>
            <a:ext cx="0" cy="1619248"/>
          </a:xfrm>
          <a:prstGeom prst="line">
            <a:avLst/>
          </a:prstGeom>
          <a:ln w="257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 flipV="1">
            <a:off x="6705325" y="3429001"/>
            <a:ext cx="0" cy="1619249"/>
          </a:xfrm>
          <a:prstGeom prst="line">
            <a:avLst/>
          </a:prstGeom>
          <a:ln w="257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1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AutoShape 4" descr="http://www.clker.com/cliparts/Z/a/A/9/z/2/radio-wave.svg"/>
          <p:cNvSpPr>
            <a:spLocks noChangeAspect="1" noChangeArrowheads="1"/>
          </p:cNvSpPr>
          <p:nvPr/>
        </p:nvSpPr>
        <p:spPr bwMode="auto">
          <a:xfrm>
            <a:off x="155575" y="84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3" name="AutoShape 6" descr="data:image/jpeg;base64,/9j/4AAQSkZJRgABAQAAAQABAAD/2wCEAAkGBwgHBhUIBxQSFhQWGBsWGBgWGSAeGhUdIiEfGSUiHyAdKCggHiExHR0dKDItMSkrLjAuGiszRDMsNygwLi0BCgoKBQUFDgUFDisZExkrKysrKysrKysrKysrKysrKysrKysrKysrKysrKysrKysrKysrKysrKysrKysrKysrK//AABEIAOEA4QMBIgACEQEDEQH/xAAcAAEAAwEBAQEBAAAAAAAAAAAABgcIBQQDAQL/xABREAABAwEDBAsNBQYEBAcAAAABAAIDBAUGEQcSFyEIEzE2QVNUdJKz0iI3UWFxg5GToaOy0dMVMkJzgRQWGCNyolJigrE1wcLwJCUzNENk4f/EABQBAQAAAAAAAAAAAAAAAAAAAAD/xAAUEQEAAAAAAAAAAAAAAAAAAAAA/9oADAMBAAIRAxEAPwDqV9bb+Uq9U1j2JO+loKV2ZLKzEPmdrBAIIJGIOAxww7o4kgL0HIPdl5zpZ64k7pz49fu02OZL7mTyP1k1b8Twn+XEf+ZVqo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Jq7px/TXPr47fyR18da2olq7MkeI5GSHF8GPCPBqxIIwB3CAcCrlUFy3AHJjVE8G09dGglP27ZXHR+lFjj7Tr+Nk6RX6g0Fscd5E3O39XErVVVbHHeRNzt/VxK1UBEX8ySMijMkpAaASSdwAa8Sg/pFAzlguMD/AO6PqZeymmG43KXepl7KCeIoHphuNyl3qZeymmG43KXepl7KCeIoHphuNyl3qZeymmG43KXepl7KCeIoHphuNyl3qZeymmG43KXepl7KCeIoHphuNyl3qZeymmG43KXepl7KCeIoHphuNyl3qZeymmG43KXepl7KCeIoHphuNyl3qZeymmG43KXepl7KCeIo3dm/V2701bqSxJ897W55aWPac3EDEZwGOsj0qSICIiAiIgIiICg2W3vY1fmeujU5UGy297Gr8z10aDKqIiDR2xx3kTc7f1cStVVVscd5E3O39XErVQFzrx73qn8mT4SuiudePe9U/kyfCUGN7Kon2lakVBGQDLIyME7gLiG4n0q7RsfYMO6rnY/kDtqoLm776PnMPxtWy0FJ/wAPtPy5/qR20/h9p+XP9SO2rsRBSf8AD7T8uf6kdtP4faflz/Ujtq7F5LTtOgsmlNVacscTB+KRwaPJr3T4kFPfw+0/Ln+pHbT+H2n5c/1I7aklqZbLn0L82ndPPwfyo8B6ZCz2YrnMy93aLu7grAPE2M/9YQcz+H2n5c/1I7afw+0/Ln+pHbU8sLKddC25BFTVLWPO42YGMkngBd3JPiBKmCCk/wCH2n5c/wBSO2n8PtPy5/qR21diIKT/AIfaflz/AFI7ah+UzJeLkWVHaMVTtzXyCItMeaQS1zscc44juStOKqNkfvLg503q5UED2O+/x/NpPijWk1mzY77/AB/NpPijWk0BERAREQEREBQbLb3savzPXRqcqDZbe9jV+Z66NBlVERBo7Y47yJudv6uJWqqq2OO8ibnb+riVqoC514971T+TJ8JXRXOvHveqfyZPhKDItzd99HzmH42rZaxpc3ffR85h+Nq2WgIijOUS9Ud0LryWlqMh7iFp3HSHHDHxDAuPibhwoOFlPynUlz2fZ9AGy1ZGOafuwg7hfhwndDd3DWcBhjRL4rw3wvnDZ9vvmM8z2A5+oxsfg7EN1BozDnYADyKxcjNyHW5UuvnebGQueXRB+vbHY65HeEB2IA8IJ4AvNcD/AM7y8VVfLr2p1Q9vkB2hv9rggn1JkduXT0Rp3Qve4tzdsfI7P8owwYD5G+xU7bd29Gl7Wi2oGVdHJiAXN++zEY4H8MjdXDr8hWoVxL43aor2WA+yq4DutbHYYmN43HDyY/qCRwoK6rcj107y2Qy07pSvhEjQ5hxMkZ8oec8HgPdajwasFE7OvBfLJJajbNt1rpaU/daSXMLfDC8/dI/wnDd1tGIK9+Ru8VZdS9Uly7dOa10hYzHcjmGrUT+F4ww8JzcPvEq67w2HZ94rKfZlqsDo3+lp4HNPA4cBQLvW5Z94rKZadlPzo3+lp4WuHA4f96l0lnS7FfX5JcobrEtV2NLKQHO3GlhODJh4MNx27uOGvAFaLQFVGyP3lwc6b1cqtdVRsj95cHOm9XKggex33+P5tJ8Ua0ms2bHff4/m0nxRrSaAiIgIiICIiAoNlt72NX5nro1OVBstvexq/M9dGgyqiIg0dscd5E3O39XErVVVbHHeRNzt/VxK1UBc68e96p/Jk+ErornXj3vVP5MnwlBkW5u++j5zD8bVstY0ubvvo+cw/G1bLQFQmXConvFf+kutSnUMxvhwfK4AkjhAYGn9Sr7VCNwqNkr/ADeCT4afV/sEF50FHBZ1CyipBmsja1jR4ABgPYqEyEE6Tasv3TDN6dujWg1na4UrrDy7TUTxgJJamLX4CXSN9Oa30oNEoiIKG2Q1hus+16e9FBi1zyI3ubqIkZ3THY7udmgjyRhXDc+22XjuxBa7MP5jAXAbgeO5cP0eCP0XDyxWW21cnlS3VnRtEzSeAsOcf7M4fqqJu3lEtyxrpG7NiA7ZJKS2Qa3ta4NGZG0D7xdjr1nutQxwICT7Ii3bJtC1YbLowHTwZ22SA6m52H8vxnVif8OOG6ThamSe2X23cGmqZji9rTE4k4klhzASeEloBPlVaUmS9thZPqy2rxAOq3QOc1p17Rw7vC88J4NzwlSTY4vc65czTuCqdh6uP/v9UFrKqNkfvLg503q5Va6qjZH7y4OdN6uVBA9jvv8AH82k+KNaTWbNjvv8fzaT4o1pNAREQEREBERAUGy297Gr8z10anKg2W3vY1fmeujQZVREQaO2OO8ibnb+riVqqqtjjvIm52/q4laqAudePe9U/kyfCV0Vzrx73qn8mT4SgyLc3ffR85h+Nq2WsaXN330fOYfjatloCz/fyUXWy7Q2xOcI5DDISdxrCNoef0DXFaAVX5fLrPtm7ItakGMlLi5wG6YjhnejAO8gcgsOz7Ysy0o9ss6eGUeGN7XD2FZ/yyU892MqEV4KYHB+1VDeAF8ZDXN/taT/AFrlZPsnVHfiznSUtZtU8ZwfE6LO1Hcc1weMWkatzUQfCMereHIhatkWNLaNPURzGJpfmNYQ5wGs4azrAxPjwwQXfU30u1SUTauqq6drXtD2gvGcWkAjBo7o6iOBQK8eXaxKMGOwYpKh3A538uP292fJmjyqtslNxrKvtPLDXVL43x4O2tjRi9h1ZwcSdw6j3OrOGvWrtsHJRc+xSHtg254/FOc/+3UzH/SgpuWTKBlWlxwd+zg44DGOmZh6S8g/1uGPAF1NjjBTS3mnfMxjnshDmOIxLO6zTm+DEHDyeVaDcGRQYNAAA3BuAKhNjXCXW3Vz+CJjfS7H/pQWDlwtRtm5PJo8cHTOZC3x4nOd/Y1y+GQWzjQZPWSuBBnkkl1+URj2MB/VV5lItibKRf2G7dgnOijcYw4a2lx/9STxta0avE0kfeV/WZQQWXZsdn0YwjiY2No8TRgPKcAg9SqjZH7y4OdN6uVWuqo2R+8uDnTerlQQPY77/H82k+KNaTWbNjvv8fzaT4o1pNAREQEREBERAUGy297Gr8z10anKg2W3vY1fmeujQZVREQaO2OO8ibnb+riVqqqtjjvIm52/q4laqAudePe9U/kyfCV0Vzrx73qn8mT4SgyLc3ffR85h+Nq2WsaXN330fOYfjatloC/HAOGa7cX6iDP9+rm2xk8vB+9dzsdoxLnNaMdpx3Wvb+KI8B4Nw4EAmwLi5VrCvPE2nrHNp6ncMchwa8/5HHUcfAcHeI4YqfkBwwduKsb35FrCtqQ1NjH9lkOvBrcYj/o1Zv6EDxIILfexq3JZfuO8dhN/8NI8lrRqaMfvwuw1AEYlvi3MSzFXvd23KG8djstSzHZzHjHxtPC1w4HA6iqFtPJnlIorPNl08n7RTnAbWyfuAAcR3EuaAcQNzWvJYFz8qlhNfFYkc0Qf94NliAOHDrdgD4xrQX1fi14rEunU10rmtLYnhmJwznkENA8ZdgsuXXtq2aWhmsG7zXbZWFjXFmt7mtDu5b4Ac44nwDgGKsWiyM3ptypFRe6sw8r3TSYeDF2DR5cT5Fa90LkWFdCDNsiPuyMHSv7qR/lPANQ1AAatxBw8k+T2O5tnmqrs11XKMHkaxG3dzGny4EnhIHAAVYCIgKqNkfvLg503q5Va6qjZH7y4OdN6uVBA9jvv8fzaT4o1pNZs2O+/x/NpPijWk0BERAREQEREBQbLb3savzPXRqcqDZbe9jV+Z66NBlVERBo7Y47yJudv6uJWqqq2OO8ibnb+riVqoC514971T+TJ8JXRXntGlFdZ8lIThtjHMx8GcCMfagxrd2ris+8FPW1GOZHNHI7DWcGuDj7AtRNyoXJc3OFbHr8LXj/dqqN+QW9AeQyeiI4CXyAkeTazh6V/OgW9XHUPTk+mgt/SfcrlsXod8k0n3K5bF6HfJVBoFvVx1D05PppoFvVx1D05PpoLf0n3K5bF6HfJNJ9yuWxeh3yWcb8XKtK5VVHT2q+FxkaXDai4gAHDXnNaoyg1ppPuVy2L0O+SaT7lcti9Dvkslog1ppPuVy2L0O+SaT7lcti9Dvkslog1ppPuVy2L0O+SaT7lcti9DvkqRsDI3eK3rGitWjlowyVue0PfIHAePBhHtXv0C3q46h6cn00Fv6T7lcti9Dvkq3y5X0u9eC7kNBYs4leJxIc0OwDQx7dZIAxxcFyNAt6uOoenJ9NNAt6uOoenJ9NB8tjvv8fzaT4o1pNVPkoyX2tc6332pa0sDgYjG1sRccSS0kkua3DDN8eOPBhrthAREQEREBERAUGy297Gr8z10anKg2W3vY1fmeujQZVREQaO2OO8ibnb+riVqqqtjjvIm52/q4laqAiIgL5Vb3R0r3s3Q0kehfVV5fzKRS2ZObAu+w1Va/FgjZrbGdzu8NZO73I8BxLUFMaXb98r9zD2E0u375X7mHsKZ3eyCyz2cJrfqDFK7XtcYDszxF2OBPk1eMrp6ALL5XP0GoKZvLem2r0zsmt2XbXMBa05jG4A6/wAY61xlf8AoAsvlc/QamgCy+Vz9BqCgEV/6ALL5XP0GpoAsvlc/QagoBFf+gCy+Vz9BqaALL5XP0GoKvsrKZfCyLOZZ9n1OZFGM1jdqiOA8rmEn0r1aXb98r9zD2FY2gCy+Vz9BqaALL5XP0GoPHkav7ee8t7jQW3UbZGIXvzdrjbrBaAcWNB4Twq8FQn7qWzkivD+8VAz9spMxzJCBmvjacCSQMcNz72sajjm4hXDdW9NkXrs4VtjyZw1ZzDqfGfA9vAd3wg4aiUHaRfCtrKWgpjU1z2RsbrLnuDWjyk6lXs9s25lCnNHdNzqegBLZawgiSbgLYAdYH+bV+mGDg7Nv32MdpmwrrRftdZ+IA4Q0/BjM/cH9I1nDDUSMfLHcm2rVIqL02lVZ+7tVG7aYWf5dQzngcBOBUku1dyy7sWYLPseMMYNZO655/xOO6T/ALbgwAAXWQRAXJqKRpfY9o2jE/DVtkonjx8bJQcf0IX0u/eG0WW467l6GxtqM0yQyx4iKqjG6Wg4lrx+JuJ8I1KVqHZUKWRtgC3aIfz6F4qWcGLRqkaTu5pjxx8OAQTFF8KGrhr6JlZTHFkjGvafC1wDgfQV90BQbLb3savzPXRqcqDZbe9jV+Z66NBlVERBo7Y47yJudv6uJWqqq2OO8ibnb+riVqoC+NZVQUNI+rq3BrI2l7nHca0DEn0BfZcC/wDvGruazfA5BUt6cqc167R+xbAnZRUuvbKmUkPe3cOaBiW48AHdHhLRiFJrkWhkzubR7XZ1XC6UjB8z8c9/Dhudy3xDwDHE61m9EGt9JVzOWw+35JpKuZy2H2/JZIRBrfSVczlsPt+SaSrmcth9vyWSEQa30lXM5bD7fkmkq5nLYfb8lkhEGt9JVzOWw+35JpKuZy2H2/JZIRBrfSVczlsPt+SaSrmcth9vyWSEQa3OUq5ZGBrYfb8lVV96C5c8zrWuTaENNUEd1E1zmRy8JALQMwnwfdOA+7rKp1EF0ZNpLjXyrmUlu07/ANtGtokmlfHLgM45uc44agSWuxGHCeC96eCGlgbT0zWsY0BrWtADWgagABqAWV8i3fNpPLL1Ui1YgIihd5b41Qtb93LoRNqKz8ZccIaVv+KQjdP+Ua/1wBCaLhX7qIqa5VbLPhm/s8owO4SWFoH6kgfqoq/JdJbTNsvjaFZUvOssY4RwjxBmBH6jDyKtbeunNZ9k1dpXYfPJZcUzGSRSSHCqzHd25uYGjMa/NaHazqccdSC68mjZW3AohPu7Qw/phi3+3BSZeGw66mtOxoa6hGEckbXsG5mggEDAbmG5+i9yAoNlt72NX5nro1OVBstvexq/M9dGgyqiIg0dscd5E3O39XErVVVbHHeRNzt/VxK1UBfj2te0seAQdRB3Cv1EHm+z6HiougPkn2fQ8VF0B8l6UQeb7PoeKi6A+SfZ9DxUXQHyXpRB5vs+h4qLoD5J9n0PFRdAfJelEHm+z6HiougPkn2fQ8VF0B8l6UQeb7PoeKi6A+SfZ9DxUXQHyXpRB5vs+h4qLoD5J9n0PFRdAfJelEHm+z6HiougPkn2fQ8VF0B8l6UQfCOipYn58UcYI3CGgEL7ovwkAYlBCcrN8/3Pu0X0p/8AEzYxw7nc6tb8DuhoI8OtzdWGKpHJvlLq7nVL2VMYmhmfnynclztwuDz97w4HVjwtxJPPyo3qN7L2yVURxhj/AJUI4MwH73+o4nyEDgURQajr750l77Pism50uMtVi17hiH0kQw2x7hutdgc1u4C5wIOpSmpsihpLpvseFoEDYHRBv+XNLdZ4ThundO6sf2TalfY1c2tsqR8UjdxzDgfDgfCPCDqKtfTRU2rc6eya6E/tkkZijfF92TP7gnDda8NJIwxBI/DqCCyMirpHZM6QyY//ACgY+DbZAPZ7FOFybp2V9h3Zp7LdhjFExjsNwuw7o9LFdZAUGy297Gr8z10anKg2W3vY1fmeujQZVREQaO2OO8ibnb+riVqqqtjjvIm52/q4laqAiIgIiICIiAiIgIiICIiAiIgIiICieVW0ZbLye1lVBiHbWIwRujbHNix9DlLFzrx2RDb1hTWVUHBsrCzH/CTuH9Dgf0QYtRdS8dgWldq1XWbazC17dw/heOBzTwtP/wCaiCFy0BWxkIuS61rXF4rQb/Igd/LB3JJfD5G6j/Vhu4EKGXBufW3yt1tDSgiNuDppMNUTP+bjuNHCfECRrOyLNpLHs2OzrOaGRxtDWtHg8fhJOsnhJxQetERAUGy297Gr8z10anKg2W3vY1fmeujQZVREQaO2OO8ibnb+riVqqqtjjvIm52/q4laqAiIgIiICIiAiIgIiICIiAiIgIiICIiDmXgsCyrx0P7FbUTJWbox3WnwtcNbT5CoCzIVdRtVtpfVluOOYXtzfJiGZ2H64+NWiiDn2HYlmXfoBQ2NEyKMa8GjdO5i4nW44AaySdS6CIgIiICg2W3vY1fmeujU5UGy297Gr8z10aDKqIiDR2xx3kTD/AO2/q4laqpqOtq8kd6p218T32ZVybYySMY7Q88B4PERukNBGsFqlbcr1xSMTV4eZm7CCdIoNpeuJyv3M3YTS9cTlfuZuwgnKKDaXricr9zN2E0vXE5X7mbsIJyig2l64nK/czdhNL1xOV+5m7CCcooNpeuJyv3M3YTS9cTlfuZuwgnKKDaXricr9zN2E0vXE5X7mbsIJyig2l64nK/czdhNL1xOV+5m7CCcooNpeuJyv3M3YTS9cTlfuZuwgnKKDaXricr9zN2E0vXE5X7mbsIJyig2l64nK/czdhNL1xOV+5m7CCcooNpeuJyv3M3YTS9cTlfuZuwgnKKDaXricr9zN2E0vXE5X7mbsIJyig2l64nK/czdhNL1xOV+5m7CCcqDZbe9jV+Z66NNL1xOV+5m7CiF5rw1GVerZdi6bJBSB7X1NS9uAwGsAA+kA4FxA1AAkhQ2Y/wAB9CLXv7jXe4kIg6l4P+CTf0FY2tT/AIlJ/Wf90RB5UREBERAREQEREBERAREQEREBERAREQEREBERAREQf0z748q17k73ow+RfiIJKiIg/9k="/>
          <p:cNvSpPr>
            <a:spLocks noChangeAspect="1" noChangeArrowheads="1"/>
          </p:cNvSpPr>
          <p:nvPr/>
        </p:nvSpPr>
        <p:spPr bwMode="auto">
          <a:xfrm>
            <a:off x="307975" y="236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4" name="AutoShape 8" descr="data:image/jpeg;base64,/9j/4AAQSkZJRgABAQAAAQABAAD/2wCEAAkGBwgHBhUIBxQSFhQWGBsWGBgWGSAeGhUdIiEfGSUiHyAdKCggHiExHR0dKDItMSkrLjAuGiszRDMsNygwLi0BCgoKBQUFDgUFDisZExkrKysrKysrKysrKysrKysrKysrKysrKysrKysrKysrKysrKysrKysrKysrKysrKysrK//AABEIAOEA4QMBIgACEQEDEQH/xAAcAAEAAwEBAQEBAAAAAAAAAAAABgcIBQQDAQL/xABREAABAwEDBAsNBQYEBAcAAAABAAIDBAUGEQcSFyEIEzE2QVNUdJKz0iI3UWFxg5GToaOy0dMVMkJzgRQWGCNyolJigrE1wcLwJCUzNENk4f/EABQBAQAAAAAAAAAAAAAAAAAAAAD/xAAUEQEAAAAAAAAAAAAAAAAAAAAA/9oADAMBAAIRAxEAPwDqV9bb+Uq9U1j2JO+loKV2ZLKzEPmdrBAIIJGIOAxww7o4kgL0HIPdl5zpZ64k7pz49fu02OZL7mTyP1k1b8Twn+XEf+ZVqo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Jq7px/TXPr47fyR18da2olq7MkeI5GSHF8GPCPBqxIIwB3CAcCrlUFy3AHJjVE8G09dGglP27ZXHR+lFjj7Tr+Nk6RX6g0Fscd5E3O39XErVVVbHHeRNzt/VxK1UBEX8ySMijMkpAaASSdwAa8Sg/pFAzlguMD/AO6PqZeymmG43KXepl7KCeIoHphuNyl3qZeymmG43KXepl7KCeIoHphuNyl3qZeymmG43KXepl7KCeIoHphuNyl3qZeymmG43KXepl7KCeIoHphuNyl3qZeymmG43KXepl7KCeIoHphuNyl3qZeymmG43KXepl7KCeIoHphuNyl3qZeymmG43KXepl7KCeIo3dm/V2701bqSxJ897W55aWPac3EDEZwGOsj0qSICIiAiIgIiICg2W3vY1fmeujU5UGy297Gr8z10aDKqIiDR2xx3kTc7f1cStVVVscd5E3O39XErVQFzrx73qn8mT4SuiudePe9U/kyfCUGN7Kon2lakVBGQDLIyME7gLiG4n0q7RsfYMO6rnY/kDtqoLm776PnMPxtWy0FJ/wAPtPy5/qR20/h9p+XP9SO2rsRBSf8AD7T8uf6kdtP4faflz/Ujtq7F5LTtOgsmlNVacscTB+KRwaPJr3T4kFPfw+0/Ln+pHbT+H2n5c/1I7aklqZbLn0L82ndPPwfyo8B6ZCz2YrnMy93aLu7grAPE2M/9YQcz+H2n5c/1I7afw+0/Ln+pHbU8sLKddC25BFTVLWPO42YGMkngBd3JPiBKmCCk/wCH2n5c/wBSO2n8PtPy5/qR21diIKT/AIfaflz/AFI7ah+UzJeLkWVHaMVTtzXyCItMeaQS1zscc44juStOKqNkfvLg503q5UED2O+/x/NpPijWk1mzY77/AB/NpPijWk0BERAREQEREBQbLb3savzPXRqcqDZbe9jV+Z66NBlVERBo7Y47yJudv6uJWqqq2OO8ibnb+riVqoC514971T+TJ8JXRXOvHveqfyZPhKDItzd99HzmH42rZaxpc3ffR85h+Nq2WgIijOUS9Ud0LryWlqMh7iFp3HSHHDHxDAuPibhwoOFlPynUlz2fZ9AGy1ZGOafuwg7hfhwndDd3DWcBhjRL4rw3wvnDZ9vvmM8z2A5+oxsfg7EN1BozDnYADyKxcjNyHW5UuvnebGQueXRB+vbHY65HeEB2IA8IJ4AvNcD/AM7y8VVfLr2p1Q9vkB2hv9rggn1JkduXT0Rp3Qve4tzdsfI7P8owwYD5G+xU7bd29Gl7Wi2oGVdHJiAXN++zEY4H8MjdXDr8hWoVxL43aor2WA+yq4DutbHYYmN43HDyY/qCRwoK6rcj107y2Qy07pSvhEjQ5hxMkZ8oec8HgPdajwasFE7OvBfLJJajbNt1rpaU/daSXMLfDC8/dI/wnDd1tGIK9+Ru8VZdS9Uly7dOa10hYzHcjmGrUT+F4ww8JzcPvEq67w2HZ94rKfZlqsDo3+lp4HNPA4cBQLvW5Z94rKZadlPzo3+lp4WuHA4f96l0lnS7FfX5JcobrEtV2NLKQHO3GlhODJh4MNx27uOGvAFaLQFVGyP3lwc6b1cqtdVRsj95cHOm9XKggex33+P5tJ8Ua0ms2bHff4/m0nxRrSaAiIgIiICIiAoNlt72NX5nro1OVBstvexq/M9dGgyqiIg0dscd5E3O39XErVVVbHHeRNzt/VxK1UBc68e96p/Jk+ErornXj3vVP5MnwlBkW5u++j5zD8bVstY0ubvvo+cw/G1bLQFQmXConvFf+kutSnUMxvhwfK4AkjhAYGn9Sr7VCNwqNkr/ADeCT4afV/sEF50FHBZ1CyipBmsja1jR4ABgPYqEyEE6Tasv3TDN6dujWg1na4UrrDy7TUTxgJJamLX4CXSN9Oa30oNEoiIKG2Q1hus+16e9FBi1zyI3ubqIkZ3THY7udmgjyRhXDc+22XjuxBa7MP5jAXAbgeO5cP0eCP0XDyxWW21cnlS3VnRtEzSeAsOcf7M4fqqJu3lEtyxrpG7NiA7ZJKS2Qa3ta4NGZG0D7xdjr1nutQxwICT7Ii3bJtC1YbLowHTwZ22SA6m52H8vxnVif8OOG6ThamSe2X23cGmqZji9rTE4k4klhzASeEloBPlVaUmS9thZPqy2rxAOq3QOc1p17Rw7vC88J4NzwlSTY4vc65czTuCqdh6uP/v9UFrKqNkfvLg503q5Va6qjZH7y4OdN6uVBA9jvv8AH82k+KNaTWbNjvv8fzaT4o1pNAREQEREBERAUGy297Gr8z10anKg2W3vY1fmeujQZVREQaO2OO8ibnb+riVqqqtjjvIm52/q4laqAudePe9U/kyfCV0Vzrx73qn8mT4SgyLc3ffR85h+Nq2WsaXN330fOYfjatloCz/fyUXWy7Q2xOcI5DDISdxrCNoef0DXFaAVX5fLrPtm7ItakGMlLi5wG6YjhnejAO8gcgsOz7Ysy0o9ss6eGUeGN7XD2FZ/yyU892MqEV4KYHB+1VDeAF8ZDXN/taT/AFrlZPsnVHfiznSUtZtU8ZwfE6LO1Hcc1weMWkatzUQfCMereHIhatkWNLaNPURzGJpfmNYQ5wGs4azrAxPjwwQXfU30u1SUTauqq6drXtD2gvGcWkAjBo7o6iOBQK8eXaxKMGOwYpKh3A538uP292fJmjyqtslNxrKvtPLDXVL43x4O2tjRi9h1ZwcSdw6j3OrOGvWrtsHJRc+xSHtg254/FOc/+3UzH/SgpuWTKBlWlxwd+zg44DGOmZh6S8g/1uGPAF1NjjBTS3mnfMxjnshDmOIxLO6zTm+DEHDyeVaDcGRQYNAAA3BuAKhNjXCXW3Vz+CJjfS7H/pQWDlwtRtm5PJo8cHTOZC3x4nOd/Y1y+GQWzjQZPWSuBBnkkl1+URj2MB/VV5lItibKRf2G7dgnOijcYw4a2lx/9STxta0avE0kfeV/WZQQWXZsdn0YwjiY2No8TRgPKcAg9SqjZH7y4OdN6uVWuqo2R+8uDnTerlQQPY77/H82k+KNaTWbNjvv8fzaT4o1pNAREQEREBERAUGy297Gr8z10anKg2W3vY1fmeujQZVREQaO2OO8ibnb+riVqqqtjjvIm52/q4laqAudePe9U/kyfCV0Vzrx73qn8mT4SgyLc3ffR85h+Nq2WsaXN330fOYfjatloC/HAOGa7cX6iDP9+rm2xk8vB+9dzsdoxLnNaMdpx3Wvb+KI8B4Nw4EAmwLi5VrCvPE2nrHNp6ncMchwa8/5HHUcfAcHeI4YqfkBwwduKsb35FrCtqQ1NjH9lkOvBrcYj/o1Zv6EDxIILfexq3JZfuO8dhN/8NI8lrRqaMfvwuw1AEYlvi3MSzFXvd23KG8djstSzHZzHjHxtPC1w4HA6iqFtPJnlIorPNl08n7RTnAbWyfuAAcR3EuaAcQNzWvJYFz8qlhNfFYkc0Qf94NliAOHDrdgD4xrQX1fi14rEunU10rmtLYnhmJwznkENA8ZdgsuXXtq2aWhmsG7zXbZWFjXFmt7mtDu5b4Ac44nwDgGKsWiyM3ptypFRe6sw8r3TSYeDF2DR5cT5Fa90LkWFdCDNsiPuyMHSv7qR/lPANQ1AAatxBw8k+T2O5tnmqrs11XKMHkaxG3dzGny4EnhIHAAVYCIgKqNkfvLg503q5Va6qjZH7y4OdN6uVBA9jvv8fzaT4o1pNZs2O+/x/NpPijWk0BERAREQEREBQbLb3savzPXRqcqDZbe9jV+Z66NBlVERBo7Y47yJudv6uJWqqq2OO8ibnb+riVqoC514971T+TJ8JXRXntGlFdZ8lIThtjHMx8GcCMfagxrd2ris+8FPW1GOZHNHI7DWcGuDj7AtRNyoXJc3OFbHr8LXj/dqqN+QW9AeQyeiI4CXyAkeTazh6V/OgW9XHUPTk+mgt/SfcrlsXod8k0n3K5bF6HfJVBoFvVx1D05PppoFvVx1D05PpoLf0n3K5bF6HfJNJ9yuWxeh3yWcb8XKtK5VVHT2q+FxkaXDai4gAHDXnNaoyg1ppPuVy2L0O+SaT7lcti9Dvkslog1ppPuVy2L0O+SaT7lcti9Dvkslog1ppPuVy2L0O+SaT7lcti9DvkqRsDI3eK3rGitWjlowyVue0PfIHAePBhHtXv0C3q46h6cn00Fv6T7lcti9Dvkq3y5X0u9eC7kNBYs4leJxIc0OwDQx7dZIAxxcFyNAt6uOoenJ9NNAt6uOoenJ9NB8tjvv8fzaT4o1pNVPkoyX2tc6332pa0sDgYjG1sRccSS0kkua3DDN8eOPBhrthAREQEREBERAUGy297Gr8z10anKg2W3vY1fmeujQZVREQaO2OO8ibnb+riVqqqtjjvIm52/q4laqAiIgL5Vb3R0r3s3Q0kehfVV5fzKRS2ZObAu+w1Va/FgjZrbGdzu8NZO73I8BxLUFMaXb98r9zD2E0u375X7mHsKZ3eyCyz2cJrfqDFK7XtcYDszxF2OBPk1eMrp6ALL5XP0GoKZvLem2r0zsmt2XbXMBa05jG4A6/wAY61xlf8AoAsvlc/QamgCy+Vz9BqCgEV/6ALL5XP0GpoAsvlc/QagoBFf+gCy+Vz9BqaALL5XP0GoKvsrKZfCyLOZZ9n1OZFGM1jdqiOA8rmEn0r1aXb98r9zD2FY2gCy+Vz9BqaALL5XP0GoPHkav7ee8t7jQW3UbZGIXvzdrjbrBaAcWNB4Twq8FQn7qWzkivD+8VAz9spMxzJCBmvjacCSQMcNz72sajjm4hXDdW9NkXrs4VtjyZw1ZzDqfGfA9vAd3wg4aiUHaRfCtrKWgpjU1z2RsbrLnuDWjyk6lXs9s25lCnNHdNzqegBLZawgiSbgLYAdYH+bV+mGDg7Nv32MdpmwrrRftdZ+IA4Q0/BjM/cH9I1nDDUSMfLHcm2rVIqL02lVZ+7tVG7aYWf5dQzngcBOBUku1dyy7sWYLPseMMYNZO655/xOO6T/ALbgwAAXWQRAXJqKRpfY9o2jE/DVtkonjx8bJQcf0IX0u/eG0WW467l6GxtqM0yQyx4iKqjG6Wg4lrx+JuJ8I1KVqHZUKWRtgC3aIfz6F4qWcGLRqkaTu5pjxx8OAQTFF8KGrhr6JlZTHFkjGvafC1wDgfQV90BQbLb3savzPXRqcqDZbe9jV+Z66NBlVERBo7Y47yJudv6uJWqqq2OO8ibnb+riVqoC+NZVQUNI+rq3BrI2l7nHca0DEn0BfZcC/wDvGruazfA5BUt6cqc167R+xbAnZRUuvbKmUkPe3cOaBiW48AHdHhLRiFJrkWhkzubR7XZ1XC6UjB8z8c9/Dhudy3xDwDHE61m9EGt9JVzOWw+35JpKuZy2H2/JZIRBrfSVczlsPt+SaSrmcth9vyWSEQa30lXM5bD7fkmkq5nLYfb8lkhEGt9JVzOWw+35JpKuZy2H2/JZIRBrfSVczlsPt+SaSrmcth9vyWSEQa3OUq5ZGBrYfb8lVV96C5c8zrWuTaENNUEd1E1zmRy8JALQMwnwfdOA+7rKp1EF0ZNpLjXyrmUlu07/ANtGtokmlfHLgM45uc44agSWuxGHCeC96eCGlgbT0zWsY0BrWtADWgagABqAWV8i3fNpPLL1Ui1YgIihd5b41Qtb93LoRNqKz8ZccIaVv+KQjdP+Ua/1wBCaLhX7qIqa5VbLPhm/s8owO4SWFoH6kgfqoq/JdJbTNsvjaFZUvOssY4RwjxBmBH6jDyKtbeunNZ9k1dpXYfPJZcUzGSRSSHCqzHd25uYGjMa/NaHazqccdSC68mjZW3AohPu7Qw/phi3+3BSZeGw66mtOxoa6hGEckbXsG5mggEDAbmG5+i9yAoNlt72NX5nro1OVBstvexq/M9dGgyqiIg0dscd5E3O39XErVVVbHHeRNzt/VxK1UBfj2te0seAQdRB3Cv1EHm+z6HiougPkn2fQ8VF0B8l6UQeb7PoeKi6A+SfZ9DxUXQHyXpRB5vs+h4qLoD5J9n0PFRdAfJelEHm+z6HiougPkn2fQ8VF0B8l6UQeb7PoeKi6A+SfZ9DxUXQHyXpRB5vs+h4qLoD5J9n0PFRdAfJelEHm+z6HiougPkn2fQ8VF0B8l6UQfCOipYn58UcYI3CGgEL7ovwkAYlBCcrN8/3Pu0X0p/8AEzYxw7nc6tb8DuhoI8OtzdWGKpHJvlLq7nVL2VMYmhmfnynclztwuDz97w4HVjwtxJPPyo3qN7L2yVURxhj/AJUI4MwH73+o4nyEDgURQajr750l77Pism50uMtVi17hiH0kQw2x7hutdgc1u4C5wIOpSmpsihpLpvseFoEDYHRBv+XNLdZ4ThundO6sf2TalfY1c2tsqR8UjdxzDgfDgfCPCDqKtfTRU2rc6eya6E/tkkZijfF92TP7gnDda8NJIwxBI/DqCCyMirpHZM6QyY//ACgY+DbZAPZ7FOFybp2V9h3Zp7LdhjFExjsNwuw7o9LFdZAUGy297Gr8z10anKg2W3vY1fmeujQZVREQaO2OO8ibnb+riVqqqtjjvIm52/q4laqAiIgIiICIiAiIgIiICIiAiIgIiICieVW0ZbLye1lVBiHbWIwRujbHNix9DlLFzrx2RDb1hTWVUHBsrCzH/CTuH9Dgf0QYtRdS8dgWldq1XWbazC17dw/heOBzTwtP/wCaiCFy0BWxkIuS61rXF4rQb/Igd/LB3JJfD5G6j/Vhu4EKGXBufW3yt1tDSgiNuDppMNUTP+bjuNHCfECRrOyLNpLHs2OzrOaGRxtDWtHg8fhJOsnhJxQetERAUGy297Gr8z10anKg2W3vY1fmeujQZVREQaO2OO8ibnb+riVqqqtjjvIm52/q4laqAiIgIiICIiAiIgIiICIiAiIgIiICIiDmXgsCyrx0P7FbUTJWbox3WnwtcNbT5CoCzIVdRtVtpfVluOOYXtzfJiGZ2H64+NWiiDn2HYlmXfoBQ2NEyKMa8GjdO5i4nW44AaySdS6CIgIiICg2W3vY1fmeujU5UGy297Gr8z10aDKqIiDR2xx3kTD/AO2/q4laqpqOtq8kd6p218T32ZVybYySMY7Q88B4PERukNBGsFqlbcr1xSMTV4eZm7CCdIoNpeuJyv3M3YTS9cTlfuZuwgnKKDaXricr9zN2E0vXE5X7mbsIJyig2l64nK/czdhNL1xOV+5m7CCcooNpeuJyv3M3YTS9cTlfuZuwgnKKDaXricr9zN2E0vXE5X7mbsIJyig2l64nK/czdhNL1xOV+5m7CCcooNpeuJyv3M3YTS9cTlfuZuwgnKKDaXricr9zN2E0vXE5X7mbsIJyig2l64nK/czdhNL1xOV+5m7CCcooNpeuJyv3M3YTS9cTlfuZuwgnKKDaXricr9zN2E0vXE5X7mbsIJyig2l64nK/czdhNL1xOV+5m7CCcqDZbe9jV+Z66NNL1xOV+5m7CiF5rw1GVerZdi6bJBSB7X1NS9uAwGsAA+kA4FxA1AAkhQ2Y/wAB9CLXv7jXe4kIg6l4P+CTf0FY2tT/AIlJ/Wf90RB5UREBERAREQEREBERAREQEREBERAREQEREBERAREQf0z748q17k73ow+RfiIJKiIg/9k="/>
          <p:cNvSpPr>
            <a:spLocks noChangeAspect="1" noChangeArrowheads="1"/>
          </p:cNvSpPr>
          <p:nvPr/>
        </p:nvSpPr>
        <p:spPr bwMode="auto">
          <a:xfrm>
            <a:off x="460375" y="388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036" name="Group 1035"/>
          <p:cNvGrpSpPr/>
          <p:nvPr/>
        </p:nvGrpSpPr>
        <p:grpSpPr>
          <a:xfrm>
            <a:off x="2429150" y="2052479"/>
            <a:ext cx="466450" cy="1305241"/>
            <a:chOff x="6019800" y="4447859"/>
            <a:chExt cx="466450" cy="1305241"/>
          </a:xfrm>
        </p:grpSpPr>
        <p:sp>
          <p:nvSpPr>
            <p:cNvPr id="109" name="Rectangle 108"/>
            <p:cNvSpPr/>
            <p:nvPr/>
          </p:nvSpPr>
          <p:spPr>
            <a:xfrm>
              <a:off x="6019800" y="4447859"/>
              <a:ext cx="466450" cy="1305241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6118225" y="456039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6291400" y="456039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6118225" y="47244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6291400" y="47244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6118225" y="4909095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6291400" y="4909095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6118225" y="5084059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6291400" y="5084059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6118225" y="52578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6291400" y="52578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6118225" y="54102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6291400" y="54102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6118225" y="55626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6291400" y="55626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5" name="Title 1"/>
          <p:cNvSpPr txBox="1">
            <a:spLocks/>
          </p:cNvSpPr>
          <p:nvPr/>
        </p:nvSpPr>
        <p:spPr>
          <a:xfrm>
            <a:off x="228600" y="152400"/>
            <a:ext cx="8686800" cy="5635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/>
              <a:t>5. Disperse Land Use</a:t>
            </a:r>
            <a:endParaRPr lang="en-US" sz="2800" b="1" dirty="0"/>
          </a:p>
        </p:txBody>
      </p:sp>
      <p:grpSp>
        <p:nvGrpSpPr>
          <p:cNvPr id="87" name="Group 496"/>
          <p:cNvGrpSpPr/>
          <p:nvPr/>
        </p:nvGrpSpPr>
        <p:grpSpPr>
          <a:xfrm>
            <a:off x="6553200" y="2879506"/>
            <a:ext cx="304250" cy="458316"/>
            <a:chOff x="1314450" y="1674944"/>
            <a:chExt cx="114300" cy="28580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88" name="Rectangle 87"/>
            <p:cNvSpPr/>
            <p:nvPr/>
          </p:nvSpPr>
          <p:spPr>
            <a:xfrm>
              <a:off x="1314450" y="1815568"/>
              <a:ext cx="114300" cy="145183"/>
            </a:xfrm>
            <a:prstGeom prst="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Isosceles Triangle 88"/>
            <p:cNvSpPr/>
            <p:nvPr/>
          </p:nvSpPr>
          <p:spPr>
            <a:xfrm>
              <a:off x="1314450" y="1674944"/>
              <a:ext cx="114300" cy="135227"/>
            </a:xfrm>
            <a:prstGeom prst="triangle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3" name="Group 496"/>
          <p:cNvGrpSpPr/>
          <p:nvPr/>
        </p:nvGrpSpPr>
        <p:grpSpPr>
          <a:xfrm>
            <a:off x="5029750" y="2879506"/>
            <a:ext cx="304250" cy="458316"/>
            <a:chOff x="1314450" y="1674944"/>
            <a:chExt cx="114300" cy="28580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94" name="Rectangle 93"/>
            <p:cNvSpPr/>
            <p:nvPr/>
          </p:nvSpPr>
          <p:spPr>
            <a:xfrm>
              <a:off x="1314450" y="1815568"/>
              <a:ext cx="114300" cy="145183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Isosceles Triangle 94"/>
            <p:cNvSpPr/>
            <p:nvPr/>
          </p:nvSpPr>
          <p:spPr>
            <a:xfrm>
              <a:off x="1314450" y="1674944"/>
              <a:ext cx="114300" cy="135227"/>
            </a:xfrm>
            <a:prstGeom prst="triangle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AFA5F-529F-4755-AFC1-09BCE3239773}" type="slidenum">
              <a:rPr lang="en-US" smtClean="0"/>
              <a:t>48</a:t>
            </a:fld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0" y="3581400"/>
            <a:ext cx="915162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5" name="Straight Connector 44"/>
          <p:cNvCxnSpPr/>
          <p:nvPr/>
        </p:nvCxnSpPr>
        <p:spPr>
          <a:xfrm>
            <a:off x="0" y="3886200"/>
            <a:ext cx="9144000" cy="0"/>
          </a:xfrm>
          <a:prstGeom prst="line">
            <a:avLst/>
          </a:prstGeom>
          <a:ln w="127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0" y="37338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0" y="358140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0" y="41910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0" y="40386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662375" y="3886200"/>
            <a:ext cx="4030250" cy="0"/>
          </a:xfrm>
          <a:prstGeom prst="line">
            <a:avLst/>
          </a:prstGeom>
          <a:ln w="257175">
            <a:solidFill>
              <a:schemeClr val="tx1">
                <a:lumMod val="75000"/>
                <a:lumOff val="25000"/>
                <a:alpha val="5019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0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496"/>
          <p:cNvGrpSpPr/>
          <p:nvPr/>
        </p:nvGrpSpPr>
        <p:grpSpPr>
          <a:xfrm>
            <a:off x="6553750" y="2879506"/>
            <a:ext cx="304250" cy="458316"/>
            <a:chOff x="1314450" y="1674944"/>
            <a:chExt cx="114300" cy="28580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3" name="Rectangle 12"/>
            <p:cNvSpPr/>
            <p:nvPr/>
          </p:nvSpPr>
          <p:spPr>
            <a:xfrm>
              <a:off x="1314450" y="1815568"/>
              <a:ext cx="114300" cy="145183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1314450" y="1674944"/>
              <a:ext cx="114300" cy="135227"/>
            </a:xfrm>
            <a:prstGeom prst="triangle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32" name="AutoShape 4" descr="http://www.clker.com/cliparts/Z/a/A/9/z/2/radio-wave.svg"/>
          <p:cNvSpPr>
            <a:spLocks noChangeAspect="1" noChangeArrowheads="1"/>
          </p:cNvSpPr>
          <p:nvPr/>
        </p:nvSpPr>
        <p:spPr bwMode="auto">
          <a:xfrm>
            <a:off x="155575" y="84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3" name="AutoShape 6" descr="data:image/jpeg;base64,/9j/4AAQSkZJRgABAQAAAQABAAD/2wCEAAkGBwgHBhUIBxQSFhQWGBsWGBgWGSAeGhUdIiEfGSUiHyAdKCggHiExHR0dKDItMSkrLjAuGiszRDMsNygwLi0BCgoKBQUFDgUFDisZExkrKysrKysrKysrKysrKysrKysrKysrKysrKysrKysrKysrKysrKysrKysrKysrKysrK//AABEIAOEA4QMBIgACEQEDEQH/xAAcAAEAAwEBAQEBAAAAAAAAAAAABgcIBQQDAQL/xABREAABAwEDBAsNBQYEBAcAAAABAAIDBAUGEQcSFyEIEzE2QVNUdJKz0iI3UWFxg5GToaOy0dMVMkJzgRQWGCNyolJigrE1wcLwJCUzNENk4f/EABQBAQAAAAAAAAAAAAAAAAAAAAD/xAAUEQEAAAAAAAAAAAAAAAAAAAAA/9oADAMBAAIRAxEAPwDqV9bb+Uq9U1j2JO+loKV2ZLKzEPmdrBAIIJGIOAxww7o4kgL0HIPdl5zpZ64k7pz49fu02OZL7mTyP1k1b8Twn+XEf+ZVqo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Jq7px/TXPr47fyR18da2olq7MkeI5GSHF8GPCPBqxIIwB3CAcCrlUFy3AHJjVE8G09dGglP27ZXHR+lFjj7Tr+Nk6RX6g0Fscd5E3O39XErVVVbHHeRNzt/VxK1UBEX8ySMijMkpAaASSdwAa8Sg/pFAzlguMD/AO6PqZeymmG43KXepl7KCeIoHphuNyl3qZeymmG43KXepl7KCeIoHphuNyl3qZeymmG43KXepl7KCeIoHphuNyl3qZeymmG43KXepl7KCeIoHphuNyl3qZeymmG43KXepl7KCeIoHphuNyl3qZeymmG43KXepl7KCeIoHphuNyl3qZeymmG43KXepl7KCeIo3dm/V2701bqSxJ897W55aWPac3EDEZwGOsj0qSICIiAiIgIiICg2W3vY1fmeujU5UGy297Gr8z10aDKqIiDR2xx3kTc7f1cStVVVscd5E3O39XErVQFzrx73qn8mT4SuiudePe9U/kyfCUGN7Kon2lakVBGQDLIyME7gLiG4n0q7RsfYMO6rnY/kDtqoLm776PnMPxtWy0FJ/wAPtPy5/qR20/h9p+XP9SO2rsRBSf8AD7T8uf6kdtP4faflz/Ujtq7F5LTtOgsmlNVacscTB+KRwaPJr3T4kFPfw+0/Ln+pHbT+H2n5c/1I7aklqZbLn0L82ndPPwfyo8B6ZCz2YrnMy93aLu7grAPE2M/9YQcz+H2n5c/1I7afw+0/Ln+pHbU8sLKddC25BFTVLWPO42YGMkngBd3JPiBKmCCk/wCH2n5c/wBSO2n8PtPy5/qR21diIKT/AIfaflz/AFI7ah+UzJeLkWVHaMVTtzXyCItMeaQS1zscc44juStOKqNkfvLg503q5UED2O+/x/NpPijWk1mzY77/AB/NpPijWk0BERAREQEREBQbLb3savzPXRqcqDZbe9jV+Z66NBlVERBo7Y47yJudv6uJWqqq2OO8ibnb+riVqoC514971T+TJ8JXRXOvHveqfyZPhKDItzd99HzmH42rZaxpc3ffR85h+Nq2WgIijOUS9Ud0LryWlqMh7iFp3HSHHDHxDAuPibhwoOFlPynUlz2fZ9AGy1ZGOafuwg7hfhwndDd3DWcBhjRL4rw3wvnDZ9vvmM8z2A5+oxsfg7EN1BozDnYADyKxcjNyHW5UuvnebGQueXRB+vbHY65HeEB2IA8IJ4AvNcD/AM7y8VVfLr2p1Q9vkB2hv9rggn1JkduXT0Rp3Qve4tzdsfI7P8owwYD5G+xU7bd29Gl7Wi2oGVdHJiAXN++zEY4H8MjdXDr8hWoVxL43aor2WA+yq4DutbHYYmN43HDyY/qCRwoK6rcj107y2Qy07pSvhEjQ5hxMkZ8oec8HgPdajwasFE7OvBfLJJajbNt1rpaU/daSXMLfDC8/dI/wnDd1tGIK9+Ru8VZdS9Uly7dOa10hYzHcjmGrUT+F4ww8JzcPvEq67w2HZ94rKfZlqsDo3+lp4HNPA4cBQLvW5Z94rKZadlPzo3+lp4WuHA4f96l0lnS7FfX5JcobrEtV2NLKQHO3GlhODJh4MNx27uOGvAFaLQFVGyP3lwc6b1cqtdVRsj95cHOm9XKggex33+P5tJ8Ua0ms2bHff4/m0nxRrSaAiIgIiICIiAoNlt72NX5nro1OVBstvexq/M9dGgyqiIg0dscd5E3O39XErVVVbHHeRNzt/VxK1UBc68e96p/Jk+ErornXj3vVP5MnwlBkW5u++j5zD8bVstY0ubvvo+cw/G1bLQFQmXConvFf+kutSnUMxvhwfK4AkjhAYGn9Sr7VCNwqNkr/ADeCT4afV/sEF50FHBZ1CyipBmsja1jR4ABgPYqEyEE6Tasv3TDN6dujWg1na4UrrDy7TUTxgJJamLX4CXSN9Oa30oNEoiIKG2Q1hus+16e9FBi1zyI3ubqIkZ3THY7udmgjyRhXDc+22XjuxBa7MP5jAXAbgeO5cP0eCP0XDyxWW21cnlS3VnRtEzSeAsOcf7M4fqqJu3lEtyxrpG7NiA7ZJKS2Qa3ta4NGZG0D7xdjr1nutQxwICT7Ii3bJtC1YbLowHTwZ22SA6m52H8vxnVif8OOG6ThamSe2X23cGmqZji9rTE4k4klhzASeEloBPlVaUmS9thZPqy2rxAOq3QOc1p17Rw7vC88J4NzwlSTY4vc65czTuCqdh6uP/v9UFrKqNkfvLg503q5Va6qjZH7y4OdN6uVBA9jvv8AH82k+KNaTWbNjvv8fzaT4o1pNAREQEREBERAUGy297Gr8z10anKg2W3vY1fmeujQZVREQaO2OO8ibnb+riVqqqtjjvIm52/q4laqAudePe9U/kyfCV0Vzrx73qn8mT4SgyLc3ffR85h+Nq2WsaXN330fOYfjatloCz/fyUXWy7Q2xOcI5DDISdxrCNoef0DXFaAVX5fLrPtm7ItakGMlLi5wG6YjhnejAO8gcgsOz7Ysy0o9ss6eGUeGN7XD2FZ/yyU892MqEV4KYHB+1VDeAF8ZDXN/taT/AFrlZPsnVHfiznSUtZtU8ZwfE6LO1Hcc1weMWkatzUQfCMereHIhatkWNLaNPURzGJpfmNYQ5wGs4azrAxPjwwQXfU30u1SUTauqq6drXtD2gvGcWkAjBo7o6iOBQK8eXaxKMGOwYpKh3A538uP292fJmjyqtslNxrKvtPLDXVL43x4O2tjRi9h1ZwcSdw6j3OrOGvWrtsHJRc+xSHtg254/FOc/+3UzH/SgpuWTKBlWlxwd+zg44DGOmZh6S8g/1uGPAF1NjjBTS3mnfMxjnshDmOIxLO6zTm+DEHDyeVaDcGRQYNAAA3BuAKhNjXCXW3Vz+CJjfS7H/pQWDlwtRtm5PJo8cHTOZC3x4nOd/Y1y+GQWzjQZPWSuBBnkkl1+URj2MB/VV5lItibKRf2G7dgnOijcYw4a2lx/9STxta0avE0kfeV/WZQQWXZsdn0YwjiY2No8TRgPKcAg9SqjZH7y4OdN6uVWuqo2R+8uDnTerlQQPY77/H82k+KNaTWbNjvv8fzaT4o1pNAREQEREBERAUGy297Gr8z10anKg2W3vY1fmeujQZVREQaO2OO8ibnb+riVqqqtjjvIm52/q4laqAudePe9U/kyfCV0Vzrx73qn8mT4SgyLc3ffR85h+Nq2WsaXN330fOYfjatloC/HAOGa7cX6iDP9+rm2xk8vB+9dzsdoxLnNaMdpx3Wvb+KI8B4Nw4EAmwLi5VrCvPE2nrHNp6ncMchwa8/5HHUcfAcHeI4YqfkBwwduKsb35FrCtqQ1NjH9lkOvBrcYj/o1Zv6EDxIILfexq3JZfuO8dhN/8NI8lrRqaMfvwuw1AEYlvi3MSzFXvd23KG8djstSzHZzHjHxtPC1w4HA6iqFtPJnlIorPNl08n7RTnAbWyfuAAcR3EuaAcQNzWvJYFz8qlhNfFYkc0Qf94NliAOHDrdgD4xrQX1fi14rEunU10rmtLYnhmJwznkENA8ZdgsuXXtq2aWhmsG7zXbZWFjXFmt7mtDu5b4Ac44nwDgGKsWiyM3ptypFRe6sw8r3TSYeDF2DR5cT5Fa90LkWFdCDNsiPuyMHSv7qR/lPANQ1AAatxBw8k+T2O5tnmqrs11XKMHkaxG3dzGny4EnhIHAAVYCIgKqNkfvLg503q5Va6qjZH7y4OdN6uVBA9jvv8fzaT4o1pNZs2O+/x/NpPijWk0BERAREQEREBQbLb3savzPXRqcqDZbe9jV+Z66NBlVERBo7Y47yJudv6uJWqqq2OO8ibnb+riVqoC514971T+TJ8JXRXntGlFdZ8lIThtjHMx8GcCMfagxrd2ris+8FPW1GOZHNHI7DWcGuDj7AtRNyoXJc3OFbHr8LXj/dqqN+QW9AeQyeiI4CXyAkeTazh6V/OgW9XHUPTk+mgt/SfcrlsXod8k0n3K5bF6HfJVBoFvVx1D05PppoFvVx1D05PpoLf0n3K5bF6HfJNJ9yuWxeh3yWcb8XKtK5VVHT2q+FxkaXDai4gAHDXnNaoyg1ppPuVy2L0O+SaT7lcti9Dvkslog1ppPuVy2L0O+SaT7lcti9Dvkslog1ppPuVy2L0O+SaT7lcti9DvkqRsDI3eK3rGitWjlowyVue0PfIHAePBhHtXv0C3q46h6cn00Fv6T7lcti9Dvkq3y5X0u9eC7kNBYs4leJxIc0OwDQx7dZIAxxcFyNAt6uOoenJ9NNAt6uOoenJ9NB8tjvv8fzaT4o1pNVPkoyX2tc6332pa0sDgYjG1sRccSS0kkua3DDN8eOPBhrthAREQEREBERAUGy297Gr8z10anKg2W3vY1fmeujQZVREQaO2OO8ibnb+riVqqqtjjvIm52/q4laqAiIgL5Vb3R0r3s3Q0kehfVV5fzKRS2ZObAu+w1Va/FgjZrbGdzu8NZO73I8BxLUFMaXb98r9zD2E0u375X7mHsKZ3eyCyz2cJrfqDFK7XtcYDszxF2OBPk1eMrp6ALL5XP0GoKZvLem2r0zsmt2XbXMBa05jG4A6/wAY61xlf8AoAsvlc/QamgCy+Vz9BqCgEV/6ALL5XP0GpoAsvlc/QagoBFf+gCy+Vz9BqaALL5XP0GoKvsrKZfCyLOZZ9n1OZFGM1jdqiOA8rmEn0r1aXb98r9zD2FY2gCy+Vz9BqaALL5XP0GoPHkav7ee8t7jQW3UbZGIXvzdrjbrBaAcWNB4Twq8FQn7qWzkivD+8VAz9spMxzJCBmvjacCSQMcNz72sajjm4hXDdW9NkXrs4VtjyZw1ZzDqfGfA9vAd3wg4aiUHaRfCtrKWgpjU1z2RsbrLnuDWjyk6lXs9s25lCnNHdNzqegBLZawgiSbgLYAdYH+bV+mGDg7Nv32MdpmwrrRftdZ+IA4Q0/BjM/cH9I1nDDUSMfLHcm2rVIqL02lVZ+7tVG7aYWf5dQzngcBOBUku1dyy7sWYLPseMMYNZO655/xOO6T/ALbgwAAXWQRAXJqKRpfY9o2jE/DVtkonjx8bJQcf0IX0u/eG0WW467l6GxtqM0yQyx4iKqjG6Wg4lrx+JuJ8I1KVqHZUKWRtgC3aIfz6F4qWcGLRqkaTu5pjxx8OAQTFF8KGrhr6JlZTHFkjGvafC1wDgfQV90BQbLb3savzPXRqcqDZbe9jV+Z66NBlVERBo7Y47yJudv6uJWqqq2OO8ibnb+riVqoC+NZVQUNI+rq3BrI2l7nHca0DEn0BfZcC/wDvGruazfA5BUt6cqc167R+xbAnZRUuvbKmUkPe3cOaBiW48AHdHhLRiFJrkWhkzubR7XZ1XC6UjB8z8c9/Dhudy3xDwDHE61m9EGt9JVzOWw+35JpKuZy2H2/JZIRBrfSVczlsPt+SaSrmcth9vyWSEQa30lXM5bD7fkmkq5nLYfb8lkhEGt9JVzOWw+35JpKuZy2H2/JZIRBrfSVczlsPt+SaSrmcth9vyWSEQa3OUq5ZGBrYfb8lVV96C5c8zrWuTaENNUEd1E1zmRy8JALQMwnwfdOA+7rKp1EF0ZNpLjXyrmUlu07/ANtGtokmlfHLgM45uc44agSWuxGHCeC96eCGlgbT0zWsY0BrWtADWgagABqAWV8i3fNpPLL1Ui1YgIihd5b41Qtb93LoRNqKz8ZccIaVv+KQjdP+Ua/1wBCaLhX7qIqa5VbLPhm/s8owO4SWFoH6kgfqoq/JdJbTNsvjaFZUvOssY4RwjxBmBH6jDyKtbeunNZ9k1dpXYfPJZcUzGSRSSHCqzHd25uYGjMa/NaHazqccdSC68mjZW3AohPu7Qw/phi3+3BSZeGw66mtOxoa6hGEckbXsG5mggEDAbmG5+i9yAoNlt72NX5nro1OVBstvexq/M9dGgyqiIg0dscd5E3O39XErVVVbHHeRNzt/VxK1UBfj2te0seAQdRB3Cv1EHm+z6HiougPkn2fQ8VF0B8l6UQeb7PoeKi6A+SfZ9DxUXQHyXpRB5vs+h4qLoD5J9n0PFRdAfJelEHm+z6HiougPkn2fQ8VF0B8l6UQeb7PoeKi6A+SfZ9DxUXQHyXpRB5vs+h4qLoD5J9n0PFRdAfJelEHm+z6HiougPkn2fQ8VF0B8l6UQfCOipYn58UcYI3CGgEL7ovwkAYlBCcrN8/3Pu0X0p/8AEzYxw7nc6tb8DuhoI8OtzdWGKpHJvlLq7nVL2VMYmhmfnynclztwuDz97w4HVjwtxJPPyo3qN7L2yVURxhj/AJUI4MwH73+o4nyEDgURQajr750l77Pism50uMtVi17hiH0kQw2x7hutdgc1u4C5wIOpSmpsihpLpvseFoEDYHRBv+XNLdZ4ThundO6sf2TalfY1c2tsqR8UjdxzDgfDgfCPCDqKtfTRU2rc6eya6E/tkkZijfF92TP7gnDda8NJIwxBI/DqCCyMirpHZM6QyY//ACgY+DbZAPZ7FOFybp2V9h3Zp7LdhjFExjsNwuw7o9LFdZAUGy297Gr8z10anKg2W3vY1fmeujQZVREQaO2OO8ibnb+riVqqqtjjvIm52/q4laqAiIgIiICIiAiIgIiICIiAiIgIiICieVW0ZbLye1lVBiHbWIwRujbHNix9DlLFzrx2RDb1hTWVUHBsrCzH/CTuH9Dgf0QYtRdS8dgWldq1XWbazC17dw/heOBzTwtP/wCaiCFy0BWxkIuS61rXF4rQb/Igd/LB3JJfD5G6j/Vhu4EKGXBufW3yt1tDSgiNuDppMNUTP+bjuNHCfECRrOyLNpLHs2OzrOaGRxtDWtHg8fhJOsnhJxQetERAUGy297Gr8z10anKg2W3vY1fmeujQZVREQaO2OO8ibnb+riVqqqtjjvIm52/q4laqAiIgIiICIiAiIgIiICIiAiIgIiICIiDmXgsCyrx0P7FbUTJWbox3WnwtcNbT5CoCzIVdRtVtpfVluOOYXtzfJiGZ2H64+NWiiDn2HYlmXfoBQ2NEyKMa8GjdO5i4nW44AaySdS6CIgIiICg2W3vY1fmeujU5UGy297Gr8z10aDKqIiDR2xx3kTD/AO2/q4laqpqOtq8kd6p218T32ZVybYySMY7Q88B4PERukNBGsFqlbcr1xSMTV4eZm7CCdIoNpeuJyv3M3YTS9cTlfuZuwgnKKDaXricr9zN2E0vXE5X7mbsIJyig2l64nK/czdhNL1xOV+5m7CCcooNpeuJyv3M3YTS9cTlfuZuwgnKKDaXricr9zN2E0vXE5X7mbsIJyig2l64nK/czdhNL1xOV+5m7CCcooNpeuJyv3M3YTS9cTlfuZuwgnKKDaXricr9zN2E0vXE5X7mbsIJyig2l64nK/czdhNL1xOV+5m7CCcooNpeuJyv3M3YTS9cTlfuZuwgnKKDaXricr9zN2E0vXE5X7mbsIJyig2l64nK/czdhNL1xOV+5m7CCcqDZbe9jV+Z66NNL1xOV+5m7CiF5rw1GVerZdi6bJBSB7X1NS9uAwGsAA+kA4FxA1AAkhQ2Y/wAB9CLXv7jXe4kIg6l4P+CTf0FY2tT/AIlJ/Wf90RB5UREBERAREQEREBERAREQEREBERAREQEREBERAREQf0z748q17k73ow+RfiIJKiIg/9k="/>
          <p:cNvSpPr>
            <a:spLocks noChangeAspect="1" noChangeArrowheads="1"/>
          </p:cNvSpPr>
          <p:nvPr/>
        </p:nvSpPr>
        <p:spPr bwMode="auto">
          <a:xfrm>
            <a:off x="307975" y="236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4" name="AutoShape 8" descr="data:image/jpeg;base64,/9j/4AAQSkZJRgABAQAAAQABAAD/2wCEAAkGBwgHBhUIBxQSFhQWGBsWGBgWGSAeGhUdIiEfGSUiHyAdKCggHiExHR0dKDItMSkrLjAuGiszRDMsNygwLi0BCgoKBQUFDgUFDisZExkrKysrKysrKysrKysrKysrKysrKysrKysrKysrKysrKysrKysrKysrKysrKysrKysrK//AABEIAOEA4QMBIgACEQEDEQH/xAAcAAEAAwEBAQEBAAAAAAAAAAAABgcIBQQDAQL/xABREAABAwEDBAsNBQYEBAcAAAABAAIDBAUGEQcSFyEIEzE2QVNUdJKz0iI3UWFxg5GToaOy0dMVMkJzgRQWGCNyolJigrE1wcLwJCUzNENk4f/EABQBAQAAAAAAAAAAAAAAAAAAAAD/xAAUEQEAAAAAAAAAAAAAAAAAAAAA/9oADAMBAAIRAxEAPwDqV9bb+Uq9U1j2JO+loKV2ZLKzEPmdrBAIIJGIOAxww7o4kgL0HIPdl5zpZ64k7pz49fu02OZL7mTyP1k1b8Twn+XEf+ZVqo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Jq7px/TXPr47fyR18da2olq7MkeI5GSHF8GPCPBqxIIwB3CAcCrlUFy3AHJjVE8G09dGglP27ZXHR+lFjj7Tr+Nk6RX6g0Fscd5E3O39XErVVVbHHeRNzt/VxK1UBEX8ySMijMkpAaASSdwAa8Sg/pFAzlguMD/AO6PqZeymmG43KXepl7KCeIoHphuNyl3qZeymmG43KXepl7KCeIoHphuNyl3qZeymmG43KXepl7KCeIoHphuNyl3qZeymmG43KXepl7KCeIoHphuNyl3qZeymmG43KXepl7KCeIoHphuNyl3qZeymmG43KXepl7KCeIoHphuNyl3qZeymmG43KXepl7KCeIo3dm/V2701bqSxJ897W55aWPac3EDEZwGOsj0qSICIiAiIgIiICg2W3vY1fmeujU5UGy297Gr8z10aDKqIiDR2xx3kTc7f1cStVVVscd5E3O39XErVQFzrx73qn8mT4SuiudePe9U/kyfCUGN7Kon2lakVBGQDLIyME7gLiG4n0q7RsfYMO6rnY/kDtqoLm776PnMPxtWy0FJ/wAPtPy5/qR20/h9p+XP9SO2rsRBSf8AD7T8uf6kdtP4faflz/Ujtq7F5LTtOgsmlNVacscTB+KRwaPJr3T4kFPfw+0/Ln+pHbT+H2n5c/1I7aklqZbLn0L82ndPPwfyo8B6ZCz2YrnMy93aLu7grAPE2M/9YQcz+H2n5c/1I7afw+0/Ln+pHbU8sLKddC25BFTVLWPO42YGMkngBd3JPiBKmCCk/wCH2n5c/wBSO2n8PtPy5/qR21diIKT/AIfaflz/AFI7ah+UzJeLkWVHaMVTtzXyCItMeaQS1zscc44juStOKqNkfvLg503q5UED2O+/x/NpPijWk1mzY77/AB/NpPijWk0BERAREQEREBQbLb3savzPXRqcqDZbe9jV+Z66NBlVERBo7Y47yJudv6uJWqqq2OO8ibnb+riVqoC514971T+TJ8JXRXOvHveqfyZPhKDItzd99HzmH42rZaxpc3ffR85h+Nq2WgIijOUS9Ud0LryWlqMh7iFp3HSHHDHxDAuPibhwoOFlPynUlz2fZ9AGy1ZGOafuwg7hfhwndDd3DWcBhjRL4rw3wvnDZ9vvmM8z2A5+oxsfg7EN1BozDnYADyKxcjNyHW5UuvnebGQueXRB+vbHY65HeEB2IA8IJ4AvNcD/AM7y8VVfLr2p1Q9vkB2hv9rggn1JkduXT0Rp3Qve4tzdsfI7P8owwYD5G+xU7bd29Gl7Wi2oGVdHJiAXN++zEY4H8MjdXDr8hWoVxL43aor2WA+yq4DutbHYYmN43HDyY/qCRwoK6rcj107y2Qy07pSvhEjQ5hxMkZ8oec8HgPdajwasFE7OvBfLJJajbNt1rpaU/daSXMLfDC8/dI/wnDd1tGIK9+Ru8VZdS9Uly7dOa10hYzHcjmGrUT+F4ww8JzcPvEq67w2HZ94rKfZlqsDo3+lp4HNPA4cBQLvW5Z94rKZadlPzo3+lp4WuHA4f96l0lnS7FfX5JcobrEtV2NLKQHO3GlhODJh4MNx27uOGvAFaLQFVGyP3lwc6b1cqtdVRsj95cHOm9XKggex33+P5tJ8Ua0ms2bHff4/m0nxRrSaAiIgIiICIiAoNlt72NX5nro1OVBstvexq/M9dGgyqiIg0dscd5E3O39XErVVVbHHeRNzt/VxK1UBc68e96p/Jk+ErornXj3vVP5MnwlBkW5u++j5zD8bVstY0ubvvo+cw/G1bLQFQmXConvFf+kutSnUMxvhwfK4AkjhAYGn9Sr7VCNwqNkr/ADeCT4afV/sEF50FHBZ1CyipBmsja1jR4ABgPYqEyEE6Tasv3TDN6dujWg1na4UrrDy7TUTxgJJamLX4CXSN9Oa30oNEoiIKG2Q1hus+16e9FBi1zyI3ubqIkZ3THY7udmgjyRhXDc+22XjuxBa7MP5jAXAbgeO5cP0eCP0XDyxWW21cnlS3VnRtEzSeAsOcf7M4fqqJu3lEtyxrpG7NiA7ZJKS2Qa3ta4NGZG0D7xdjr1nutQxwICT7Ii3bJtC1YbLowHTwZ22SA6m52H8vxnVif8OOG6ThamSe2X23cGmqZji9rTE4k4klhzASeEloBPlVaUmS9thZPqy2rxAOq3QOc1p17Rw7vC88J4NzwlSTY4vc65czTuCqdh6uP/v9UFrKqNkfvLg503q5Va6qjZH7y4OdN6uVBA9jvv8AH82k+KNaTWbNjvv8fzaT4o1pNAREQEREBERAUGy297Gr8z10anKg2W3vY1fmeujQZVREQaO2OO8ibnb+riVqqqtjjvIm52/q4laqAudePe9U/kyfCV0Vzrx73qn8mT4SgyLc3ffR85h+Nq2WsaXN330fOYfjatloCz/fyUXWy7Q2xOcI5DDISdxrCNoef0DXFaAVX5fLrPtm7ItakGMlLi5wG6YjhnejAO8gcgsOz7Ysy0o9ss6eGUeGN7XD2FZ/yyU892MqEV4KYHB+1VDeAF8ZDXN/taT/AFrlZPsnVHfiznSUtZtU8ZwfE6LO1Hcc1weMWkatzUQfCMereHIhatkWNLaNPURzGJpfmNYQ5wGs4azrAxPjwwQXfU30u1SUTauqq6drXtD2gvGcWkAjBo7o6iOBQK8eXaxKMGOwYpKh3A538uP292fJmjyqtslNxrKvtPLDXVL43x4O2tjRi9h1ZwcSdw6j3OrOGvWrtsHJRc+xSHtg254/FOc/+3UzH/SgpuWTKBlWlxwd+zg44DGOmZh6S8g/1uGPAF1NjjBTS3mnfMxjnshDmOIxLO6zTm+DEHDyeVaDcGRQYNAAA3BuAKhNjXCXW3Vz+CJjfS7H/pQWDlwtRtm5PJo8cHTOZC3x4nOd/Y1y+GQWzjQZPWSuBBnkkl1+URj2MB/VV5lItibKRf2G7dgnOijcYw4a2lx/9STxta0avE0kfeV/WZQQWXZsdn0YwjiY2No8TRgPKcAg9SqjZH7y4OdN6uVWuqo2R+8uDnTerlQQPY77/H82k+KNaTWbNjvv8fzaT4o1pNAREQEREBERAUGy297Gr8z10anKg2W3vY1fmeujQZVREQaO2OO8ibnb+riVqqqtjjvIm52/q4laqAudePe9U/kyfCV0Vzrx73qn8mT4SgyLc3ffR85h+Nq2WsaXN330fOYfjatloC/HAOGa7cX6iDP9+rm2xk8vB+9dzsdoxLnNaMdpx3Wvb+KI8B4Nw4EAmwLi5VrCvPE2nrHNp6ncMchwa8/5HHUcfAcHeI4YqfkBwwduKsb35FrCtqQ1NjH9lkOvBrcYj/o1Zv6EDxIILfexq3JZfuO8dhN/8NI8lrRqaMfvwuw1AEYlvi3MSzFXvd23KG8djstSzHZzHjHxtPC1w4HA6iqFtPJnlIorPNl08n7RTnAbWyfuAAcR3EuaAcQNzWvJYFz8qlhNfFYkc0Qf94NliAOHDrdgD4xrQX1fi14rEunU10rmtLYnhmJwznkENA8ZdgsuXXtq2aWhmsG7zXbZWFjXFmt7mtDu5b4Ac44nwDgGKsWiyM3ptypFRe6sw8r3TSYeDF2DR5cT5Fa90LkWFdCDNsiPuyMHSv7qR/lPANQ1AAatxBw8k+T2O5tnmqrs11XKMHkaxG3dzGny4EnhIHAAVYCIgKqNkfvLg503q5Va6qjZH7y4OdN6uVBA9jvv8fzaT4o1pNZs2O+/x/NpPijWk0BERAREQEREBQbLb3savzPXRqcqDZbe9jV+Z66NBlVERBo7Y47yJudv6uJWqqq2OO8ibnb+riVqoC514971T+TJ8JXRXntGlFdZ8lIThtjHMx8GcCMfagxrd2ris+8FPW1GOZHNHI7DWcGuDj7AtRNyoXJc3OFbHr8LXj/dqqN+QW9AeQyeiI4CXyAkeTazh6V/OgW9XHUPTk+mgt/SfcrlsXod8k0n3K5bF6HfJVBoFvVx1D05PppoFvVx1D05PpoLf0n3K5bF6HfJNJ9yuWxeh3yWcb8XKtK5VVHT2q+FxkaXDai4gAHDXnNaoyg1ppPuVy2L0O+SaT7lcti9Dvkslog1ppPuVy2L0O+SaT7lcti9Dvkslog1ppPuVy2L0O+SaT7lcti9DvkqRsDI3eK3rGitWjlowyVue0PfIHAePBhHtXv0C3q46h6cn00Fv6T7lcti9Dvkq3y5X0u9eC7kNBYs4leJxIc0OwDQx7dZIAxxcFyNAt6uOoenJ9NNAt6uOoenJ9NB8tjvv8fzaT4o1pNVPkoyX2tc6332pa0sDgYjG1sRccSS0kkua3DDN8eOPBhrthAREQEREBERAUGy297Gr8z10anKg2W3vY1fmeujQZVREQaO2OO8ibnb+riVqqqtjjvIm52/q4laqAiIgL5Vb3R0r3s3Q0kehfVV5fzKRS2ZObAu+w1Va/FgjZrbGdzu8NZO73I8BxLUFMaXb98r9zD2E0u375X7mHsKZ3eyCyz2cJrfqDFK7XtcYDszxF2OBPk1eMrp6ALL5XP0GoKZvLem2r0zsmt2XbXMBa05jG4A6/wAY61xlf8AoAsvlc/QamgCy+Vz9BqCgEV/6ALL5XP0GpoAsvlc/QagoBFf+gCy+Vz9BqaALL5XP0GoKvsrKZfCyLOZZ9n1OZFGM1jdqiOA8rmEn0r1aXb98r9zD2FY2gCy+Vz9BqaALL5XP0GoPHkav7ee8t7jQW3UbZGIXvzdrjbrBaAcWNB4Twq8FQn7qWzkivD+8VAz9spMxzJCBmvjacCSQMcNz72sajjm4hXDdW9NkXrs4VtjyZw1ZzDqfGfA9vAd3wg4aiUHaRfCtrKWgpjU1z2RsbrLnuDWjyk6lXs9s25lCnNHdNzqegBLZawgiSbgLYAdYH+bV+mGDg7Nv32MdpmwrrRftdZ+IA4Q0/BjM/cH9I1nDDUSMfLHcm2rVIqL02lVZ+7tVG7aYWf5dQzngcBOBUku1dyy7sWYLPseMMYNZO655/xOO6T/ALbgwAAXWQRAXJqKRpfY9o2jE/DVtkonjx8bJQcf0IX0u/eG0WW467l6GxtqM0yQyx4iKqjG6Wg4lrx+JuJ8I1KVqHZUKWRtgC3aIfz6F4qWcGLRqkaTu5pjxx8OAQTFF8KGrhr6JlZTHFkjGvafC1wDgfQV90BQbLb3savzPXRqcqDZbe9jV+Z66NBlVERBo7Y47yJudv6uJWqqq2OO8ibnb+riVqoC+NZVQUNI+rq3BrI2l7nHca0DEn0BfZcC/wDvGruazfA5BUt6cqc167R+xbAnZRUuvbKmUkPe3cOaBiW48AHdHhLRiFJrkWhkzubR7XZ1XC6UjB8z8c9/Dhudy3xDwDHE61m9EGt9JVzOWw+35JpKuZy2H2/JZIRBrfSVczlsPt+SaSrmcth9vyWSEQa30lXM5bD7fkmkq5nLYfb8lkhEGt9JVzOWw+35JpKuZy2H2/JZIRBrfSVczlsPt+SaSrmcth9vyWSEQa3OUq5ZGBrYfb8lVV96C5c8zrWuTaENNUEd1E1zmRy8JALQMwnwfdOA+7rKp1EF0ZNpLjXyrmUlu07/ANtGtokmlfHLgM45uc44agSWuxGHCeC96eCGlgbT0zWsY0BrWtADWgagABqAWV8i3fNpPLL1Ui1YgIihd5b41Qtb93LoRNqKz8ZccIaVv+KQjdP+Ua/1wBCaLhX7qIqa5VbLPhm/s8owO4SWFoH6kgfqoq/JdJbTNsvjaFZUvOssY4RwjxBmBH6jDyKtbeunNZ9k1dpXYfPJZcUzGSRSSHCqzHd25uYGjMa/NaHazqccdSC68mjZW3AohPu7Qw/phi3+3BSZeGw66mtOxoa6hGEckbXsG5mggEDAbmG5+i9yAoNlt72NX5nro1OVBstvexq/M9dGgyqiIg0dscd5E3O39XErVVVbHHeRNzt/VxK1UBfj2te0seAQdRB3Cv1EHm+z6HiougPkn2fQ8VF0B8l6UQeb7PoeKi6A+SfZ9DxUXQHyXpRB5vs+h4qLoD5J9n0PFRdAfJelEHm+z6HiougPkn2fQ8VF0B8l6UQeb7PoeKi6A+SfZ9DxUXQHyXpRB5vs+h4qLoD5J9n0PFRdAfJelEHm+z6HiougPkn2fQ8VF0B8l6UQfCOipYn58UcYI3CGgEL7ovwkAYlBCcrN8/3Pu0X0p/8AEzYxw7nc6tb8DuhoI8OtzdWGKpHJvlLq7nVL2VMYmhmfnynclztwuDz97w4HVjwtxJPPyo3qN7L2yVURxhj/AJUI4MwH73+o4nyEDgURQajr750l77Pism50uMtVi17hiH0kQw2x7hutdgc1u4C5wIOpSmpsihpLpvseFoEDYHRBv+XNLdZ4ThundO6sf2TalfY1c2tsqR8UjdxzDgfDgfCPCDqKtfTRU2rc6eya6E/tkkZijfF92TP7gnDda8NJIwxBI/DqCCyMirpHZM6QyY//ACgY+DbZAPZ7FOFybp2V9h3Zp7LdhjFExjsNwuw7o9LFdZAUGy297Gr8z10anKg2W3vY1fmeujQZVREQaO2OO8ibnb+riVqqqtjjvIm52/q4laqAiIgIiICIiAiIgIiICIiAiIgIiICieVW0ZbLye1lVBiHbWIwRujbHNix9DlLFzrx2RDb1hTWVUHBsrCzH/CTuH9Dgf0QYtRdS8dgWldq1XWbazC17dw/heOBzTwtP/wCaiCFy0BWxkIuS61rXF4rQb/Igd/LB3JJfD5G6j/Vhu4EKGXBufW3yt1tDSgiNuDppMNUTP+bjuNHCfECRrOyLNpLHs2OzrOaGRxtDWtHg8fhJOsnhJxQetERAUGy297Gr8z10anKg2W3vY1fmeujQZVREQaO2OO8ibnb+riVqqqtjjvIm52/q4laqAiIgIiICIiAiIgIiICIiAiIgIiICIiDmXgsCyrx0P7FbUTJWbox3WnwtcNbT5CoCzIVdRtVtpfVluOOYXtzfJiGZ2H64+NWiiDn2HYlmXfoBQ2NEyKMa8GjdO5i4nW44AaySdS6CIgIiICg2W3vY1fmeujU5UGy297Gr8z10aDKqIiDR2xx3kTD/AO2/q4laqpqOtq8kd6p218T32ZVybYySMY7Q88B4PERukNBGsFqlbcr1xSMTV4eZm7CCdIoNpeuJyv3M3YTS9cTlfuZuwgnKKDaXricr9zN2E0vXE5X7mbsIJyig2l64nK/czdhNL1xOV+5m7CCcooNpeuJyv3M3YTS9cTlfuZuwgnKKDaXricr9zN2E0vXE5X7mbsIJyig2l64nK/czdhNL1xOV+5m7CCcooNpeuJyv3M3YTS9cTlfuZuwgnKKDaXricr9zN2E0vXE5X7mbsIJyig2l64nK/czdhNL1xOV+5m7CCcooNpeuJyv3M3YTS9cTlfuZuwgnKKDaXricr9zN2E0vXE5X7mbsIJyig2l64nK/czdhNL1xOV+5m7CCcqDZbe9jV+Z66NNL1xOV+5m7CiF5rw1GVerZdi6bJBSB7X1NS9uAwGsAA+kA4FxA1AAkhQ2Y/wAB9CLXv7jXe4kIg6l4P+CTf0FY2tT/AIlJ/Wf90RB5UREBERAREQEREBERAREQEREBERAREQEREBERAREQf0z748q17k73ow+RfiIJKiIg/9k="/>
          <p:cNvSpPr>
            <a:spLocks noChangeAspect="1" noChangeArrowheads="1"/>
          </p:cNvSpPr>
          <p:nvPr/>
        </p:nvSpPr>
        <p:spPr bwMode="auto">
          <a:xfrm>
            <a:off x="460375" y="388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036" name="Group 1035"/>
          <p:cNvGrpSpPr/>
          <p:nvPr/>
        </p:nvGrpSpPr>
        <p:grpSpPr>
          <a:xfrm>
            <a:off x="2429150" y="2052479"/>
            <a:ext cx="466450" cy="1305241"/>
            <a:chOff x="6019800" y="4447859"/>
            <a:chExt cx="466450" cy="1305241"/>
          </a:xfrm>
        </p:grpSpPr>
        <p:sp>
          <p:nvSpPr>
            <p:cNvPr id="109" name="Rectangle 108"/>
            <p:cNvSpPr/>
            <p:nvPr/>
          </p:nvSpPr>
          <p:spPr>
            <a:xfrm>
              <a:off x="6019800" y="4447859"/>
              <a:ext cx="466450" cy="1305241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6118225" y="456039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6291400" y="456039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6118225" y="47244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6291400" y="47244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6118225" y="4909095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6291400" y="4909095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6118225" y="5084059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6291400" y="5084059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6118225" y="52578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6291400" y="52578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6118225" y="54102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6291400" y="54102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6118225" y="55626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6291400" y="55626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5" name="Title 1"/>
          <p:cNvSpPr txBox="1">
            <a:spLocks/>
          </p:cNvSpPr>
          <p:nvPr/>
        </p:nvSpPr>
        <p:spPr>
          <a:xfrm>
            <a:off x="228600" y="152400"/>
            <a:ext cx="8686800" cy="56356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5. Disperse Land Use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87" name="Group 496"/>
          <p:cNvGrpSpPr/>
          <p:nvPr/>
        </p:nvGrpSpPr>
        <p:grpSpPr>
          <a:xfrm>
            <a:off x="8077750" y="2879506"/>
            <a:ext cx="304250" cy="458316"/>
            <a:chOff x="1314450" y="1674944"/>
            <a:chExt cx="114300" cy="28580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88" name="Rectangle 87"/>
            <p:cNvSpPr/>
            <p:nvPr/>
          </p:nvSpPr>
          <p:spPr>
            <a:xfrm>
              <a:off x="1314450" y="1815568"/>
              <a:ext cx="114300" cy="145183"/>
            </a:xfrm>
            <a:prstGeom prst="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Isosceles Triangle 88"/>
            <p:cNvSpPr/>
            <p:nvPr/>
          </p:nvSpPr>
          <p:spPr>
            <a:xfrm>
              <a:off x="1314450" y="1674944"/>
              <a:ext cx="114300" cy="135227"/>
            </a:xfrm>
            <a:prstGeom prst="triangle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0" name="Straight Arrow Connector 89"/>
          <p:cNvCxnSpPr/>
          <p:nvPr/>
        </p:nvCxnSpPr>
        <p:spPr>
          <a:xfrm>
            <a:off x="7010125" y="3200400"/>
            <a:ext cx="838475" cy="1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Group 496"/>
          <p:cNvGrpSpPr/>
          <p:nvPr/>
        </p:nvGrpSpPr>
        <p:grpSpPr>
          <a:xfrm>
            <a:off x="5029750" y="2879506"/>
            <a:ext cx="304250" cy="458316"/>
            <a:chOff x="1314450" y="1674944"/>
            <a:chExt cx="114300" cy="28580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99" name="Rectangle 98"/>
            <p:cNvSpPr/>
            <p:nvPr/>
          </p:nvSpPr>
          <p:spPr>
            <a:xfrm>
              <a:off x="1314450" y="1815568"/>
              <a:ext cx="114300" cy="145183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Isosceles Triangle 99"/>
            <p:cNvSpPr/>
            <p:nvPr/>
          </p:nvSpPr>
          <p:spPr>
            <a:xfrm>
              <a:off x="1314450" y="1674944"/>
              <a:ext cx="114300" cy="135227"/>
            </a:xfrm>
            <a:prstGeom prst="triangle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AFA5F-529F-4755-AFC1-09BCE3239773}" type="slidenum">
              <a:rPr lang="en-US" smtClean="0"/>
              <a:t>49</a:t>
            </a:fld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0" y="4191000"/>
            <a:ext cx="9151620" cy="1460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0" y="3429000"/>
            <a:ext cx="9151620" cy="1523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0" y="3581400"/>
            <a:ext cx="915162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0" y="3886200"/>
            <a:ext cx="9144000" cy="0"/>
          </a:xfrm>
          <a:prstGeom prst="line">
            <a:avLst/>
          </a:prstGeom>
          <a:ln w="127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0" y="37338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0" y="342900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0" y="35814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0" y="41910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0" y="43434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0" y="40386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705875" y="3886200"/>
            <a:ext cx="1533610" cy="0"/>
          </a:xfrm>
          <a:prstGeom prst="line">
            <a:avLst/>
          </a:prstGeom>
          <a:ln w="257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662375" y="3886200"/>
            <a:ext cx="4030250" cy="0"/>
          </a:xfrm>
          <a:prstGeom prst="line">
            <a:avLst/>
          </a:prstGeom>
          <a:ln w="257175">
            <a:solidFill>
              <a:schemeClr val="tx1">
                <a:lumMod val="75000"/>
                <a:lumOff val="25000"/>
                <a:alpha val="5019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0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  <p:pic>
        <p:nvPicPr>
          <p:cNvPr id="10" name="Content Placeholder 9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762000"/>
            <a:ext cx="4648200" cy="365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8"/>
          <p:cNvSpPr>
            <a:spLocks noGrp="1"/>
          </p:cNvSpPr>
          <p:nvPr>
            <p:ph type="body" idx="2"/>
          </p:nvPr>
        </p:nvSpPr>
        <p:spPr>
          <a:xfrm>
            <a:off x="609600" y="4572000"/>
            <a:ext cx="7620000" cy="18415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Garamond" pitchFamily="18" charset="0"/>
              </a:rPr>
              <a:t>General Goal:</a:t>
            </a:r>
          </a:p>
          <a:p>
            <a:pPr lvl="1"/>
            <a:r>
              <a:rPr lang="en-US" sz="2400" dirty="0" smtClean="0">
                <a:latin typeface="Garamond" pitchFamily="18" charset="0"/>
              </a:rPr>
              <a:t>Protect natural resources and improve quality of life by directing new growth to existing cities and suburbs</a:t>
            </a:r>
          </a:p>
          <a:p>
            <a:endParaRPr lang="en-US" sz="2000" dirty="0" smtClean="0">
              <a:latin typeface="Garamond" pitchFamily="18" charset="0"/>
            </a:endParaRP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7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AutoShape 4" descr="http://www.clker.com/cliparts/Z/a/A/9/z/2/radio-wave.svg"/>
          <p:cNvSpPr>
            <a:spLocks noChangeAspect="1" noChangeArrowheads="1"/>
          </p:cNvSpPr>
          <p:nvPr/>
        </p:nvSpPr>
        <p:spPr bwMode="auto">
          <a:xfrm>
            <a:off x="155575" y="84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3" name="AutoShape 6" descr="data:image/jpeg;base64,/9j/4AAQSkZJRgABAQAAAQABAAD/2wCEAAkGBwgHBhUIBxQSFhQWGBsWGBgWGSAeGhUdIiEfGSUiHyAdKCggHiExHR0dKDItMSkrLjAuGiszRDMsNygwLi0BCgoKBQUFDgUFDisZExkrKysrKysrKysrKysrKysrKysrKysrKysrKysrKysrKysrKysrKysrKysrKysrKysrK//AABEIAOEA4QMBIgACEQEDEQH/xAAcAAEAAwEBAQEBAAAAAAAAAAAABgcIBQQDAQL/xABREAABAwEDBAsNBQYEBAcAAAABAAIDBAUGEQcSFyEIEzE2QVNUdJKz0iI3UWFxg5GToaOy0dMVMkJzgRQWGCNyolJigrE1wcLwJCUzNENk4f/EABQBAQAAAAAAAAAAAAAAAAAAAAD/xAAUEQEAAAAAAAAAAAAAAAAAAAAA/9oADAMBAAIRAxEAPwDqV9bb+Uq9U1j2JO+loKV2ZLKzEPmdrBAIIJGIOAxww7o4kgL0HIPdl5zpZ64k7pz49fu02OZL7mTyP1k1b8Twn+XEf+ZVqo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Jq7px/TXPr47fyR18da2olq7MkeI5GSHF8GPCPBqxIIwB3CAcCrlUFy3AHJjVE8G09dGglP27ZXHR+lFjj7Tr+Nk6RX6g0Fscd5E3O39XErVVVbHHeRNzt/VxK1UBEX8ySMijMkpAaASSdwAa8Sg/pFAzlguMD/AO6PqZeymmG43KXepl7KCeIoHphuNyl3qZeymmG43KXepl7KCeIoHphuNyl3qZeymmG43KXepl7KCeIoHphuNyl3qZeymmG43KXepl7KCeIoHphuNyl3qZeymmG43KXepl7KCeIoHphuNyl3qZeymmG43KXepl7KCeIoHphuNyl3qZeymmG43KXepl7KCeIo3dm/V2701bqSxJ897W55aWPac3EDEZwGOsj0qSICIiAiIgIiICg2W3vY1fmeujU5UGy297Gr8z10aDKqIiDR2xx3kTc7f1cStVVVscd5E3O39XErVQFzrx73qn8mT4SuiudePe9U/kyfCUGN7Kon2lakVBGQDLIyME7gLiG4n0q7RsfYMO6rnY/kDtqoLm776PnMPxtWy0FJ/wAPtPy5/qR20/h9p+XP9SO2rsRBSf8AD7T8uf6kdtP4faflz/Ujtq7F5LTtOgsmlNVacscTB+KRwaPJr3T4kFPfw+0/Ln+pHbT+H2n5c/1I7aklqZbLn0L82ndPPwfyo8B6ZCz2YrnMy93aLu7grAPE2M/9YQcz+H2n5c/1I7afw+0/Ln+pHbU8sLKddC25BFTVLWPO42YGMkngBd3JPiBKmCCk/wCH2n5c/wBSO2n8PtPy5/qR21diIKT/AIfaflz/AFI7ah+UzJeLkWVHaMVTtzXyCItMeaQS1zscc44juStOKqNkfvLg503q5UED2O+/x/NpPijWk1mzY77/AB/NpPijWk0BERAREQEREBQbLb3savzPXRqcqDZbe9jV+Z66NBlVERBo7Y47yJudv6uJWqqq2OO8ibnb+riVqoC514971T+TJ8JXRXOvHveqfyZPhKDItzd99HzmH42rZaxpc3ffR85h+Nq2WgIijOUS9Ud0LryWlqMh7iFp3HSHHDHxDAuPibhwoOFlPynUlz2fZ9AGy1ZGOafuwg7hfhwndDd3DWcBhjRL4rw3wvnDZ9vvmM8z2A5+oxsfg7EN1BozDnYADyKxcjNyHW5UuvnebGQueXRB+vbHY65HeEB2IA8IJ4AvNcD/AM7y8VVfLr2p1Q9vkB2hv9rggn1JkduXT0Rp3Qve4tzdsfI7P8owwYD5G+xU7bd29Gl7Wi2oGVdHJiAXN++zEY4H8MjdXDr8hWoVxL43aor2WA+yq4DutbHYYmN43HDyY/qCRwoK6rcj107y2Qy07pSvhEjQ5hxMkZ8oec8HgPdajwasFE7OvBfLJJajbNt1rpaU/daSXMLfDC8/dI/wnDd1tGIK9+Ru8VZdS9Uly7dOa10hYzHcjmGrUT+F4ww8JzcPvEq67w2HZ94rKfZlqsDo3+lp4HNPA4cBQLvW5Z94rKZadlPzo3+lp4WuHA4f96l0lnS7FfX5JcobrEtV2NLKQHO3GlhODJh4MNx27uOGvAFaLQFVGyP3lwc6b1cqtdVRsj95cHOm9XKggex33+P5tJ8Ua0ms2bHff4/m0nxRrSaAiIgIiICIiAoNlt72NX5nro1OVBstvexq/M9dGgyqiIg0dscd5E3O39XErVVVbHHeRNzt/VxK1UBc68e96p/Jk+ErornXj3vVP5MnwlBkW5u++j5zD8bVstY0ubvvo+cw/G1bLQFQmXConvFf+kutSnUMxvhwfK4AkjhAYGn9Sr7VCNwqNkr/ADeCT4afV/sEF50FHBZ1CyipBmsja1jR4ABgPYqEyEE6Tasv3TDN6dujWg1na4UrrDy7TUTxgJJamLX4CXSN9Oa30oNEoiIKG2Q1hus+16e9FBi1zyI3ubqIkZ3THY7udmgjyRhXDc+22XjuxBa7MP5jAXAbgeO5cP0eCP0XDyxWW21cnlS3VnRtEzSeAsOcf7M4fqqJu3lEtyxrpG7NiA7ZJKS2Qa3ta4NGZG0D7xdjr1nutQxwICT7Ii3bJtC1YbLowHTwZ22SA6m52H8vxnVif8OOG6ThamSe2X23cGmqZji9rTE4k4klhzASeEloBPlVaUmS9thZPqy2rxAOq3QOc1p17Rw7vC88J4NzwlSTY4vc65czTuCqdh6uP/v9UFrKqNkfvLg503q5Va6qjZH7y4OdN6uVBA9jvv8AH82k+KNaTWbNjvv8fzaT4o1pNAREQEREBERAUGy297Gr8z10anKg2W3vY1fmeujQZVREQaO2OO8ibnb+riVqqqtjjvIm52/q4laqAudePe9U/kyfCV0Vzrx73qn8mT4SgyLc3ffR85h+Nq2WsaXN330fOYfjatloCz/fyUXWy7Q2xOcI5DDISdxrCNoef0DXFaAVX5fLrPtm7ItakGMlLi5wG6YjhnejAO8gcgsOz7Ysy0o9ss6eGUeGN7XD2FZ/yyU892MqEV4KYHB+1VDeAF8ZDXN/taT/AFrlZPsnVHfiznSUtZtU8ZwfE6LO1Hcc1weMWkatzUQfCMereHIhatkWNLaNPURzGJpfmNYQ5wGs4azrAxPjwwQXfU30u1SUTauqq6drXtD2gvGcWkAjBo7o6iOBQK8eXaxKMGOwYpKh3A538uP292fJmjyqtslNxrKvtPLDXVL43x4O2tjRi9h1ZwcSdw6j3OrOGvWrtsHJRc+xSHtg254/FOc/+3UzH/SgpuWTKBlWlxwd+zg44DGOmZh6S8g/1uGPAF1NjjBTS3mnfMxjnshDmOIxLO6zTm+DEHDyeVaDcGRQYNAAA3BuAKhNjXCXW3Vz+CJjfS7H/pQWDlwtRtm5PJo8cHTOZC3x4nOd/Y1y+GQWzjQZPWSuBBnkkl1+URj2MB/VV5lItibKRf2G7dgnOijcYw4a2lx/9STxta0avE0kfeV/WZQQWXZsdn0YwjiY2No8TRgPKcAg9SqjZH7y4OdN6uVWuqo2R+8uDnTerlQQPY77/H82k+KNaTWbNjvv8fzaT4o1pNAREQEREBERAUGy297Gr8z10anKg2W3vY1fmeujQZVREQaO2OO8ibnb+riVqqqtjjvIm52/q4laqAudePe9U/kyfCV0Vzrx73qn8mT4SgyLc3ffR85h+Nq2WsaXN330fOYfjatloC/HAOGa7cX6iDP9+rm2xk8vB+9dzsdoxLnNaMdpx3Wvb+KI8B4Nw4EAmwLi5VrCvPE2nrHNp6ncMchwa8/5HHUcfAcHeI4YqfkBwwduKsb35FrCtqQ1NjH9lkOvBrcYj/o1Zv6EDxIILfexq3JZfuO8dhN/8NI8lrRqaMfvwuw1AEYlvi3MSzFXvd23KG8djstSzHZzHjHxtPC1w4HA6iqFtPJnlIorPNl08n7RTnAbWyfuAAcR3EuaAcQNzWvJYFz8qlhNfFYkc0Qf94NliAOHDrdgD4xrQX1fi14rEunU10rmtLYnhmJwznkENA8ZdgsuXXtq2aWhmsG7zXbZWFjXFmt7mtDu5b4Ac44nwDgGKsWiyM3ptypFRe6sw8r3TSYeDF2DR5cT5Fa90LkWFdCDNsiPuyMHSv7qR/lPANQ1AAatxBw8k+T2O5tnmqrs11XKMHkaxG3dzGny4EnhIHAAVYCIgKqNkfvLg503q5Va6qjZH7y4OdN6uVBA9jvv8fzaT4o1pNZs2O+/x/NpPijWk0BERAREQEREBQbLb3savzPXRqcqDZbe9jV+Z66NBlVERBo7Y47yJudv6uJWqqq2OO8ibnb+riVqoC514971T+TJ8JXRXntGlFdZ8lIThtjHMx8GcCMfagxrd2ris+8FPW1GOZHNHI7DWcGuDj7AtRNyoXJc3OFbHr8LXj/dqqN+QW9AeQyeiI4CXyAkeTazh6V/OgW9XHUPTk+mgt/SfcrlsXod8k0n3K5bF6HfJVBoFvVx1D05PppoFvVx1D05PpoLf0n3K5bF6HfJNJ9yuWxeh3yWcb8XKtK5VVHT2q+FxkaXDai4gAHDXnNaoyg1ppPuVy2L0O+SaT7lcti9Dvkslog1ppPuVy2L0O+SaT7lcti9Dvkslog1ppPuVy2L0O+SaT7lcti9DvkqRsDI3eK3rGitWjlowyVue0PfIHAePBhHtXv0C3q46h6cn00Fv6T7lcti9Dvkq3y5X0u9eC7kNBYs4leJxIc0OwDQx7dZIAxxcFyNAt6uOoenJ9NNAt6uOoenJ9NB8tjvv8fzaT4o1pNVPkoyX2tc6332pa0sDgYjG1sRccSS0kkua3DDN8eOPBhrthAREQEREBERAUGy297Gr8z10anKg2W3vY1fmeujQZVREQaO2OO8ibnb+riVqqqtjjvIm52/q4laqAiIgL5Vb3R0r3s3Q0kehfVV5fzKRS2ZObAu+w1Va/FgjZrbGdzu8NZO73I8BxLUFMaXb98r9zD2E0u375X7mHsKZ3eyCyz2cJrfqDFK7XtcYDszxF2OBPk1eMrp6ALL5XP0GoKZvLem2r0zsmt2XbXMBa05jG4A6/wAY61xlf8AoAsvlc/QamgCy+Vz9BqCgEV/6ALL5XP0GpoAsvlc/QagoBFf+gCy+Vz9BqaALL5XP0GoKvsrKZfCyLOZZ9n1OZFGM1jdqiOA8rmEn0r1aXb98r9zD2FY2gCy+Vz9BqaALL5XP0GoPHkav7ee8t7jQW3UbZGIXvzdrjbrBaAcWNB4Twq8FQn7qWzkivD+8VAz9spMxzJCBmvjacCSQMcNz72sajjm4hXDdW9NkXrs4VtjyZw1ZzDqfGfA9vAd3wg4aiUHaRfCtrKWgpjU1z2RsbrLnuDWjyk6lXs9s25lCnNHdNzqegBLZawgiSbgLYAdYH+bV+mGDg7Nv32MdpmwrrRftdZ+IA4Q0/BjM/cH9I1nDDUSMfLHcm2rVIqL02lVZ+7tVG7aYWf5dQzngcBOBUku1dyy7sWYLPseMMYNZO655/xOO6T/ALbgwAAXWQRAXJqKRpfY9o2jE/DVtkonjx8bJQcf0IX0u/eG0WW467l6GxtqM0yQyx4iKqjG6Wg4lrx+JuJ8I1KVqHZUKWRtgC3aIfz6F4qWcGLRqkaTu5pjxx8OAQTFF8KGrhr6JlZTHFkjGvafC1wDgfQV90BQbLb3savzPXRqcqDZbe9jV+Z66NBlVERBo7Y47yJudv6uJWqqq2OO8ibnb+riVqoC+NZVQUNI+rq3BrI2l7nHca0DEn0BfZcC/wDvGruazfA5BUt6cqc167R+xbAnZRUuvbKmUkPe3cOaBiW48AHdHhLRiFJrkWhkzubR7XZ1XC6UjB8z8c9/Dhudy3xDwDHE61m9EGt9JVzOWw+35JpKuZy2H2/JZIRBrfSVczlsPt+SaSrmcth9vyWSEQa30lXM5bD7fkmkq5nLYfb8lkhEGt9JVzOWw+35JpKuZy2H2/JZIRBrfSVczlsPt+SaSrmcth9vyWSEQa3OUq5ZGBrYfb8lVV96C5c8zrWuTaENNUEd1E1zmRy8JALQMwnwfdOA+7rKp1EF0ZNpLjXyrmUlu07/ANtGtokmlfHLgM45uc44agSWuxGHCeC96eCGlgbT0zWsY0BrWtADWgagABqAWV8i3fNpPLL1Ui1YgIihd5b41Qtb93LoRNqKz8ZccIaVv+KQjdP+Ua/1wBCaLhX7qIqa5VbLPhm/s8owO4SWFoH6kgfqoq/JdJbTNsvjaFZUvOssY4RwjxBmBH6jDyKtbeunNZ9k1dpXYfPJZcUzGSRSSHCqzHd25uYGjMa/NaHazqccdSC68mjZW3AohPu7Qw/phi3+3BSZeGw66mtOxoa6hGEckbXsG5mggEDAbmG5+i9yAoNlt72NX5nro1OVBstvexq/M9dGgyqiIg0dscd5E3O39XErVVVbHHeRNzt/VxK1UBfj2te0seAQdRB3Cv1EHm+z6HiougPkn2fQ8VF0B8l6UQeb7PoeKi6A+SfZ9DxUXQHyXpRB5vs+h4qLoD5J9n0PFRdAfJelEHm+z6HiougPkn2fQ8VF0B8l6UQeb7PoeKi6A+SfZ9DxUXQHyXpRB5vs+h4qLoD5J9n0PFRdAfJelEHm+z6HiougPkn2fQ8VF0B8l6UQfCOipYn58UcYI3CGgEL7ovwkAYlBCcrN8/3Pu0X0p/8AEzYxw7nc6tb8DuhoI8OtzdWGKpHJvlLq7nVL2VMYmhmfnynclztwuDz97w4HVjwtxJPPyo3qN7L2yVURxhj/AJUI4MwH73+o4nyEDgURQajr750l77Pism50uMtVi17hiH0kQw2x7hutdgc1u4C5wIOpSmpsihpLpvseFoEDYHRBv+XNLdZ4ThundO6sf2TalfY1c2tsqR8UjdxzDgfDgfCPCDqKtfTRU2rc6eya6E/tkkZijfF92TP7gnDda8NJIwxBI/DqCCyMirpHZM6QyY//ACgY+DbZAPZ7FOFybp2V9h3Zp7LdhjFExjsNwuw7o9LFdZAUGy297Gr8z10anKg2W3vY1fmeujQZVREQaO2OO8ibnb+riVqqqtjjvIm52/q4laqAiIgIiICIiAiIgIiICIiAiIgIiICieVW0ZbLye1lVBiHbWIwRujbHNix9DlLFzrx2RDb1hTWVUHBsrCzH/CTuH9Dgf0QYtRdS8dgWldq1XWbazC17dw/heOBzTwtP/wCaiCFy0BWxkIuS61rXF4rQb/Igd/LB3JJfD5G6j/Vhu4EKGXBufW3yt1tDSgiNuDppMNUTP+bjuNHCfECRrOyLNpLHs2OzrOaGRxtDWtHg8fhJOsnhJxQetERAUGy297Gr8z10anKg2W3vY1fmeujQZVREQaO2OO8ibnb+riVqqqtjjvIm52/q4laqAiIgIiICIiAiIgIiICIiAiIgIiICIiDmXgsCyrx0P7FbUTJWbox3WnwtcNbT5CoCzIVdRtVtpfVluOOYXtzfJiGZ2H64+NWiiDn2HYlmXfoBQ2NEyKMa8GjdO5i4nW44AaySdS6CIgIiICg2W3vY1fmeujU5UGy297Gr8z10aDKqIiDR2xx3kTD/AO2/q4laqpqOtq8kd6p218T32ZVybYySMY7Q88B4PERukNBGsFqlbcr1xSMTV4eZm7CCdIoNpeuJyv3M3YTS9cTlfuZuwgnKKDaXricr9zN2E0vXE5X7mbsIJyig2l64nK/czdhNL1xOV+5m7CCcooNpeuJyv3M3YTS9cTlfuZuwgnKKDaXricr9zN2E0vXE5X7mbsIJyig2l64nK/czdhNL1xOV+5m7CCcooNpeuJyv3M3YTS9cTlfuZuwgnKKDaXricr9zN2E0vXE5X7mbsIJyig2l64nK/czdhNL1xOV+5m7CCcooNpeuJyv3M3YTS9cTlfuZuwgnKKDaXricr9zN2E0vXE5X7mbsIJyig2l64nK/czdhNL1xOV+5m7CCcqDZbe9jV+Z66NNL1xOV+5m7CiF5rw1GVerZdi6bJBSB7X1NS9uAwGsAA+kA4FxA1AAkhQ2Y/wAB9CLXv7jXe4kIg6l4P+CTf0FY2tT/AIlJ/Wf90RB5UREBERAREQEREBERAREQEREBERAREQEREBERAREQf0z748q17k73ow+RfiIJKiIg/9k="/>
          <p:cNvSpPr>
            <a:spLocks noChangeAspect="1" noChangeArrowheads="1"/>
          </p:cNvSpPr>
          <p:nvPr/>
        </p:nvSpPr>
        <p:spPr bwMode="auto">
          <a:xfrm>
            <a:off x="307975" y="236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4" name="AutoShape 8" descr="data:image/jpeg;base64,/9j/4AAQSkZJRgABAQAAAQABAAD/2wCEAAkGBwgHBhUIBxQSFhQWGBsWGBgWGSAeGhUdIiEfGSUiHyAdKCggHiExHR0dKDItMSkrLjAuGiszRDMsNygwLi0BCgoKBQUFDgUFDisZExkrKysrKysrKysrKysrKysrKysrKysrKysrKysrKysrKysrKysrKysrKysrKysrKysrK//AABEIAOEA4QMBIgACEQEDEQH/xAAcAAEAAwEBAQEBAAAAAAAAAAAABgcIBQQDAQL/xABREAABAwEDBAsNBQYEBAcAAAABAAIDBAUGEQcSFyEIEzE2QVNUdJKz0iI3UWFxg5GToaOy0dMVMkJzgRQWGCNyolJigrE1wcLwJCUzNENk4f/EABQBAQAAAAAAAAAAAAAAAAAAAAD/xAAUEQEAAAAAAAAAAAAAAAAAAAAA/9oADAMBAAIRAxEAPwDqV9bb+Uq9U1j2JO+loKV2ZLKzEPmdrBAIIJGIOAxww7o4kgL0HIPdl5zpZ64k7pz49fu02OZL7mTyP1k1b8Twn+XEf+ZVqo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6u6cf000C3W46u6cf01aqIKq0C3W4Jq7px/TXPr47fyR18da2olq7MkeI5GSHF8GPCPBqxIIwB3CAcCrlUFy3AHJjVE8G09dGglP27ZXHR+lFjj7Tr+Nk6RX6g0Fscd5E3O39XErVVVbHHeRNzt/VxK1UBEX8ySMijMkpAaASSdwAa8Sg/pFAzlguMD/AO6PqZeymmG43KXepl7KCeIoHphuNyl3qZeymmG43KXepl7KCeIoHphuNyl3qZeymmG43KXepl7KCeIoHphuNyl3qZeymmG43KXepl7KCeIoHphuNyl3qZeymmG43KXepl7KCeIoHphuNyl3qZeymmG43KXepl7KCeIoHphuNyl3qZeymmG43KXepl7KCeIo3dm/V2701bqSxJ897W55aWPac3EDEZwGOsj0qSICIiAiIgIiICg2W3vY1fmeujU5UGy297Gr8z10aDKqIiDR2xx3kTc7f1cStVVVscd5E3O39XErVQFzrx73qn8mT4SuiudePe9U/kyfCUGN7Kon2lakVBGQDLIyME7gLiG4n0q7RsfYMO6rnY/kDtqoLm776PnMPxtWy0FJ/wAPtPy5/qR20/h9p+XP9SO2rsRBSf8AD7T8uf6kdtP4faflz/Ujtq7F5LTtOgsmlNVacscTB+KRwaPJr3T4kFPfw+0/Ln+pHbT+H2n5c/1I7aklqZbLn0L82ndPPwfyo8B6ZCz2YrnMy93aLu7grAPE2M/9YQcz+H2n5c/1I7afw+0/Ln+pHbU8sLKddC25BFTVLWPO42YGMkngBd3JPiBKmCCk/wCH2n5c/wBSO2n8PtPy5/qR21diIKT/AIfaflz/AFI7ah+UzJeLkWVHaMVTtzXyCItMeaQS1zscc44juStOKqNkfvLg503q5UED2O+/x/NpPijWk1mzY77/AB/NpPijWk0BERAREQEREBQbLb3savzPXRqcqDZbe9jV+Z66NBlVERBo7Y47yJudv6uJWqqq2OO8ibnb+riVqoC514971T+TJ8JXRXOvHveqfyZPhKDItzd99HzmH42rZaxpc3ffR85h+Nq2WgIijOUS9Ud0LryWlqMh7iFp3HSHHDHxDAuPibhwoOFlPynUlz2fZ9AGy1ZGOafuwg7hfhwndDd3DWcBhjRL4rw3wvnDZ9vvmM8z2A5+oxsfg7EN1BozDnYADyKxcjNyHW5UuvnebGQueXRB+vbHY65HeEB2IA8IJ4AvNcD/AM7y8VVfLr2p1Q9vkB2hv9rggn1JkduXT0Rp3Qve4tzdsfI7P8owwYD5G+xU7bd29Gl7Wi2oGVdHJiAXN++zEY4H8MjdXDr8hWoVxL43aor2WA+yq4DutbHYYmN43HDyY/qCRwoK6rcj107y2Qy07pSvhEjQ5hxMkZ8oec8HgPdajwasFE7OvBfLJJajbNt1rpaU/daSXMLfDC8/dI/wnDd1tGIK9+Ru8VZdS9Uly7dOa10hYzHcjmGrUT+F4ww8JzcPvEq67w2HZ94rKfZlqsDo3+lp4HNPA4cBQLvW5Z94rKZadlPzo3+lp4WuHA4f96l0lnS7FfX5JcobrEtV2NLKQHO3GlhODJh4MNx27uOGvAFaLQFVGyP3lwc6b1cqtdVRsj95cHOm9XKggex33+P5tJ8Ua0ms2bHff4/m0nxRrSaAiIgIiICIiAoNlt72NX5nro1OVBstvexq/M9dGgyqiIg0dscd5E3O39XErVVVbHHeRNzt/VxK1UBc68e96p/Jk+ErornXj3vVP5MnwlBkW5u++j5zD8bVstY0ubvvo+cw/G1bLQFQmXConvFf+kutSnUMxvhwfK4AkjhAYGn9Sr7VCNwqNkr/ADeCT4afV/sEF50FHBZ1CyipBmsja1jR4ABgPYqEyEE6Tasv3TDN6dujWg1na4UrrDy7TUTxgJJamLX4CXSN9Oa30oNEoiIKG2Q1hus+16e9FBi1zyI3ubqIkZ3THY7udmgjyRhXDc+22XjuxBa7MP5jAXAbgeO5cP0eCP0XDyxWW21cnlS3VnRtEzSeAsOcf7M4fqqJu3lEtyxrpG7NiA7ZJKS2Qa3ta4NGZG0D7xdjr1nutQxwICT7Ii3bJtC1YbLowHTwZ22SA6m52H8vxnVif8OOG6ThamSe2X23cGmqZji9rTE4k4klhzASeEloBPlVaUmS9thZPqy2rxAOq3QOc1p17Rw7vC88J4NzwlSTY4vc65czTuCqdh6uP/v9UFrKqNkfvLg503q5Va6qjZH7y4OdN6uVBA9jvv8AH82k+KNaTWbNjvv8fzaT4o1pNAREQEREBERAUGy297Gr8z10anKg2W3vY1fmeujQZVREQaO2OO8ibnb+riVqqqtjjvIm52/q4laqAudePe9U/kyfCV0Vzrx73qn8mT4SgyLc3ffR85h+Nq2WsaXN330fOYfjatloCz/fyUXWy7Q2xOcI5DDISdxrCNoef0DXFaAVX5fLrPtm7ItakGMlLi5wG6YjhnejAO8gcgsOz7Ysy0o9ss6eGUeGN7XD2FZ/yyU892MqEV4KYHB+1VDeAF8ZDXN/taT/AFrlZPsnVHfiznSUtZtU8ZwfE6LO1Hcc1weMWkatzUQfCMereHIhatkWNLaNPURzGJpfmNYQ5wGs4azrAxPjwwQXfU30u1SUTauqq6drXtD2gvGcWkAjBo7o6iOBQK8eXaxKMGOwYpKh3A538uP292fJmjyqtslNxrKvtPLDXVL43x4O2tjRi9h1ZwcSdw6j3OrOGvWrtsHJRc+xSHtg254/FOc/+3UzH/SgpuWTKBlWlxwd+zg44DGOmZh6S8g/1uGPAF1NjjBTS3mnfMxjnshDmOIxLO6zTm+DEHDyeVaDcGRQYNAAA3BuAKhNjXCXW3Vz+CJjfS7H/pQWDlwtRtm5PJo8cHTOZC3x4nOd/Y1y+GQWzjQZPWSuBBnkkl1+URj2MB/VV5lItibKRf2G7dgnOijcYw4a2lx/9STxta0avE0kfeV/WZQQWXZsdn0YwjiY2No8TRgPKcAg9SqjZH7y4OdN6uVWuqo2R+8uDnTerlQQPY77/H82k+KNaTWbNjvv8fzaT4o1pNAREQEREBERAUGy297Gr8z10anKg2W3vY1fmeujQZVREQaO2OO8ibnb+riVqqqtjjvIm52/q4laqAudePe9U/kyfCV0Vzrx73qn8mT4SgyLc3ffR85h+Nq2WsaXN330fOYfjatloC/HAOGa7cX6iDP9+rm2xk8vB+9dzsdoxLnNaMdpx3Wvb+KI8B4Nw4EAmwLi5VrCvPE2nrHNp6ncMchwa8/5HHUcfAcHeI4YqfkBwwduKsb35FrCtqQ1NjH9lkOvBrcYj/o1Zv6EDxIILfexq3JZfuO8dhN/8NI8lrRqaMfvwuw1AEYlvi3MSzFXvd23KG8djstSzHZzHjHxtPC1w4HA6iqFtPJnlIorPNl08n7RTnAbWyfuAAcR3EuaAcQNzWvJYFz8qlhNfFYkc0Qf94NliAOHDrdgD4xrQX1fi14rEunU10rmtLYnhmJwznkENA8ZdgsuXXtq2aWhmsG7zXbZWFjXFmt7mtDu5b4Ac44nwDgGKsWiyM3ptypFRe6sw8r3TSYeDF2DR5cT5Fa90LkWFdCDNsiPuyMHSv7qR/lPANQ1AAatxBw8k+T2O5tnmqrs11XKMHkaxG3dzGny4EnhIHAAVYCIgKqNkfvLg503q5Va6qjZH7y4OdN6uVBA9jvv8fzaT4o1pNZs2O+/x/NpPijWk0BERAREQEREBQbLb3savzPXRqcqDZbe9jV+Z66NBlVERBo7Y47yJudv6uJWqqq2OO8ibnb+riVqoC514971T+TJ8JXRXntGlFdZ8lIThtjHMx8GcCMfagxrd2ris+8FPW1GOZHNHI7DWcGuDj7AtRNyoXJc3OFbHr8LXj/dqqN+QW9AeQyeiI4CXyAkeTazh6V/OgW9XHUPTk+mgt/SfcrlsXod8k0n3K5bF6HfJVBoFvVx1D05PppoFvVx1D05PpoLf0n3K5bF6HfJNJ9yuWxeh3yWcb8XKtK5VVHT2q+FxkaXDai4gAHDXnNaoyg1ppPuVy2L0O+SaT7lcti9Dvkslog1ppPuVy2L0O+SaT7lcti9Dvkslog1ppPuVy2L0O+SaT7lcti9DvkqRsDI3eK3rGitWjlowyVue0PfIHAePBhHtXv0C3q46h6cn00Fv6T7lcti9Dvkq3y5X0u9eC7kNBYs4leJxIc0OwDQx7dZIAxxcFyNAt6uOoenJ9NNAt6uOoenJ9NB8tjvv8fzaT4o1pNVPkoyX2tc6332pa0sDgYjG1sRccSS0kkua3DDN8eOPBhrthAREQEREBERAUGy297Gr8z10anKg2W3vY1fmeujQZVREQaO2OO8ibnb+riVqqqtjjvIm52/q4laqAiIgL5Vb3R0r3s3Q0kehfVV5fzKRS2ZObAu+w1Va/FgjZrbGdzu8NZO73I8BxLUFMaXb98r9zD2E0u375X7mHsKZ3eyCyz2cJrfqDFK7XtcYDszxF2OBPk1eMrp6ALL5XP0GoKZvLem2r0zsmt2XbXMBa05jG4A6/wAY61xlf8AoAsvlc/QamgCy+Vz9BqCgEV/6ALL5XP0GpoAsvlc/QagoBFf+gCy+Vz9BqaALL5XP0GoKvsrKZfCyLOZZ9n1OZFGM1jdqiOA8rmEn0r1aXb98r9zD2FY2gCy+Vz9BqaALL5XP0GoPHkav7ee8t7jQW3UbZGIXvzdrjbrBaAcWNB4Twq8FQn7qWzkivD+8VAz9spMxzJCBmvjacCSQMcNz72sajjm4hXDdW9NkXrs4VtjyZw1ZzDqfGfA9vAd3wg4aiUHaRfCtrKWgpjU1z2RsbrLnuDWjyk6lXs9s25lCnNHdNzqegBLZawgiSbgLYAdYH+bV+mGDg7Nv32MdpmwrrRftdZ+IA4Q0/BjM/cH9I1nDDUSMfLHcm2rVIqL02lVZ+7tVG7aYWf5dQzngcBOBUku1dyy7sWYLPseMMYNZO655/xOO6T/ALbgwAAXWQRAXJqKRpfY9o2jE/DVtkonjx8bJQcf0IX0u/eG0WW467l6GxtqM0yQyx4iKqjG6Wg4lrx+JuJ8I1KVqHZUKWRtgC3aIfz6F4qWcGLRqkaTu5pjxx8OAQTFF8KGrhr6JlZTHFkjGvafC1wDgfQV90BQbLb3savzPXRqcqDZbe9jV+Z66NBlVERBo7Y47yJudv6uJWqqq2OO8ibnb+riVqoC+NZVQUNI+rq3BrI2l7nHca0DEn0BfZcC/wDvGruazfA5BUt6cqc167R+xbAnZRUuvbKmUkPe3cOaBiW48AHdHhLRiFJrkWhkzubR7XZ1XC6UjB8z8c9/Dhudy3xDwDHE61m9EGt9JVzOWw+35JpKuZy2H2/JZIRBrfSVczlsPt+SaSrmcth9vyWSEQa30lXM5bD7fkmkq5nLYfb8lkhEGt9JVzOWw+35JpKuZy2H2/JZIRBrfSVczlsPt+SaSrmcth9vyWSEQa3OUq5ZGBrYfb8lVV96C5c8zrWuTaENNUEd1E1zmRy8JALQMwnwfdOA+7rKp1EF0ZNpLjXyrmUlu07/ANtGtokmlfHLgM45uc44agSWuxGHCeC96eCGlgbT0zWsY0BrWtADWgagABqAWV8i3fNpPLL1Ui1YgIihd5b41Qtb93LoRNqKz8ZccIaVv+KQjdP+Ua/1wBCaLhX7qIqa5VbLPhm/s8owO4SWFoH6kgfqoq/JdJbTNsvjaFZUvOssY4RwjxBmBH6jDyKtbeunNZ9k1dpXYfPJZcUzGSRSSHCqzHd25uYGjMa/NaHazqccdSC68mjZW3AohPu7Qw/phi3+3BSZeGw66mtOxoa6hGEckbXsG5mggEDAbmG5+i9yAoNlt72NX5nro1OVBstvexq/M9dGgyqiIg0dscd5E3O39XErVVVbHHeRNzt/VxK1UBfj2te0seAQdRB3Cv1EHm+z6HiougPkn2fQ8VF0B8l6UQeb7PoeKi6A+SfZ9DxUXQHyXpRB5vs+h4qLoD5J9n0PFRdAfJelEHm+z6HiougPkn2fQ8VF0B8l6UQeb7PoeKi6A+SfZ9DxUXQHyXpRB5vs+h4qLoD5J9n0PFRdAfJelEHm+z6HiougPkn2fQ8VF0B8l6UQfCOipYn58UcYI3CGgEL7ovwkAYlBCcrN8/3Pu0X0p/8AEzYxw7nc6tb8DuhoI8OtzdWGKpHJvlLq7nVL2VMYmhmfnynclztwuDz97w4HVjwtxJPPyo3qN7L2yVURxhj/AJUI4MwH73+o4nyEDgURQajr750l77Pism50uMtVi17hiH0kQw2x7hutdgc1u4C5wIOpSmpsihpLpvseFoEDYHRBv+XNLdZ4ThundO6sf2TalfY1c2tsqR8UjdxzDgfDgfCPCDqKtfTRU2rc6eya6E/tkkZijfF92TP7gnDda8NJIwxBI/DqCCyMirpHZM6QyY//ACgY+DbZAPZ7FOFybp2V9h3Zp7LdhjFExjsNwuw7o9LFdZAUGy297Gr8z10anKg2W3vY1fmeujQZVREQaO2OO8ibnb+riVqqqtjjvIm52/q4laqAiIgIiICIiAiIgIiICIiAiIgIiICieVW0ZbLye1lVBiHbWIwRujbHNix9DlLFzrx2RDb1hTWVUHBsrCzH/CTuH9Dgf0QYtRdS8dgWldq1XWbazC17dw/heOBzTwtP/wCaiCFy0BWxkIuS61rXF4rQb/Igd/LB3JJfD5G6j/Vhu4EKGXBufW3yt1tDSgiNuDppMNUTP+bjuNHCfECRrOyLNpLHs2OzrOaGRxtDWtHg8fhJOsnhJxQetERAUGy297Gr8z10anKg2W3vY1fmeujQZVREQaO2OO8ibnb+riVqqqtjjvIm52/q4laqAiIgIiICIiAiIgIiICIiAiIgIiICIiDmXgsCyrx0P7FbUTJWbox3WnwtcNbT5CoCzIVdRtVtpfVluOOYXtzfJiGZ2H64+NWiiDn2HYlmXfoBQ2NEyKMa8GjdO5i4nW44AaySdS6CIgIiICg2W3vY1fmeujU5UGy297Gr8z10aDKqIiDR2xx3kTD/AO2/q4laqpqOtq8kd6p218T32ZVybYySMY7Q88B4PERukNBGsFqlbcr1xSMTV4eZm7CCdIoNpeuJyv3M3YTS9cTlfuZuwgnKKDaXricr9zN2E0vXE5X7mbsIJyig2l64nK/czdhNL1xOV+5m7CCcooNpeuJyv3M3YTS9cTlfuZuwgnKKDaXricr9zN2E0vXE5X7mbsIJyig2l64nK/czdhNL1xOV+5m7CCcooNpeuJyv3M3YTS9cTlfuZuwgnKKDaXricr9zN2E0vXE5X7mbsIJyig2l64nK/czdhNL1xOV+5m7CCcooNpeuJyv3M3YTS9cTlfuZuwgnKKDaXricr9zN2E0vXE5X7mbsIJyig2l64nK/czdhNL1xOV+5m7CCcqDZbe9jV+Z66NNL1xOV+5m7CiF5rw1GVerZdi6bJBSB7X1NS9uAwGsAA+kA4FxA1AAkhQ2Y/wAB9CLXv7jXe4kIg6l4P+CTf0FY2tT/AIlJ/Wf90RB5UREBERAREQEREBERAREQEREBERAREQEREBERAREQf0z748q17k73ow+RfiIJKiIg/9k="/>
          <p:cNvSpPr>
            <a:spLocks noChangeAspect="1" noChangeArrowheads="1"/>
          </p:cNvSpPr>
          <p:nvPr/>
        </p:nvSpPr>
        <p:spPr bwMode="auto">
          <a:xfrm>
            <a:off x="460375" y="388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036" name="Group 1035"/>
          <p:cNvGrpSpPr/>
          <p:nvPr/>
        </p:nvGrpSpPr>
        <p:grpSpPr>
          <a:xfrm>
            <a:off x="2429150" y="2052479"/>
            <a:ext cx="466450" cy="1305241"/>
            <a:chOff x="6019800" y="4447859"/>
            <a:chExt cx="466450" cy="1305241"/>
          </a:xfrm>
        </p:grpSpPr>
        <p:sp>
          <p:nvSpPr>
            <p:cNvPr id="109" name="Rectangle 108"/>
            <p:cNvSpPr/>
            <p:nvPr/>
          </p:nvSpPr>
          <p:spPr>
            <a:xfrm>
              <a:off x="6019800" y="4447859"/>
              <a:ext cx="466450" cy="1305241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6118225" y="456039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6291400" y="456039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6118225" y="47244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6291400" y="47244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6118225" y="4909095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6291400" y="4909095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6118225" y="5084059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6291400" y="5084059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6118225" y="52578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6291400" y="52578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6118225" y="54102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6291400" y="54102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6118225" y="55626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6291400" y="55626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6" name="Group 125"/>
          <p:cNvGrpSpPr/>
          <p:nvPr/>
        </p:nvGrpSpPr>
        <p:grpSpPr>
          <a:xfrm rot="5400000">
            <a:off x="531950" y="1872416"/>
            <a:ext cx="466450" cy="1305241"/>
            <a:chOff x="6019800" y="4447859"/>
            <a:chExt cx="466450" cy="1305241"/>
          </a:xfrm>
        </p:grpSpPr>
        <p:sp>
          <p:nvSpPr>
            <p:cNvPr id="127" name="Rectangle 126"/>
            <p:cNvSpPr/>
            <p:nvPr/>
          </p:nvSpPr>
          <p:spPr>
            <a:xfrm>
              <a:off x="6019800" y="4447859"/>
              <a:ext cx="466450" cy="1305241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6118225" y="456039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6291400" y="456039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6118225" y="47244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6291400" y="47244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6118225" y="4909095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6291400" y="4909095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6118225" y="5084059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6291400" y="5084059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6118225" y="52578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6291400" y="52578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6118225" y="54102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6291400" y="54102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6118225" y="55626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6291400" y="5562600"/>
              <a:ext cx="85450" cy="8781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6" name="Rectangle 175"/>
          <p:cNvSpPr/>
          <p:nvPr/>
        </p:nvSpPr>
        <p:spPr>
          <a:xfrm rot="5400000">
            <a:off x="435372" y="2452388"/>
            <a:ext cx="659604" cy="1305241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8" name="Group 237"/>
          <p:cNvGrpSpPr/>
          <p:nvPr/>
        </p:nvGrpSpPr>
        <p:grpSpPr>
          <a:xfrm>
            <a:off x="230822" y="2882361"/>
            <a:ext cx="1069181" cy="428625"/>
            <a:chOff x="1752600" y="5943600"/>
            <a:chExt cx="1069181" cy="428625"/>
          </a:xfrm>
        </p:grpSpPr>
        <p:cxnSp>
          <p:nvCxnSpPr>
            <p:cNvPr id="196" name="Straight Connector 195"/>
            <p:cNvCxnSpPr/>
            <p:nvPr/>
          </p:nvCxnSpPr>
          <p:spPr>
            <a:xfrm flipH="1">
              <a:off x="1752600" y="6019800"/>
              <a:ext cx="1066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>
              <a:off x="1752600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>
              <a:off x="1828800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>
              <a:off x="1905000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>
              <a:off x="1981200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>
              <a:off x="1828800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>
              <a:off x="2057400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>
              <a:off x="2133600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>
              <a:off x="2209800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>
              <a:off x="2286000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>
              <a:off x="2440781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>
              <a:off x="2516981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>
              <a:off x="2364581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>
              <a:off x="2593181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>
              <a:off x="2669381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>
              <a:off x="2745581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>
              <a:off x="2821781" y="5943600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flipH="1">
              <a:off x="1752600" y="6296025"/>
              <a:ext cx="10668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>
              <a:off x="1752600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>
              <a:off x="1828800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>
              <a:off x="1905000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>
              <a:off x="1981200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>
              <a:off x="1828800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>
              <a:off x="2057400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>
              <a:off x="2133600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>
              <a:off x="2209800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>
              <a:off x="2286000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>
              <a:off x="2440781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>
              <a:off x="2516981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>
              <a:off x="2364581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>
              <a:off x="2593181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>
              <a:off x="2669381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>
              <a:off x="2745581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>
              <a:off x="2821781" y="6219825"/>
              <a:ext cx="0" cy="1524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496"/>
          <p:cNvGrpSpPr/>
          <p:nvPr/>
        </p:nvGrpSpPr>
        <p:grpSpPr>
          <a:xfrm>
            <a:off x="6553750" y="2879506"/>
            <a:ext cx="304250" cy="458316"/>
            <a:chOff x="1314450" y="1674944"/>
            <a:chExt cx="114300" cy="28580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93" name="Rectangle 92"/>
            <p:cNvSpPr/>
            <p:nvPr/>
          </p:nvSpPr>
          <p:spPr>
            <a:xfrm>
              <a:off x="1314450" y="1815568"/>
              <a:ext cx="114300" cy="145183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Isosceles Triangle 93"/>
            <p:cNvSpPr/>
            <p:nvPr/>
          </p:nvSpPr>
          <p:spPr>
            <a:xfrm>
              <a:off x="1314450" y="1674944"/>
              <a:ext cx="114300" cy="135227"/>
            </a:xfrm>
            <a:prstGeom prst="triangle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5" name="Group 496"/>
          <p:cNvGrpSpPr/>
          <p:nvPr/>
        </p:nvGrpSpPr>
        <p:grpSpPr>
          <a:xfrm>
            <a:off x="8077750" y="2879506"/>
            <a:ext cx="304250" cy="458316"/>
            <a:chOff x="1314450" y="1674944"/>
            <a:chExt cx="114300" cy="28580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96" name="Rectangle 95"/>
            <p:cNvSpPr/>
            <p:nvPr/>
          </p:nvSpPr>
          <p:spPr>
            <a:xfrm>
              <a:off x="1314450" y="1815568"/>
              <a:ext cx="114300" cy="145183"/>
            </a:xfrm>
            <a:prstGeom prst="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Isosceles Triangle 96"/>
            <p:cNvSpPr/>
            <p:nvPr/>
          </p:nvSpPr>
          <p:spPr>
            <a:xfrm>
              <a:off x="1314450" y="1674944"/>
              <a:ext cx="114300" cy="135227"/>
            </a:xfrm>
            <a:prstGeom prst="triangle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8" name="Straight Arrow Connector 97"/>
          <p:cNvCxnSpPr/>
          <p:nvPr/>
        </p:nvCxnSpPr>
        <p:spPr>
          <a:xfrm>
            <a:off x="7010125" y="3200400"/>
            <a:ext cx="838475" cy="1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 flipH="1">
            <a:off x="1524000" y="2590800"/>
            <a:ext cx="719137" cy="0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AFA5F-529F-4755-AFC1-09BCE3239773}" type="slidenum">
              <a:rPr lang="en-US" smtClean="0"/>
              <a:t>50</a:t>
            </a:fld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0" y="4191000"/>
            <a:ext cx="9151620" cy="1460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Rectangle 102"/>
          <p:cNvSpPr/>
          <p:nvPr/>
        </p:nvSpPr>
        <p:spPr>
          <a:xfrm>
            <a:off x="0" y="3429000"/>
            <a:ext cx="9151620" cy="1523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Rectangle 103"/>
          <p:cNvSpPr/>
          <p:nvPr/>
        </p:nvSpPr>
        <p:spPr>
          <a:xfrm>
            <a:off x="0" y="3581400"/>
            <a:ext cx="915162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5" name="Straight Connector 104"/>
          <p:cNvCxnSpPr/>
          <p:nvPr/>
        </p:nvCxnSpPr>
        <p:spPr>
          <a:xfrm>
            <a:off x="0" y="3886200"/>
            <a:ext cx="9144000" cy="0"/>
          </a:xfrm>
          <a:prstGeom prst="line">
            <a:avLst/>
          </a:prstGeom>
          <a:ln w="127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0" y="37338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0" y="342900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0" y="35814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0" y="41910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0" y="43434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>
            <a:off x="0" y="40386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6705875" y="3886200"/>
            <a:ext cx="1533610" cy="0"/>
          </a:xfrm>
          <a:prstGeom prst="line">
            <a:avLst/>
          </a:prstGeom>
          <a:ln w="257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2662375" y="3886200"/>
            <a:ext cx="4030250" cy="0"/>
          </a:xfrm>
          <a:prstGeom prst="line">
            <a:avLst/>
          </a:prstGeom>
          <a:ln w="257175">
            <a:solidFill>
              <a:schemeClr val="tx1">
                <a:lumMod val="75000"/>
                <a:lumOff val="25000"/>
                <a:alpha val="5019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764222" y="3886200"/>
            <a:ext cx="1910643" cy="0"/>
          </a:xfrm>
          <a:prstGeom prst="line">
            <a:avLst/>
          </a:prstGeom>
          <a:ln w="257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itle 1"/>
          <p:cNvSpPr txBox="1">
            <a:spLocks/>
          </p:cNvSpPr>
          <p:nvPr/>
        </p:nvSpPr>
        <p:spPr>
          <a:xfrm>
            <a:off x="228600" y="152400"/>
            <a:ext cx="8686800" cy="56356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5. Disperse Land Use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8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066800"/>
            <a:ext cx="8229600" cy="45719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 smtClean="0"/>
          </a:p>
          <a:p>
            <a:r>
              <a:rPr lang="en-US" sz="2400" dirty="0" smtClean="0"/>
              <a:t>30+ studies on induced vehicle travel</a:t>
            </a:r>
          </a:p>
          <a:p>
            <a:r>
              <a:rPr lang="en-US" sz="2400" dirty="0" smtClean="0"/>
              <a:t>Long-run elasticities typically 0.6 to 1.0</a:t>
            </a:r>
          </a:p>
          <a:p>
            <a:r>
              <a:rPr lang="en-US" sz="2400" dirty="0" smtClean="0"/>
              <a:t>Recent ARB assessment</a:t>
            </a:r>
          </a:p>
          <a:p>
            <a:pPr lvl="1"/>
            <a:r>
              <a:rPr lang="en-US" sz="1800" dirty="0"/>
              <a:t>Policy </a:t>
            </a:r>
            <a:r>
              <a:rPr lang="en-US" sz="1800" dirty="0" smtClean="0"/>
              <a:t>Brief</a:t>
            </a:r>
          </a:p>
          <a:p>
            <a:pPr marL="739775" lvl="1" indent="0">
              <a:buNone/>
            </a:pPr>
            <a:r>
              <a:rPr lang="en-US" sz="1800" dirty="0" smtClean="0">
                <a:hlinkClick r:id="rId3"/>
              </a:rPr>
              <a:t>http</a:t>
            </a:r>
            <a:r>
              <a:rPr lang="en-US" sz="1800" dirty="0">
                <a:hlinkClick r:id="rId3"/>
              </a:rPr>
              <a:t>://</a:t>
            </a:r>
            <a:r>
              <a:rPr lang="en-US" sz="1800" dirty="0" smtClean="0">
                <a:hlinkClick r:id="rId3"/>
              </a:rPr>
              <a:t>www.arb.ca.gov/cc/sb375/policies/hwycapacity/highway_capacity_brief-4-21-14.pdf</a:t>
            </a:r>
            <a:endParaRPr lang="en-US" sz="1800" dirty="0" smtClean="0"/>
          </a:p>
          <a:p>
            <a:pPr lvl="1"/>
            <a:r>
              <a:rPr lang="en-US" sz="1800" dirty="0" smtClean="0"/>
              <a:t>Background Technical Document</a:t>
            </a:r>
            <a:endParaRPr lang="en-US" sz="1800" dirty="0"/>
          </a:p>
          <a:p>
            <a:pPr marL="739775" lvl="1" indent="0">
              <a:buNone/>
            </a:pPr>
            <a:r>
              <a:rPr lang="en-US" sz="1800" dirty="0">
                <a:hlinkClick r:id="rId4"/>
              </a:rPr>
              <a:t>http://</a:t>
            </a:r>
            <a:r>
              <a:rPr lang="en-US" sz="1800" dirty="0" smtClean="0">
                <a:hlinkClick r:id="rId4"/>
              </a:rPr>
              <a:t>www.arb.ca.gov/cc/sb375/policies/hwycapacity/highway_capacity_bkgd-4-21-14.pdf</a:t>
            </a:r>
            <a:endParaRPr lang="en-US" sz="1800" dirty="0"/>
          </a:p>
          <a:p>
            <a:r>
              <a:rPr lang="en-US" sz="2400" dirty="0" smtClean="0"/>
              <a:t>VMT effects extend beyond project</a:t>
            </a:r>
            <a:endParaRPr lang="en-US" sz="16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152400"/>
            <a:ext cx="8686800" cy="563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/>
              <a:t>Empirical Study</a:t>
            </a:r>
            <a:endParaRPr lang="en-US" sz="28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AFA5F-529F-4755-AFC1-09BCE3239773}" type="slidenum">
              <a:rPr lang="en-US" smtClean="0"/>
              <a:t>51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2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8600" y="152400"/>
            <a:ext cx="8686800" cy="563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/>
              <a:t>Empirical Study</a:t>
            </a:r>
            <a:endParaRPr lang="en-US" sz="2800" b="1" dirty="0"/>
          </a:p>
        </p:txBody>
      </p:sp>
      <p:graphicFrame>
        <p:nvGraphicFramePr>
          <p:cNvPr id="4" name="C 1"/>
          <p:cNvGraphicFramePr/>
          <p:nvPr>
            <p:extLst>
              <p:ext uri="{D42A27DB-BD31-4B8C-83A1-F6EECF244321}">
                <p14:modId xmlns:p14="http://schemas.microsoft.com/office/powerpoint/2010/main" val="1032542190"/>
              </p:ext>
            </p:extLst>
          </p:nvPr>
        </p:nvGraphicFramePr>
        <p:xfrm>
          <a:off x="762000" y="890102"/>
          <a:ext cx="7620000" cy="5181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6096000"/>
            <a:ext cx="6571034" cy="533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Source: Fehr and Peers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AFA5F-529F-4755-AFC1-09BCE3239773}" type="slidenum">
              <a:rPr lang="en-US" smtClean="0"/>
              <a:t>52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1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8600" y="152400"/>
            <a:ext cx="8686800" cy="563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/>
              <a:t>Estimation</a:t>
            </a:r>
            <a:endParaRPr lang="en-US" sz="2800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066800"/>
            <a:ext cx="8229600" cy="39623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A travel demand model can estimate: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Longer </a:t>
            </a:r>
            <a:r>
              <a:rPr lang="en-US" sz="2400" dirty="0" smtClean="0"/>
              <a:t>trips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Mode </a:t>
            </a:r>
            <a:r>
              <a:rPr lang="en-US" sz="2400" dirty="0"/>
              <a:t>shift toward automobile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Newly generated trips [in some cases]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Route </a:t>
            </a:r>
            <a:r>
              <a:rPr lang="en-US" sz="2400" dirty="0" smtClean="0"/>
              <a:t>changes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But not: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US" sz="2400" dirty="0" smtClean="0"/>
              <a:t>Land </a:t>
            </a:r>
            <a:r>
              <a:rPr lang="en-US" sz="2400" dirty="0"/>
              <a:t>use changes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AFA5F-529F-4755-AFC1-09BCE3239773}" type="slidenum">
              <a:rPr lang="en-US" smtClean="0"/>
              <a:t>53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9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8600" y="152400"/>
            <a:ext cx="8686800" cy="563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/>
              <a:t>Estimation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066801"/>
            <a:ext cx="8229600" cy="3429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Options for estimating land use changes:</a:t>
            </a:r>
          </a:p>
          <a:p>
            <a:r>
              <a:rPr lang="en-US" sz="2400" dirty="0" smtClean="0"/>
              <a:t>Employ a land use model</a:t>
            </a:r>
          </a:p>
          <a:p>
            <a:r>
              <a:rPr lang="en-US" sz="2400" dirty="0" smtClean="0"/>
              <a:t>Employ an expert panel, e.g. using </a:t>
            </a:r>
            <a:r>
              <a:rPr lang="en-US" sz="2400" dirty="0"/>
              <a:t>D</a:t>
            </a:r>
            <a:r>
              <a:rPr lang="en-US" sz="2400" dirty="0" smtClean="0"/>
              <a:t>elphi method</a:t>
            </a:r>
          </a:p>
          <a:p>
            <a:r>
              <a:rPr lang="en-US" sz="2400" dirty="0" smtClean="0"/>
              <a:t>Examine gap between modeled and typical empirical results; adjust and/or explain model results</a:t>
            </a:r>
          </a:p>
          <a:p>
            <a:endParaRPr lang="en-US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AFA5F-529F-4755-AFC1-09BCE3239773}" type="slidenum">
              <a:rPr lang="en-US" smtClean="0"/>
              <a:t>54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7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8600" y="152400"/>
            <a:ext cx="8686800" cy="5635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/>
              <a:t>Implementation/Logistics</a:t>
            </a:r>
            <a:endParaRPr lang="en-US" sz="2800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066800"/>
            <a:ext cx="8229600" cy="54101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This is a preliminary discussion draft</a:t>
            </a:r>
          </a:p>
          <a:p>
            <a:pPr lvl="1"/>
            <a:r>
              <a:rPr lang="en-US" sz="2000" dirty="0" smtClean="0"/>
              <a:t>Share widely – input wanted - help with outreach appreciated</a:t>
            </a:r>
          </a:p>
          <a:p>
            <a:pPr lvl="1"/>
            <a:r>
              <a:rPr lang="en-US" sz="2000" dirty="0" smtClean="0"/>
              <a:t>Comment period through October 10</a:t>
            </a:r>
          </a:p>
          <a:p>
            <a:r>
              <a:rPr lang="en-US" sz="2400" dirty="0" smtClean="0"/>
              <a:t>OPR incorporates comments, submits to Resources Agency</a:t>
            </a:r>
          </a:p>
          <a:p>
            <a:r>
              <a:rPr lang="en-US" sz="2400" dirty="0" smtClean="0"/>
              <a:t>VMT goes live after formal rulemaking process</a:t>
            </a:r>
          </a:p>
          <a:p>
            <a:pPr lvl="1"/>
            <a:r>
              <a:rPr lang="en-US" sz="2000" dirty="0" smtClean="0"/>
              <a:t>Applies prospectively, not to in progress EIRs</a:t>
            </a:r>
          </a:p>
          <a:p>
            <a:pPr lvl="1"/>
            <a:r>
              <a:rPr lang="en-US" sz="2000" dirty="0" smtClean="0"/>
              <a:t>Initial application in TPAs, opt </a:t>
            </a:r>
            <a:r>
              <a:rPr lang="en-US" sz="2000" dirty="0" smtClean="0"/>
              <a:t>in </a:t>
            </a:r>
            <a:r>
              <a:rPr lang="en-US" sz="2000" dirty="0" smtClean="0"/>
              <a:t>elsewhere</a:t>
            </a:r>
            <a:endParaRPr lang="en-US" sz="2000" dirty="0" smtClean="0"/>
          </a:p>
          <a:p>
            <a:pPr lvl="1"/>
            <a:r>
              <a:rPr lang="en-US" sz="2000" dirty="0" smtClean="0"/>
              <a:t>Statewide requirement January 1, 2016</a:t>
            </a:r>
            <a:endParaRPr lang="en-US" sz="4000" dirty="0" smtClean="0"/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0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6400800" cy="914400"/>
          </a:xfrm>
        </p:spPr>
        <p:txBody>
          <a:bodyPr/>
          <a:lstStyle/>
          <a:p>
            <a:r>
              <a:rPr lang="en-US" sz="2400" dirty="0" smtClean="0"/>
              <a:t>Chris </a:t>
            </a:r>
            <a:r>
              <a:rPr lang="en-US" sz="2400" dirty="0" smtClean="0"/>
              <a:t>Ganson</a:t>
            </a:r>
          </a:p>
          <a:p>
            <a:r>
              <a:rPr lang="en-US" sz="2400" dirty="0" smtClean="0"/>
              <a:t>chris.ganson@opr.ca.gov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20065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Extra Slides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4472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VMT Mitigation Examples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3677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Use and 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19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Increase densities </a:t>
            </a:r>
          </a:p>
          <a:p>
            <a:r>
              <a:rPr lang="en-US" sz="2400" dirty="0" smtClean="0"/>
              <a:t>Increase location efficiency and destination accessibility</a:t>
            </a:r>
          </a:p>
          <a:p>
            <a:r>
              <a:rPr lang="en-US" sz="2400" dirty="0" smtClean="0"/>
              <a:t>Increase diversity of development (mix uses)</a:t>
            </a:r>
          </a:p>
          <a:p>
            <a:r>
              <a:rPr lang="en-US" sz="2400" dirty="0" smtClean="0"/>
              <a:t>Integrate affordable housing</a:t>
            </a:r>
          </a:p>
          <a:p>
            <a:r>
              <a:rPr lang="en-US" sz="2400" dirty="0" smtClean="0"/>
              <a:t>Improve development design and connectivity</a:t>
            </a:r>
          </a:p>
          <a:p>
            <a:r>
              <a:rPr lang="en-US" sz="2400" dirty="0" smtClean="0"/>
              <a:t>Locate close to existing bus or rail stations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248400" y="624393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Photo credit:  Currey, G. (2013). </a:t>
            </a:r>
            <a:r>
              <a:rPr lang="en-US" sz="1200" i="1" dirty="0" smtClean="0">
                <a:solidFill>
                  <a:prstClr val="black"/>
                </a:solidFill>
              </a:rPr>
              <a:t>Paseo de San Antonio II, San Jose</a:t>
            </a:r>
            <a:r>
              <a:rPr lang="en-US" sz="1200" dirty="0" smtClean="0">
                <a:solidFill>
                  <a:prstClr val="black"/>
                </a:solidFill>
              </a:rPr>
              <a:t> [photograph]. 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075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0574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22098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23622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5146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6670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8194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9718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1242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276600" y="2902527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429000" y="2209800"/>
              <a:ext cx="0" cy="4648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581400" y="2902527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733800" y="2902527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905000" y="29718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905000" y="31242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905000" y="32766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905000" y="34290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905000" y="35814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0" y="3733800"/>
              <a:ext cx="5943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905000" y="38862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905000" y="40386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905000" y="4184073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905000" y="4336473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1905000" y="4488873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905000" y="4641273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114675" y="5264727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267075" y="5264727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3419475" y="5264727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3571875" y="5264727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2962275" y="5340927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2962275" y="5493327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2962275" y="5645727"/>
              <a:ext cx="762000" cy="6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962275" y="5798127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7" name="Group 356"/>
            <p:cNvGrpSpPr/>
            <p:nvPr/>
          </p:nvGrpSpPr>
          <p:grpSpPr>
            <a:xfrm>
              <a:off x="7017245" y="2222796"/>
              <a:ext cx="1817791" cy="1282404"/>
              <a:chOff x="7017245" y="2222796"/>
              <a:chExt cx="1817791" cy="1282404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7274275" y="2667000"/>
                <a:ext cx="0" cy="457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7929119" y="2493241"/>
                <a:ext cx="0" cy="7183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8569675" y="2644990"/>
                <a:ext cx="0" cy="6316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Arc 110"/>
              <p:cNvSpPr/>
              <p:nvPr/>
            </p:nvSpPr>
            <p:spPr>
              <a:xfrm>
                <a:off x="8264875" y="2492952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>
                <a:off x="7426675" y="2492952"/>
                <a:ext cx="990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Teardrop 117"/>
              <p:cNvSpPr/>
              <p:nvPr/>
            </p:nvSpPr>
            <p:spPr>
              <a:xfrm rot="2546147">
                <a:off x="7674833" y="2685412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Teardrop 118"/>
              <p:cNvSpPr/>
              <p:nvPr/>
            </p:nvSpPr>
            <p:spPr>
              <a:xfrm rot="13944170">
                <a:off x="8095355" y="2685412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6" name="Straight Connector 125"/>
              <p:cNvCxnSpPr/>
              <p:nvPr/>
            </p:nvCxnSpPr>
            <p:spPr>
              <a:xfrm>
                <a:off x="7778614" y="29845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ardrop 126"/>
              <p:cNvSpPr/>
              <p:nvPr/>
            </p:nvSpPr>
            <p:spPr>
              <a:xfrm rot="2546147">
                <a:off x="7674833" y="2943598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Teardrop 127"/>
              <p:cNvSpPr/>
              <p:nvPr/>
            </p:nvSpPr>
            <p:spPr>
              <a:xfrm rot="13944170">
                <a:off x="8095355" y="2943598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Teardrop 129"/>
              <p:cNvSpPr/>
              <p:nvPr/>
            </p:nvSpPr>
            <p:spPr>
              <a:xfrm rot="2546147">
                <a:off x="7674833" y="3164984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Teardrop 130"/>
              <p:cNvSpPr/>
              <p:nvPr/>
            </p:nvSpPr>
            <p:spPr>
              <a:xfrm rot="13944170">
                <a:off x="8095355" y="3164984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Arc 137"/>
              <p:cNvSpPr/>
              <p:nvPr/>
            </p:nvSpPr>
            <p:spPr>
              <a:xfrm rot="16200000">
                <a:off x="7274275" y="2493603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9" name="Straight Connector 138"/>
              <p:cNvCxnSpPr/>
              <p:nvPr/>
            </p:nvCxnSpPr>
            <p:spPr>
              <a:xfrm>
                <a:off x="7274637" y="2644990"/>
                <a:ext cx="0" cy="8602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7921975" y="29845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7778614" y="272732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7921975" y="272732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7778614" y="320675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7921975" y="320675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Teardrop 149"/>
              <p:cNvSpPr/>
              <p:nvPr/>
            </p:nvSpPr>
            <p:spPr>
              <a:xfrm rot="2546147">
                <a:off x="7024389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Teardrop 150"/>
              <p:cNvSpPr/>
              <p:nvPr/>
            </p:nvSpPr>
            <p:spPr>
              <a:xfrm rot="13944170">
                <a:off x="7444911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2" name="Straight Connector 151"/>
              <p:cNvCxnSpPr/>
              <p:nvPr/>
            </p:nvCxnSpPr>
            <p:spPr>
              <a:xfrm>
                <a:off x="7128170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" name="Teardrop 152"/>
              <p:cNvSpPr/>
              <p:nvPr/>
            </p:nvSpPr>
            <p:spPr>
              <a:xfrm rot="2546147">
                <a:off x="7024389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Teardrop 153"/>
              <p:cNvSpPr/>
              <p:nvPr/>
            </p:nvSpPr>
            <p:spPr>
              <a:xfrm rot="13944170">
                <a:off x="7444911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Teardrop 154"/>
              <p:cNvSpPr/>
              <p:nvPr/>
            </p:nvSpPr>
            <p:spPr>
              <a:xfrm rot="2546147">
                <a:off x="7024389" y="32927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Teardrop 155"/>
              <p:cNvSpPr/>
              <p:nvPr/>
            </p:nvSpPr>
            <p:spPr>
              <a:xfrm rot="13944170">
                <a:off x="7444911" y="32927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7" name="Straight Connector 156"/>
              <p:cNvCxnSpPr/>
              <p:nvPr/>
            </p:nvCxnSpPr>
            <p:spPr>
              <a:xfrm>
                <a:off x="7271531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7128170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7271531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7128170" y="333456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7271531" y="333456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Teardrop 162"/>
              <p:cNvSpPr/>
              <p:nvPr/>
            </p:nvSpPr>
            <p:spPr>
              <a:xfrm rot="2546147">
                <a:off x="7017245" y="25869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4" name="Straight Connector 163"/>
              <p:cNvCxnSpPr/>
              <p:nvPr/>
            </p:nvCxnSpPr>
            <p:spPr>
              <a:xfrm>
                <a:off x="7121026" y="26289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Teardrop 164"/>
              <p:cNvSpPr/>
              <p:nvPr/>
            </p:nvSpPr>
            <p:spPr>
              <a:xfrm rot="2546147">
                <a:off x="8322533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Teardrop 165"/>
              <p:cNvSpPr/>
              <p:nvPr/>
            </p:nvSpPr>
            <p:spPr>
              <a:xfrm rot="13944170">
                <a:off x="8743055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7" name="Straight Connector 166"/>
              <p:cNvCxnSpPr/>
              <p:nvPr/>
            </p:nvCxnSpPr>
            <p:spPr>
              <a:xfrm>
                <a:off x="8426314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Teardrop 167"/>
              <p:cNvSpPr/>
              <p:nvPr/>
            </p:nvSpPr>
            <p:spPr>
              <a:xfrm rot="2546147">
                <a:off x="8322533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Teardrop 168"/>
              <p:cNvSpPr/>
              <p:nvPr/>
            </p:nvSpPr>
            <p:spPr>
              <a:xfrm rot="13944170">
                <a:off x="8743055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0" name="Straight Connector 169"/>
              <p:cNvCxnSpPr/>
              <p:nvPr/>
            </p:nvCxnSpPr>
            <p:spPr>
              <a:xfrm>
                <a:off x="8569675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8426314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8569675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7" name="Group 176"/>
              <p:cNvGrpSpPr/>
              <p:nvPr/>
            </p:nvGrpSpPr>
            <p:grpSpPr>
              <a:xfrm>
                <a:off x="8569675" y="2588210"/>
                <a:ext cx="265361" cy="90758"/>
                <a:chOff x="8534400" y="3655010"/>
                <a:chExt cx="265361" cy="90758"/>
              </a:xfrm>
            </p:grpSpPr>
            <p:sp>
              <p:nvSpPr>
                <p:cNvPr id="175" name="Teardrop 174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6" name="Straight Connector 175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/>
            </p:nvGrpSpPr>
            <p:grpSpPr>
              <a:xfrm rot="19080411">
                <a:off x="8493541" y="2401327"/>
                <a:ext cx="265361" cy="90758"/>
                <a:chOff x="8534400" y="3655010"/>
                <a:chExt cx="265361" cy="90758"/>
              </a:xfrm>
            </p:grpSpPr>
            <p:sp>
              <p:nvSpPr>
                <p:cNvPr id="179" name="Teardrop 178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0" name="Straight Connector 179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/>
            </p:nvGrpSpPr>
            <p:grpSpPr>
              <a:xfrm rot="16200000">
                <a:off x="8315415" y="2315181"/>
                <a:ext cx="265361" cy="90758"/>
                <a:chOff x="8534400" y="3655010"/>
                <a:chExt cx="265361" cy="90758"/>
              </a:xfrm>
            </p:grpSpPr>
            <p:sp>
              <p:nvSpPr>
                <p:cNvPr id="182" name="Teardrop 181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3" name="Straight Connector 182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/>
            </p:nvGrpSpPr>
            <p:grpSpPr>
              <a:xfrm rot="16200000">
                <a:off x="8086815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185" name="Teardrop 184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6" name="Straight Connector 185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/>
              <p:cNvGrpSpPr/>
              <p:nvPr/>
            </p:nvGrpSpPr>
            <p:grpSpPr>
              <a:xfrm rot="16200000">
                <a:off x="7801824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188" name="Teardrop 187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9" name="Straight Connector 188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189"/>
              <p:cNvGrpSpPr/>
              <p:nvPr/>
            </p:nvGrpSpPr>
            <p:grpSpPr>
              <a:xfrm rot="16200000">
                <a:off x="7600555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191" name="Teardrop 190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2" name="Straight Connector 191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192"/>
              <p:cNvGrpSpPr/>
              <p:nvPr/>
            </p:nvGrpSpPr>
            <p:grpSpPr>
              <a:xfrm rot="16200000">
                <a:off x="7339374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194" name="Teardrop 193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/>
            </p:nvGrpSpPr>
            <p:grpSpPr>
              <a:xfrm rot="13512097">
                <a:off x="7088413" y="2397073"/>
                <a:ext cx="265361" cy="90758"/>
                <a:chOff x="8534400" y="3655010"/>
                <a:chExt cx="265361" cy="90758"/>
              </a:xfrm>
            </p:grpSpPr>
            <p:sp>
              <p:nvSpPr>
                <p:cNvPr id="197" name="Teardrop 196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8" name="Straight Connector 197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99" name="Straight Connector 198"/>
            <p:cNvCxnSpPr/>
            <p:nvPr/>
          </p:nvCxnSpPr>
          <p:spPr>
            <a:xfrm flipV="1">
              <a:off x="5912779" y="3194021"/>
              <a:ext cx="3231221" cy="5397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Teardrop 227"/>
            <p:cNvSpPr/>
            <p:nvPr/>
          </p:nvSpPr>
          <p:spPr>
            <a:xfrm rot="7946147">
              <a:off x="5465608" y="173803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Teardrop 228"/>
            <p:cNvSpPr/>
            <p:nvPr/>
          </p:nvSpPr>
          <p:spPr>
            <a:xfrm rot="19344170">
              <a:off x="5465608" y="594325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6" name="Group 515"/>
            <p:cNvGrpSpPr/>
            <p:nvPr/>
          </p:nvGrpSpPr>
          <p:grpSpPr>
            <a:xfrm>
              <a:off x="5321046" y="167882"/>
              <a:ext cx="1282403" cy="1817791"/>
              <a:chOff x="5321046" y="167882"/>
              <a:chExt cx="1282403" cy="1817791"/>
            </a:xfrm>
          </p:grpSpPr>
          <p:cxnSp>
            <p:nvCxnSpPr>
              <p:cNvPr id="204" name="Straight Connector 203"/>
              <p:cNvCxnSpPr/>
              <p:nvPr/>
            </p:nvCxnSpPr>
            <p:spPr>
              <a:xfrm rot="5400000">
                <a:off x="5930646" y="196312"/>
                <a:ext cx="0" cy="457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H="1">
                <a:off x="5619496" y="1079756"/>
                <a:ext cx="7135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rot="5400000">
                <a:off x="5865451" y="1404507"/>
                <a:ext cx="0" cy="6316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7" name="Arc 206"/>
              <p:cNvSpPr/>
              <p:nvPr/>
            </p:nvSpPr>
            <p:spPr>
              <a:xfrm rot="5400000">
                <a:off x="6028856" y="1415874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8" name="Straight Connector 207"/>
              <p:cNvCxnSpPr/>
              <p:nvPr/>
            </p:nvCxnSpPr>
            <p:spPr>
              <a:xfrm rot="5400000">
                <a:off x="5837994" y="1072612"/>
                <a:ext cx="990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9" name="Teardrop 208"/>
              <p:cNvSpPr/>
              <p:nvPr/>
            </p:nvSpPr>
            <p:spPr>
              <a:xfrm rot="7946147">
                <a:off x="6048853" y="82424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Teardrop 209"/>
              <p:cNvSpPr/>
              <p:nvPr/>
            </p:nvSpPr>
            <p:spPr>
              <a:xfrm rot="19344170">
                <a:off x="6048853" y="124476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1" name="Straight Connector 210"/>
              <p:cNvCxnSpPr/>
              <p:nvPr/>
            </p:nvCxnSpPr>
            <p:spPr>
              <a:xfrm rot="5400000">
                <a:off x="5766493" y="100450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Teardrop 211"/>
              <p:cNvSpPr/>
              <p:nvPr/>
            </p:nvSpPr>
            <p:spPr>
              <a:xfrm rot="7946147">
                <a:off x="5790667" y="82424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Teardrop 212"/>
              <p:cNvSpPr/>
              <p:nvPr/>
            </p:nvSpPr>
            <p:spPr>
              <a:xfrm rot="19344170">
                <a:off x="5790667" y="124476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Teardrop 213"/>
              <p:cNvSpPr/>
              <p:nvPr/>
            </p:nvSpPr>
            <p:spPr>
              <a:xfrm rot="7946147">
                <a:off x="5569281" y="82424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Teardrop 214"/>
              <p:cNvSpPr/>
              <p:nvPr/>
            </p:nvSpPr>
            <p:spPr>
              <a:xfrm rot="19344170">
                <a:off x="5569281" y="124476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Arc 215"/>
              <p:cNvSpPr/>
              <p:nvPr/>
            </p:nvSpPr>
            <p:spPr>
              <a:xfrm>
                <a:off x="6028205" y="425274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7" name="Straight Connector 216"/>
              <p:cNvCxnSpPr/>
              <p:nvPr/>
            </p:nvCxnSpPr>
            <p:spPr>
              <a:xfrm rot="5400000">
                <a:off x="5751151" y="-4832"/>
                <a:ext cx="0" cy="8602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rot="5400000">
                <a:off x="5766493" y="114786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rot="5400000">
                <a:off x="6023668" y="100450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rot="5400000">
                <a:off x="6023668" y="114786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rot="5400000">
                <a:off x="5544243" y="100450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rot="5400000">
                <a:off x="5544243" y="114786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3" name="Teardrop 222"/>
              <p:cNvSpPr/>
              <p:nvPr/>
            </p:nvSpPr>
            <p:spPr>
              <a:xfrm rot="7946147">
                <a:off x="5921040" y="173803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Teardrop 223"/>
              <p:cNvSpPr/>
              <p:nvPr/>
            </p:nvSpPr>
            <p:spPr>
              <a:xfrm rot="19344170">
                <a:off x="5921040" y="5943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5" name="Straight Connector 224"/>
              <p:cNvCxnSpPr/>
              <p:nvPr/>
            </p:nvCxnSpPr>
            <p:spPr>
              <a:xfrm rot="5400000">
                <a:off x="5638680" y="35405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6" name="Teardrop 225"/>
              <p:cNvSpPr/>
              <p:nvPr/>
            </p:nvSpPr>
            <p:spPr>
              <a:xfrm rot="7946147">
                <a:off x="5662854" y="173803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Teardrop 226"/>
              <p:cNvSpPr/>
              <p:nvPr/>
            </p:nvSpPr>
            <p:spPr>
              <a:xfrm rot="19344170">
                <a:off x="5662854" y="5943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0" name="Straight Connector 229"/>
              <p:cNvCxnSpPr/>
              <p:nvPr/>
            </p:nvCxnSpPr>
            <p:spPr>
              <a:xfrm rot="5400000">
                <a:off x="5638680" y="49742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rot="5400000">
                <a:off x="5895855" y="35405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 rot="5400000">
                <a:off x="5895855" y="49742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rot="5400000">
                <a:off x="5416430" y="35405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 rot="5400000">
                <a:off x="5416430" y="49742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" name="Teardrop 234"/>
              <p:cNvSpPr/>
              <p:nvPr/>
            </p:nvSpPr>
            <p:spPr>
              <a:xfrm rot="7946147">
                <a:off x="6147278" y="16665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6" name="Straight Connector 235"/>
              <p:cNvCxnSpPr/>
              <p:nvPr/>
            </p:nvCxnSpPr>
            <p:spPr>
              <a:xfrm rot="5400000">
                <a:off x="6122093" y="34691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7" name="Teardrop 236"/>
              <p:cNvSpPr/>
              <p:nvPr/>
            </p:nvSpPr>
            <p:spPr>
              <a:xfrm rot="7946147">
                <a:off x="5921040" y="147194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Teardrop 237"/>
              <p:cNvSpPr/>
              <p:nvPr/>
            </p:nvSpPr>
            <p:spPr>
              <a:xfrm rot="19344170">
                <a:off x="5921040" y="189246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9" name="Straight Connector 238"/>
              <p:cNvCxnSpPr/>
              <p:nvPr/>
            </p:nvCxnSpPr>
            <p:spPr>
              <a:xfrm rot="5400000">
                <a:off x="5638680" y="165220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0" name="Teardrop 239"/>
              <p:cNvSpPr/>
              <p:nvPr/>
            </p:nvSpPr>
            <p:spPr>
              <a:xfrm rot="7946147">
                <a:off x="5662854" y="147194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Teardrop 240"/>
              <p:cNvSpPr/>
              <p:nvPr/>
            </p:nvSpPr>
            <p:spPr>
              <a:xfrm rot="19344170">
                <a:off x="5662854" y="189246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2" name="Straight Connector 241"/>
              <p:cNvCxnSpPr/>
              <p:nvPr/>
            </p:nvCxnSpPr>
            <p:spPr>
              <a:xfrm rot="5400000">
                <a:off x="5638680" y="179556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 rot="5400000">
                <a:off x="5895855" y="165220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rot="5400000">
                <a:off x="5895855" y="179556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/>
            </p:nvGrpSpPr>
            <p:grpSpPr>
              <a:xfrm rot="5400000">
                <a:off x="6059976" y="1807613"/>
                <a:ext cx="265361" cy="90758"/>
                <a:chOff x="8534400" y="3655010"/>
                <a:chExt cx="265361" cy="90758"/>
              </a:xfrm>
            </p:grpSpPr>
            <p:sp>
              <p:nvSpPr>
                <p:cNvPr id="246" name="Teardrop 245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47" name="Straight Connector 246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/>
            </p:nvGrpSpPr>
            <p:grpSpPr>
              <a:xfrm rot="2880411">
                <a:off x="6246859" y="1731479"/>
                <a:ext cx="265361" cy="90758"/>
                <a:chOff x="8534400" y="3655010"/>
                <a:chExt cx="265361" cy="90758"/>
              </a:xfrm>
            </p:grpSpPr>
            <p:sp>
              <p:nvSpPr>
                <p:cNvPr id="249" name="Teardrop 248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0" name="Straight Connector 249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/>
            </p:nvGrpSpPr>
            <p:grpSpPr>
              <a:xfrm>
                <a:off x="6333005" y="1553353"/>
                <a:ext cx="265361" cy="90758"/>
                <a:chOff x="8534400" y="3655010"/>
                <a:chExt cx="265361" cy="90758"/>
              </a:xfrm>
            </p:grpSpPr>
            <p:sp>
              <p:nvSpPr>
                <p:cNvPr id="252" name="Teardrop 251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3" name="Straight Connector 252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/>
            </p:nvGrpSpPr>
            <p:grpSpPr>
              <a:xfrm>
                <a:off x="6338088" y="1324753"/>
                <a:ext cx="265361" cy="90758"/>
                <a:chOff x="8534400" y="3655010"/>
                <a:chExt cx="265361" cy="90758"/>
              </a:xfrm>
            </p:grpSpPr>
            <p:sp>
              <p:nvSpPr>
                <p:cNvPr id="255" name="Teardrop 254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6" name="Straight Connector 255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" name="Group 256"/>
              <p:cNvGrpSpPr/>
              <p:nvPr/>
            </p:nvGrpSpPr>
            <p:grpSpPr>
              <a:xfrm>
                <a:off x="6338088" y="1039762"/>
                <a:ext cx="265361" cy="90758"/>
                <a:chOff x="8534400" y="3655010"/>
                <a:chExt cx="265361" cy="90758"/>
              </a:xfrm>
            </p:grpSpPr>
            <p:sp>
              <p:nvSpPr>
                <p:cNvPr id="258" name="Teardrop 257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9" name="Straight Connector 258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oup 259"/>
              <p:cNvGrpSpPr/>
              <p:nvPr/>
            </p:nvGrpSpPr>
            <p:grpSpPr>
              <a:xfrm>
                <a:off x="6338088" y="838493"/>
                <a:ext cx="265361" cy="90758"/>
                <a:chOff x="8534400" y="3655010"/>
                <a:chExt cx="265361" cy="90758"/>
              </a:xfrm>
            </p:grpSpPr>
            <p:sp>
              <p:nvSpPr>
                <p:cNvPr id="261" name="Teardrop 260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62" name="Straight Connector 261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Group 262"/>
              <p:cNvGrpSpPr/>
              <p:nvPr/>
            </p:nvGrpSpPr>
            <p:grpSpPr>
              <a:xfrm>
                <a:off x="6338088" y="577312"/>
                <a:ext cx="265361" cy="90758"/>
                <a:chOff x="8534400" y="3655010"/>
                <a:chExt cx="265361" cy="90758"/>
              </a:xfrm>
            </p:grpSpPr>
            <p:sp>
              <p:nvSpPr>
                <p:cNvPr id="264" name="Teardrop 263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65" name="Straight Connector 264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6" name="Group 265"/>
              <p:cNvGrpSpPr/>
              <p:nvPr/>
            </p:nvGrpSpPr>
            <p:grpSpPr>
              <a:xfrm rot="18912097">
                <a:off x="6251113" y="326351"/>
                <a:ext cx="265361" cy="90758"/>
                <a:chOff x="8534400" y="3655010"/>
                <a:chExt cx="265361" cy="90758"/>
              </a:xfrm>
            </p:grpSpPr>
            <p:sp>
              <p:nvSpPr>
                <p:cNvPr id="267" name="Teardrop 266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68" name="Straight Connector 267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71" name="Straight Connector 270"/>
            <p:cNvCxnSpPr/>
            <p:nvPr/>
          </p:nvCxnSpPr>
          <p:spPr>
            <a:xfrm>
              <a:off x="5257800" y="0"/>
              <a:ext cx="1107498" cy="685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>
              <a:off x="914400" y="3647245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>
              <a:off x="1066800" y="3647245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>
              <a:off x="1219200" y="3647245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1371600" y="3647245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>
              <a:off x="762000" y="3723445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>
              <a:off x="762000" y="3875845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>
              <a:off x="762000" y="4028245"/>
              <a:ext cx="762000" cy="6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762000" y="4180645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4" name="Group 493"/>
            <p:cNvGrpSpPr/>
            <p:nvPr/>
          </p:nvGrpSpPr>
          <p:grpSpPr>
            <a:xfrm>
              <a:off x="6076739" y="4660632"/>
              <a:ext cx="1282403" cy="1817791"/>
              <a:chOff x="6076739" y="4660632"/>
              <a:chExt cx="1282403" cy="1817791"/>
            </a:xfrm>
          </p:grpSpPr>
          <p:cxnSp>
            <p:nvCxnSpPr>
              <p:cNvPr id="286" name="Straight Connector 285"/>
              <p:cNvCxnSpPr/>
              <p:nvPr/>
            </p:nvCxnSpPr>
            <p:spPr>
              <a:xfrm rot="5400000">
                <a:off x="6686339" y="4689062"/>
                <a:ext cx="0" cy="457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 flipH="1">
                <a:off x="6375189" y="5572506"/>
                <a:ext cx="7135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 rot="5400000">
                <a:off x="6621144" y="5897257"/>
                <a:ext cx="0" cy="6316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9" name="Arc 288"/>
              <p:cNvSpPr/>
              <p:nvPr/>
            </p:nvSpPr>
            <p:spPr>
              <a:xfrm rot="5400000">
                <a:off x="6784549" y="5908624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0" name="Straight Connector 289"/>
              <p:cNvCxnSpPr/>
              <p:nvPr/>
            </p:nvCxnSpPr>
            <p:spPr>
              <a:xfrm rot="5400000">
                <a:off x="6593687" y="5565362"/>
                <a:ext cx="990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1" name="Teardrop 290"/>
              <p:cNvSpPr/>
              <p:nvPr/>
            </p:nvSpPr>
            <p:spPr>
              <a:xfrm rot="7946147">
                <a:off x="6804546" y="53169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Teardrop 291"/>
              <p:cNvSpPr/>
              <p:nvPr/>
            </p:nvSpPr>
            <p:spPr>
              <a:xfrm rot="19344170">
                <a:off x="6804546" y="573751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3" name="Straight Connector 292"/>
              <p:cNvCxnSpPr/>
              <p:nvPr/>
            </p:nvCxnSpPr>
            <p:spPr>
              <a:xfrm rot="5400000">
                <a:off x="6522186" y="549725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4" name="Teardrop 293"/>
              <p:cNvSpPr/>
              <p:nvPr/>
            </p:nvSpPr>
            <p:spPr>
              <a:xfrm rot="7946147">
                <a:off x="6546360" y="53169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Teardrop 294"/>
              <p:cNvSpPr/>
              <p:nvPr/>
            </p:nvSpPr>
            <p:spPr>
              <a:xfrm rot="19344170">
                <a:off x="6546360" y="573751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Teardrop 295"/>
              <p:cNvSpPr/>
              <p:nvPr/>
            </p:nvSpPr>
            <p:spPr>
              <a:xfrm rot="7946147">
                <a:off x="6324974" y="53169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Teardrop 296"/>
              <p:cNvSpPr/>
              <p:nvPr/>
            </p:nvSpPr>
            <p:spPr>
              <a:xfrm rot="19344170">
                <a:off x="6324974" y="573751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Arc 297"/>
              <p:cNvSpPr/>
              <p:nvPr/>
            </p:nvSpPr>
            <p:spPr>
              <a:xfrm>
                <a:off x="6783898" y="4918024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9" name="Straight Connector 298"/>
              <p:cNvCxnSpPr/>
              <p:nvPr/>
            </p:nvCxnSpPr>
            <p:spPr>
              <a:xfrm rot="5400000">
                <a:off x="6506844" y="4487919"/>
                <a:ext cx="0" cy="8602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/>
              <p:cNvCxnSpPr/>
              <p:nvPr/>
            </p:nvCxnSpPr>
            <p:spPr>
              <a:xfrm rot="5400000">
                <a:off x="6522186" y="564061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/>
              <p:cNvCxnSpPr/>
              <p:nvPr/>
            </p:nvCxnSpPr>
            <p:spPr>
              <a:xfrm rot="5400000">
                <a:off x="6779361" y="549725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 rot="5400000">
                <a:off x="6779361" y="564061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 rot="5400000">
                <a:off x="6299936" y="549725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 rot="5400000">
                <a:off x="6299936" y="564061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5" name="Teardrop 304"/>
              <p:cNvSpPr/>
              <p:nvPr/>
            </p:nvSpPr>
            <p:spPr>
              <a:xfrm rot="7946147">
                <a:off x="6676733" y="4666553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Teardrop 305"/>
              <p:cNvSpPr/>
              <p:nvPr/>
            </p:nvSpPr>
            <p:spPr>
              <a:xfrm rot="19344170">
                <a:off x="6676733" y="508707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7" name="Straight Connector 306"/>
              <p:cNvCxnSpPr/>
              <p:nvPr/>
            </p:nvCxnSpPr>
            <p:spPr>
              <a:xfrm rot="5400000">
                <a:off x="6394373" y="484680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8" name="Teardrop 307"/>
              <p:cNvSpPr/>
              <p:nvPr/>
            </p:nvSpPr>
            <p:spPr>
              <a:xfrm rot="7946147">
                <a:off x="6418547" y="4666553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Teardrop 308"/>
              <p:cNvSpPr/>
              <p:nvPr/>
            </p:nvSpPr>
            <p:spPr>
              <a:xfrm rot="19344170">
                <a:off x="6418547" y="508707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Teardrop 309"/>
              <p:cNvSpPr/>
              <p:nvPr/>
            </p:nvSpPr>
            <p:spPr>
              <a:xfrm rot="7946147">
                <a:off x="6197161" y="4666553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Teardrop 310"/>
              <p:cNvSpPr/>
              <p:nvPr/>
            </p:nvSpPr>
            <p:spPr>
              <a:xfrm rot="19344170">
                <a:off x="6197161" y="508707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2" name="Straight Connector 311"/>
              <p:cNvCxnSpPr/>
              <p:nvPr/>
            </p:nvCxnSpPr>
            <p:spPr>
              <a:xfrm rot="5400000">
                <a:off x="6394373" y="499017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/>
            </p:nvCxnSpPr>
            <p:spPr>
              <a:xfrm rot="5400000">
                <a:off x="6651548" y="484680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/>
              <p:cNvCxnSpPr/>
              <p:nvPr/>
            </p:nvCxnSpPr>
            <p:spPr>
              <a:xfrm rot="5400000">
                <a:off x="6651548" y="499017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 rot="5400000">
                <a:off x="6172123" y="484680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 rot="5400000">
                <a:off x="6172123" y="499017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7" name="Teardrop 316"/>
              <p:cNvSpPr/>
              <p:nvPr/>
            </p:nvSpPr>
            <p:spPr>
              <a:xfrm rot="7946147">
                <a:off x="6902971" y="465940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8" name="Straight Connector 317"/>
              <p:cNvCxnSpPr/>
              <p:nvPr/>
            </p:nvCxnSpPr>
            <p:spPr>
              <a:xfrm rot="5400000">
                <a:off x="6877786" y="483966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9" name="Teardrop 318"/>
              <p:cNvSpPr/>
              <p:nvPr/>
            </p:nvSpPr>
            <p:spPr>
              <a:xfrm rot="7946147">
                <a:off x="6676733" y="59646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Teardrop 319"/>
              <p:cNvSpPr/>
              <p:nvPr/>
            </p:nvSpPr>
            <p:spPr>
              <a:xfrm rot="19344170">
                <a:off x="6676733" y="638521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1" name="Straight Connector 320"/>
              <p:cNvCxnSpPr/>
              <p:nvPr/>
            </p:nvCxnSpPr>
            <p:spPr>
              <a:xfrm rot="5400000">
                <a:off x="6394373" y="614495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2" name="Teardrop 321"/>
              <p:cNvSpPr/>
              <p:nvPr/>
            </p:nvSpPr>
            <p:spPr>
              <a:xfrm rot="7946147">
                <a:off x="6418547" y="59646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Teardrop 322"/>
              <p:cNvSpPr/>
              <p:nvPr/>
            </p:nvSpPr>
            <p:spPr>
              <a:xfrm rot="19344170">
                <a:off x="6418547" y="638521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4" name="Straight Connector 323"/>
              <p:cNvCxnSpPr/>
              <p:nvPr/>
            </p:nvCxnSpPr>
            <p:spPr>
              <a:xfrm rot="5400000">
                <a:off x="6394373" y="628831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/>
              <p:cNvCxnSpPr/>
              <p:nvPr/>
            </p:nvCxnSpPr>
            <p:spPr>
              <a:xfrm rot="5400000">
                <a:off x="6651548" y="614495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/>
              <p:cNvCxnSpPr/>
              <p:nvPr/>
            </p:nvCxnSpPr>
            <p:spPr>
              <a:xfrm rot="5400000">
                <a:off x="6651548" y="628831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7" name="Group 326"/>
              <p:cNvGrpSpPr/>
              <p:nvPr/>
            </p:nvGrpSpPr>
            <p:grpSpPr>
              <a:xfrm rot="5400000">
                <a:off x="6815669" y="6300363"/>
                <a:ext cx="265361" cy="90758"/>
                <a:chOff x="8534400" y="3655010"/>
                <a:chExt cx="265361" cy="90758"/>
              </a:xfrm>
            </p:grpSpPr>
            <p:sp>
              <p:nvSpPr>
                <p:cNvPr id="349" name="Teardrop 348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50" name="Straight Connector 349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8" name="Group 327"/>
              <p:cNvGrpSpPr/>
              <p:nvPr/>
            </p:nvGrpSpPr>
            <p:grpSpPr>
              <a:xfrm rot="2880411">
                <a:off x="7002552" y="6224229"/>
                <a:ext cx="265361" cy="90758"/>
                <a:chOff x="8534400" y="3655010"/>
                <a:chExt cx="265361" cy="90758"/>
              </a:xfrm>
            </p:grpSpPr>
            <p:sp>
              <p:nvSpPr>
                <p:cNvPr id="347" name="Teardrop 346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8" name="Straight Connector 347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9" name="Group 328"/>
              <p:cNvGrpSpPr/>
              <p:nvPr/>
            </p:nvGrpSpPr>
            <p:grpSpPr>
              <a:xfrm>
                <a:off x="7088698" y="6046103"/>
                <a:ext cx="265361" cy="90758"/>
                <a:chOff x="8534400" y="3655010"/>
                <a:chExt cx="265361" cy="90758"/>
              </a:xfrm>
            </p:grpSpPr>
            <p:sp>
              <p:nvSpPr>
                <p:cNvPr id="345" name="Teardrop 344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6" name="Straight Connector 345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0" name="Group 329"/>
              <p:cNvGrpSpPr/>
              <p:nvPr/>
            </p:nvGrpSpPr>
            <p:grpSpPr>
              <a:xfrm>
                <a:off x="7093781" y="5817503"/>
                <a:ext cx="265361" cy="90758"/>
                <a:chOff x="8534400" y="3655010"/>
                <a:chExt cx="265361" cy="90758"/>
              </a:xfrm>
            </p:grpSpPr>
            <p:sp>
              <p:nvSpPr>
                <p:cNvPr id="343" name="Teardrop 342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4" name="Straight Connector 343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1" name="Group 330"/>
              <p:cNvGrpSpPr/>
              <p:nvPr/>
            </p:nvGrpSpPr>
            <p:grpSpPr>
              <a:xfrm>
                <a:off x="7093781" y="5532512"/>
                <a:ext cx="265361" cy="90758"/>
                <a:chOff x="8534400" y="3655010"/>
                <a:chExt cx="265361" cy="90758"/>
              </a:xfrm>
            </p:grpSpPr>
            <p:sp>
              <p:nvSpPr>
                <p:cNvPr id="341" name="Teardrop 340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2" name="Straight Connector 341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2" name="Group 331"/>
              <p:cNvGrpSpPr/>
              <p:nvPr/>
            </p:nvGrpSpPr>
            <p:grpSpPr>
              <a:xfrm>
                <a:off x="7093781" y="5331243"/>
                <a:ext cx="265361" cy="90758"/>
                <a:chOff x="8534400" y="3655010"/>
                <a:chExt cx="265361" cy="90758"/>
              </a:xfrm>
            </p:grpSpPr>
            <p:sp>
              <p:nvSpPr>
                <p:cNvPr id="339" name="Teardrop 338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0" name="Straight Connector 339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3" name="Group 332"/>
              <p:cNvGrpSpPr/>
              <p:nvPr/>
            </p:nvGrpSpPr>
            <p:grpSpPr>
              <a:xfrm>
                <a:off x="7093781" y="5070062"/>
                <a:ext cx="265361" cy="90758"/>
                <a:chOff x="8534400" y="3655010"/>
                <a:chExt cx="265361" cy="90758"/>
              </a:xfrm>
            </p:grpSpPr>
            <p:sp>
              <p:nvSpPr>
                <p:cNvPr id="337" name="Teardrop 336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38" name="Straight Connector 337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4" name="Group 333"/>
              <p:cNvGrpSpPr/>
              <p:nvPr/>
            </p:nvGrpSpPr>
            <p:grpSpPr>
              <a:xfrm rot="18912097">
                <a:off x="7006806" y="4819101"/>
                <a:ext cx="265361" cy="90758"/>
                <a:chOff x="8534400" y="3655010"/>
                <a:chExt cx="265361" cy="90758"/>
              </a:xfrm>
            </p:grpSpPr>
            <p:sp>
              <p:nvSpPr>
                <p:cNvPr id="335" name="Teardrop 334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36" name="Straight Connector 335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24" name="Straight Connector 423"/>
            <p:cNvCxnSpPr/>
            <p:nvPr/>
          </p:nvCxnSpPr>
          <p:spPr>
            <a:xfrm flipV="1">
              <a:off x="5628843" y="1617578"/>
              <a:ext cx="3515157" cy="5872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8" name="Group 427"/>
            <p:cNvGrpSpPr/>
            <p:nvPr/>
          </p:nvGrpSpPr>
          <p:grpSpPr>
            <a:xfrm rot="10800000">
              <a:off x="2796534" y="421023"/>
              <a:ext cx="1817791" cy="1282404"/>
              <a:chOff x="7017245" y="2222796"/>
              <a:chExt cx="1817791" cy="1282404"/>
            </a:xfrm>
          </p:grpSpPr>
          <p:cxnSp>
            <p:nvCxnSpPr>
              <p:cNvPr id="429" name="Straight Connector 428"/>
              <p:cNvCxnSpPr/>
              <p:nvPr/>
            </p:nvCxnSpPr>
            <p:spPr>
              <a:xfrm>
                <a:off x="7274275" y="2667000"/>
                <a:ext cx="0" cy="457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/>
              <p:cNvCxnSpPr/>
              <p:nvPr/>
            </p:nvCxnSpPr>
            <p:spPr>
              <a:xfrm>
                <a:off x="7929119" y="2493241"/>
                <a:ext cx="0" cy="7183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/>
              <p:cNvCxnSpPr/>
              <p:nvPr/>
            </p:nvCxnSpPr>
            <p:spPr>
              <a:xfrm>
                <a:off x="8569675" y="2644990"/>
                <a:ext cx="0" cy="6316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2" name="Arc 431"/>
              <p:cNvSpPr/>
              <p:nvPr/>
            </p:nvSpPr>
            <p:spPr>
              <a:xfrm>
                <a:off x="8264875" y="2492952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3" name="Straight Connector 432"/>
              <p:cNvCxnSpPr/>
              <p:nvPr/>
            </p:nvCxnSpPr>
            <p:spPr>
              <a:xfrm>
                <a:off x="7426675" y="2492952"/>
                <a:ext cx="990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4" name="Teardrop 433"/>
              <p:cNvSpPr/>
              <p:nvPr/>
            </p:nvSpPr>
            <p:spPr>
              <a:xfrm rot="2546147">
                <a:off x="7674833" y="2685412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Teardrop 434"/>
              <p:cNvSpPr/>
              <p:nvPr/>
            </p:nvSpPr>
            <p:spPr>
              <a:xfrm rot="13944170">
                <a:off x="8095355" y="2685412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6" name="Straight Connector 435"/>
              <p:cNvCxnSpPr/>
              <p:nvPr/>
            </p:nvCxnSpPr>
            <p:spPr>
              <a:xfrm>
                <a:off x="7778614" y="29845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7" name="Teardrop 436"/>
              <p:cNvSpPr/>
              <p:nvPr/>
            </p:nvSpPr>
            <p:spPr>
              <a:xfrm rot="2546147">
                <a:off x="7674833" y="2943598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Teardrop 437"/>
              <p:cNvSpPr/>
              <p:nvPr/>
            </p:nvSpPr>
            <p:spPr>
              <a:xfrm rot="13944170">
                <a:off x="8095355" y="2943598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Teardrop 438"/>
              <p:cNvSpPr/>
              <p:nvPr/>
            </p:nvSpPr>
            <p:spPr>
              <a:xfrm rot="2546147">
                <a:off x="7674833" y="3164984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Teardrop 439"/>
              <p:cNvSpPr/>
              <p:nvPr/>
            </p:nvSpPr>
            <p:spPr>
              <a:xfrm rot="13944170">
                <a:off x="8095355" y="3164984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Arc 440"/>
              <p:cNvSpPr/>
              <p:nvPr/>
            </p:nvSpPr>
            <p:spPr>
              <a:xfrm rot="16200000">
                <a:off x="7274275" y="2493603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2" name="Straight Connector 441"/>
              <p:cNvCxnSpPr/>
              <p:nvPr/>
            </p:nvCxnSpPr>
            <p:spPr>
              <a:xfrm>
                <a:off x="7274638" y="2644990"/>
                <a:ext cx="0" cy="8602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/>
              <p:cNvCxnSpPr/>
              <p:nvPr/>
            </p:nvCxnSpPr>
            <p:spPr>
              <a:xfrm>
                <a:off x="7921975" y="29845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/>
              <p:cNvCxnSpPr/>
              <p:nvPr/>
            </p:nvCxnSpPr>
            <p:spPr>
              <a:xfrm>
                <a:off x="7778614" y="272732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/>
              <p:cNvCxnSpPr/>
              <p:nvPr/>
            </p:nvCxnSpPr>
            <p:spPr>
              <a:xfrm>
                <a:off x="7921975" y="272732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Straight Connector 445"/>
              <p:cNvCxnSpPr/>
              <p:nvPr/>
            </p:nvCxnSpPr>
            <p:spPr>
              <a:xfrm>
                <a:off x="7778614" y="320675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/>
              <p:cNvCxnSpPr/>
              <p:nvPr/>
            </p:nvCxnSpPr>
            <p:spPr>
              <a:xfrm>
                <a:off x="7921975" y="320675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8" name="Teardrop 447"/>
              <p:cNvSpPr/>
              <p:nvPr/>
            </p:nvSpPr>
            <p:spPr>
              <a:xfrm rot="2546147">
                <a:off x="7024389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Teardrop 448"/>
              <p:cNvSpPr/>
              <p:nvPr/>
            </p:nvSpPr>
            <p:spPr>
              <a:xfrm rot="13944170">
                <a:off x="7444911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0" name="Straight Connector 449"/>
              <p:cNvCxnSpPr/>
              <p:nvPr/>
            </p:nvCxnSpPr>
            <p:spPr>
              <a:xfrm>
                <a:off x="7128170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1" name="Teardrop 450"/>
              <p:cNvSpPr/>
              <p:nvPr/>
            </p:nvSpPr>
            <p:spPr>
              <a:xfrm rot="2546147">
                <a:off x="7024389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Teardrop 451"/>
              <p:cNvSpPr/>
              <p:nvPr/>
            </p:nvSpPr>
            <p:spPr>
              <a:xfrm rot="13944170">
                <a:off x="7444911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Teardrop 452"/>
              <p:cNvSpPr/>
              <p:nvPr/>
            </p:nvSpPr>
            <p:spPr>
              <a:xfrm rot="2546147">
                <a:off x="7024389" y="32927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Teardrop 453"/>
              <p:cNvSpPr/>
              <p:nvPr/>
            </p:nvSpPr>
            <p:spPr>
              <a:xfrm rot="13944170">
                <a:off x="7444911" y="32927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5" name="Straight Connector 454"/>
              <p:cNvCxnSpPr/>
              <p:nvPr/>
            </p:nvCxnSpPr>
            <p:spPr>
              <a:xfrm>
                <a:off x="7271531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/>
              <p:cNvCxnSpPr/>
              <p:nvPr/>
            </p:nvCxnSpPr>
            <p:spPr>
              <a:xfrm>
                <a:off x="7128170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/>
              <p:cNvCxnSpPr/>
              <p:nvPr/>
            </p:nvCxnSpPr>
            <p:spPr>
              <a:xfrm>
                <a:off x="7271531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/>
              <p:cNvCxnSpPr/>
              <p:nvPr/>
            </p:nvCxnSpPr>
            <p:spPr>
              <a:xfrm>
                <a:off x="7128170" y="333456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/>
              <p:cNvCxnSpPr/>
              <p:nvPr/>
            </p:nvCxnSpPr>
            <p:spPr>
              <a:xfrm>
                <a:off x="7271531" y="333456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0" name="Teardrop 459"/>
              <p:cNvSpPr/>
              <p:nvPr/>
            </p:nvSpPr>
            <p:spPr>
              <a:xfrm rot="2546147">
                <a:off x="7017245" y="25869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1" name="Straight Connector 460"/>
              <p:cNvCxnSpPr/>
              <p:nvPr/>
            </p:nvCxnSpPr>
            <p:spPr>
              <a:xfrm>
                <a:off x="7121026" y="26289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2" name="Teardrop 461"/>
              <p:cNvSpPr/>
              <p:nvPr/>
            </p:nvSpPr>
            <p:spPr>
              <a:xfrm rot="2546147">
                <a:off x="8322533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Teardrop 462"/>
              <p:cNvSpPr/>
              <p:nvPr/>
            </p:nvSpPr>
            <p:spPr>
              <a:xfrm rot="13944170">
                <a:off x="8743055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4" name="Straight Connector 463"/>
              <p:cNvCxnSpPr/>
              <p:nvPr/>
            </p:nvCxnSpPr>
            <p:spPr>
              <a:xfrm>
                <a:off x="8426314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5" name="Teardrop 464"/>
              <p:cNvSpPr/>
              <p:nvPr/>
            </p:nvSpPr>
            <p:spPr>
              <a:xfrm rot="2546147">
                <a:off x="8322533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Teardrop 465"/>
              <p:cNvSpPr/>
              <p:nvPr/>
            </p:nvSpPr>
            <p:spPr>
              <a:xfrm rot="13944170">
                <a:off x="8743055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7" name="Straight Connector 466"/>
              <p:cNvCxnSpPr/>
              <p:nvPr/>
            </p:nvCxnSpPr>
            <p:spPr>
              <a:xfrm>
                <a:off x="8569675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8" name="Straight Connector 467"/>
              <p:cNvCxnSpPr/>
              <p:nvPr/>
            </p:nvCxnSpPr>
            <p:spPr>
              <a:xfrm>
                <a:off x="8426314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Straight Connector 468"/>
              <p:cNvCxnSpPr/>
              <p:nvPr/>
            </p:nvCxnSpPr>
            <p:spPr>
              <a:xfrm>
                <a:off x="8569675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0" name="Group 469"/>
              <p:cNvGrpSpPr/>
              <p:nvPr/>
            </p:nvGrpSpPr>
            <p:grpSpPr>
              <a:xfrm>
                <a:off x="8569675" y="2588210"/>
                <a:ext cx="265361" cy="90758"/>
                <a:chOff x="8534400" y="3655010"/>
                <a:chExt cx="265361" cy="90758"/>
              </a:xfrm>
            </p:grpSpPr>
            <p:sp>
              <p:nvSpPr>
                <p:cNvPr id="492" name="Teardrop 491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3" name="Straight Connector 492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1" name="Group 470"/>
              <p:cNvGrpSpPr/>
              <p:nvPr/>
            </p:nvGrpSpPr>
            <p:grpSpPr>
              <a:xfrm rot="19080411">
                <a:off x="8493541" y="2401327"/>
                <a:ext cx="265361" cy="90758"/>
                <a:chOff x="8534400" y="3655010"/>
                <a:chExt cx="265361" cy="90758"/>
              </a:xfrm>
            </p:grpSpPr>
            <p:sp>
              <p:nvSpPr>
                <p:cNvPr id="490" name="Teardrop 489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1" name="Straight Connector 490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2" name="Group 471"/>
              <p:cNvGrpSpPr/>
              <p:nvPr/>
            </p:nvGrpSpPr>
            <p:grpSpPr>
              <a:xfrm rot="16200000">
                <a:off x="8315415" y="2315181"/>
                <a:ext cx="265361" cy="90758"/>
                <a:chOff x="8534400" y="3655010"/>
                <a:chExt cx="265361" cy="90758"/>
              </a:xfrm>
            </p:grpSpPr>
            <p:sp>
              <p:nvSpPr>
                <p:cNvPr id="488" name="Teardrop 487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9" name="Straight Connector 488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3" name="Group 472"/>
              <p:cNvGrpSpPr/>
              <p:nvPr/>
            </p:nvGrpSpPr>
            <p:grpSpPr>
              <a:xfrm rot="16200000">
                <a:off x="8086815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486" name="Teardrop 485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7" name="Straight Connector 486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4" name="Group 473"/>
              <p:cNvGrpSpPr/>
              <p:nvPr/>
            </p:nvGrpSpPr>
            <p:grpSpPr>
              <a:xfrm rot="16200000">
                <a:off x="7801824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484" name="Teardrop 483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5" name="Straight Connector 484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5" name="Group 474"/>
              <p:cNvGrpSpPr/>
              <p:nvPr/>
            </p:nvGrpSpPr>
            <p:grpSpPr>
              <a:xfrm rot="16200000">
                <a:off x="7600555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482" name="Teardrop 481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3" name="Straight Connector 482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6" name="Group 475"/>
              <p:cNvGrpSpPr/>
              <p:nvPr/>
            </p:nvGrpSpPr>
            <p:grpSpPr>
              <a:xfrm rot="16200000">
                <a:off x="7339374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480" name="Teardrop 479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1" name="Straight Connector 480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7" name="Group 476"/>
              <p:cNvGrpSpPr/>
              <p:nvPr/>
            </p:nvGrpSpPr>
            <p:grpSpPr>
              <a:xfrm rot="13512097">
                <a:off x="7088413" y="2397073"/>
                <a:ext cx="265361" cy="90758"/>
                <a:chOff x="8534400" y="3655010"/>
                <a:chExt cx="265361" cy="90758"/>
              </a:xfrm>
            </p:grpSpPr>
            <p:sp>
              <p:nvSpPr>
                <p:cNvPr id="478" name="Teardrop 477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79" name="Straight Connector 478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14" name="Straight Connector 513"/>
            <p:cNvCxnSpPr/>
            <p:nvPr/>
          </p:nvCxnSpPr>
          <p:spPr>
            <a:xfrm flipV="1">
              <a:off x="3054751" y="271663"/>
              <a:ext cx="2264525" cy="3782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/>
            <p:cNvCxnSpPr/>
            <p:nvPr/>
          </p:nvCxnSpPr>
          <p:spPr>
            <a:xfrm>
              <a:off x="1905000" y="2971800"/>
              <a:ext cx="38461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7" name="Group 366"/>
          <p:cNvGrpSpPr/>
          <p:nvPr/>
        </p:nvGrpSpPr>
        <p:grpSpPr>
          <a:xfrm>
            <a:off x="2838725" y="3075095"/>
            <a:ext cx="267974" cy="353905"/>
            <a:chOff x="2838725" y="3075095"/>
            <a:chExt cx="267974" cy="353905"/>
          </a:xfrm>
          <a:solidFill>
            <a:schemeClr val="tx2">
              <a:lumMod val="20000"/>
              <a:lumOff val="80000"/>
            </a:schemeClr>
          </a:solidFill>
        </p:grpSpPr>
        <p:grpSp>
          <p:nvGrpSpPr>
            <p:cNvPr id="368" name="Group 517"/>
            <p:cNvGrpSpPr/>
            <p:nvPr/>
          </p:nvGrpSpPr>
          <p:grpSpPr>
            <a:xfrm>
              <a:off x="2838725" y="3075095"/>
              <a:ext cx="113750" cy="185261"/>
              <a:chOff x="1314450" y="1651742"/>
              <a:chExt cx="114300" cy="309009"/>
            </a:xfrm>
            <a:grpFill/>
          </p:grpSpPr>
          <p:sp>
            <p:nvSpPr>
              <p:cNvPr id="378" name="Rectangle 377"/>
              <p:cNvSpPr/>
              <p:nvPr/>
            </p:nvSpPr>
            <p:spPr>
              <a:xfrm>
                <a:off x="1314450" y="1815568"/>
                <a:ext cx="114300" cy="145183"/>
              </a:xfrm>
              <a:prstGeom prst="rect">
                <a:avLst/>
              </a:prstGeom>
              <a:grp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Isosceles Triangle 378"/>
              <p:cNvSpPr/>
              <p:nvPr/>
            </p:nvSpPr>
            <p:spPr>
              <a:xfrm>
                <a:off x="1314450" y="1651742"/>
                <a:ext cx="114300" cy="135227"/>
              </a:xfrm>
              <a:prstGeom prst="triangle">
                <a:avLst/>
              </a:prstGeom>
              <a:grp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9" name="Group 425"/>
            <p:cNvGrpSpPr/>
            <p:nvPr/>
          </p:nvGrpSpPr>
          <p:grpSpPr>
            <a:xfrm>
              <a:off x="2992949" y="3075095"/>
              <a:ext cx="113750" cy="185261"/>
              <a:chOff x="1314450" y="1651742"/>
              <a:chExt cx="114300" cy="309009"/>
            </a:xfrm>
            <a:grpFill/>
          </p:grpSpPr>
          <p:sp>
            <p:nvSpPr>
              <p:cNvPr id="376" name="Rectangle 375"/>
              <p:cNvSpPr/>
              <p:nvPr/>
            </p:nvSpPr>
            <p:spPr>
              <a:xfrm>
                <a:off x="1314450" y="1815568"/>
                <a:ext cx="114300" cy="145183"/>
              </a:xfrm>
              <a:prstGeom prst="rect">
                <a:avLst/>
              </a:prstGeom>
              <a:grp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Isosceles Triangle 376"/>
              <p:cNvSpPr/>
              <p:nvPr/>
            </p:nvSpPr>
            <p:spPr>
              <a:xfrm>
                <a:off x="1314450" y="1651742"/>
                <a:ext cx="114300" cy="135227"/>
              </a:xfrm>
              <a:prstGeom prst="triangle">
                <a:avLst/>
              </a:prstGeom>
              <a:grp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0" name="Group 496"/>
            <p:cNvGrpSpPr/>
            <p:nvPr/>
          </p:nvGrpSpPr>
          <p:grpSpPr>
            <a:xfrm>
              <a:off x="2838725" y="3243739"/>
              <a:ext cx="113750" cy="185261"/>
              <a:chOff x="1314450" y="1651742"/>
              <a:chExt cx="114300" cy="309009"/>
            </a:xfrm>
            <a:grpFill/>
          </p:grpSpPr>
          <p:sp>
            <p:nvSpPr>
              <p:cNvPr id="374" name="Rectangle 373"/>
              <p:cNvSpPr/>
              <p:nvPr/>
            </p:nvSpPr>
            <p:spPr>
              <a:xfrm>
                <a:off x="1314450" y="1815568"/>
                <a:ext cx="114300" cy="145183"/>
              </a:xfrm>
              <a:prstGeom prst="rect">
                <a:avLst/>
              </a:prstGeom>
              <a:grp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Isosceles Triangle 374"/>
              <p:cNvSpPr/>
              <p:nvPr/>
            </p:nvSpPr>
            <p:spPr>
              <a:xfrm>
                <a:off x="1314450" y="1651742"/>
                <a:ext cx="114300" cy="135227"/>
              </a:xfrm>
              <a:prstGeom prst="triangle">
                <a:avLst/>
              </a:prstGeom>
              <a:grp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1" name="Group 499"/>
            <p:cNvGrpSpPr/>
            <p:nvPr/>
          </p:nvGrpSpPr>
          <p:grpSpPr>
            <a:xfrm>
              <a:off x="2992949" y="3240465"/>
              <a:ext cx="113750" cy="185261"/>
              <a:chOff x="1314450" y="1651742"/>
              <a:chExt cx="114300" cy="309009"/>
            </a:xfrm>
            <a:grpFill/>
          </p:grpSpPr>
          <p:sp>
            <p:nvSpPr>
              <p:cNvPr id="372" name="Rectangle 371"/>
              <p:cNvSpPr/>
              <p:nvPr/>
            </p:nvSpPr>
            <p:spPr>
              <a:xfrm>
                <a:off x="1314450" y="1815568"/>
                <a:ext cx="114300" cy="145183"/>
              </a:xfrm>
              <a:prstGeom prst="rect">
                <a:avLst/>
              </a:prstGeom>
              <a:grp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Isosceles Triangle 372"/>
              <p:cNvSpPr/>
              <p:nvPr/>
            </p:nvSpPr>
            <p:spPr>
              <a:xfrm>
                <a:off x="1314450" y="1651742"/>
                <a:ext cx="114300" cy="135227"/>
              </a:xfrm>
              <a:prstGeom prst="triangle">
                <a:avLst/>
              </a:prstGeom>
              <a:grp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92" name="Content Placeholder 2"/>
          <p:cNvSpPr txBox="1">
            <a:spLocks/>
          </p:cNvSpPr>
          <p:nvPr/>
        </p:nvSpPr>
        <p:spPr>
          <a:xfrm>
            <a:off x="56528" y="47076"/>
            <a:ext cx="2610472" cy="35817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1200"/>
              </a:spcAft>
              <a:buFont typeface="Arial" pitchFamily="34" charset="0"/>
              <a:buNone/>
            </a:pPr>
            <a:r>
              <a:rPr lang="en-US" sz="1900" dirty="0"/>
              <a:t>A</a:t>
            </a:r>
            <a:r>
              <a:rPr lang="en-US" sz="1900" dirty="0" smtClean="0"/>
              <a:t>nalysis of </a:t>
            </a:r>
            <a:r>
              <a:rPr lang="en-US" sz="19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infill </a:t>
            </a:r>
            <a:r>
              <a:rPr lang="en-US" sz="1900" dirty="0" smtClean="0"/>
              <a:t>development using LOS</a:t>
            </a:r>
          </a:p>
          <a:p>
            <a:pPr marL="0" lvl="1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7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Destination Facilities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038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Travel Demand Management programs:</a:t>
            </a:r>
          </a:p>
          <a:p>
            <a:pPr lvl="1"/>
            <a:r>
              <a:rPr lang="en-US" sz="2400" dirty="0"/>
              <a:t>Ride-sharing, car-sharing, and bike-sharing</a:t>
            </a:r>
          </a:p>
          <a:p>
            <a:pPr lvl="1"/>
            <a:r>
              <a:rPr lang="en-US" sz="2400" dirty="0" smtClean="0"/>
              <a:t>Subsidize </a:t>
            </a:r>
            <a:r>
              <a:rPr lang="en-US" sz="2400" dirty="0"/>
              <a:t>or discount transit program</a:t>
            </a:r>
          </a:p>
          <a:p>
            <a:pPr lvl="1"/>
            <a:r>
              <a:rPr lang="en-US" sz="2400" dirty="0"/>
              <a:t>Encourage </a:t>
            </a:r>
            <a:r>
              <a:rPr lang="en-US" sz="2400" dirty="0" smtClean="0"/>
              <a:t>telecommuting and condensed work weeks</a:t>
            </a:r>
            <a:endParaRPr lang="en-US" sz="2400" dirty="0"/>
          </a:p>
          <a:p>
            <a:pPr lvl="1"/>
            <a:r>
              <a:rPr lang="en-US" sz="2400" dirty="0" smtClean="0"/>
              <a:t>Sponsor </a:t>
            </a:r>
            <a:r>
              <a:rPr lang="en-US" sz="2400" dirty="0"/>
              <a:t>vanpool/shuttle</a:t>
            </a:r>
          </a:p>
          <a:p>
            <a:pPr lvl="1"/>
            <a:r>
              <a:rPr lang="en-US" sz="2400" dirty="0"/>
              <a:t>Price workplace parking, or offer employee </a:t>
            </a:r>
            <a:r>
              <a:rPr lang="en-US" sz="2400" dirty="0" smtClean="0"/>
              <a:t>cash-outs</a:t>
            </a:r>
          </a:p>
          <a:p>
            <a:r>
              <a:rPr lang="en-US" sz="2400" dirty="0" smtClean="0"/>
              <a:t>Bike storage</a:t>
            </a:r>
          </a:p>
          <a:p>
            <a:r>
              <a:rPr lang="en-US" sz="2400" dirty="0" smtClean="0"/>
              <a:t>Locate employment centers and destinations close to transit or improve transit access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724400" y="624393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Photo credit: (2013). </a:t>
            </a:r>
            <a:r>
              <a:rPr lang="en-US" sz="1200" i="1" dirty="0" smtClean="0">
                <a:solidFill>
                  <a:prstClr val="black"/>
                </a:solidFill>
              </a:rPr>
              <a:t>Bay Area Bike Share is now in San Francisco</a:t>
            </a:r>
            <a:r>
              <a:rPr lang="en-US" sz="1200" dirty="0" smtClean="0">
                <a:solidFill>
                  <a:prstClr val="black"/>
                </a:solidFill>
              </a:rPr>
              <a:t> [photograph]. San Francisco Municipal Transportation Authority.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9737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 System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Fund or operate local shuttles</a:t>
            </a:r>
          </a:p>
          <a:p>
            <a:r>
              <a:rPr lang="en-US" sz="2400" dirty="0" smtClean="0"/>
              <a:t>Improve transit system infrastructure:</a:t>
            </a:r>
          </a:p>
          <a:p>
            <a:pPr lvl="1"/>
            <a:r>
              <a:rPr lang="en-US" sz="2400" dirty="0" smtClean="0"/>
              <a:t>Station enhancements, such as real-time information and improved waiting areas</a:t>
            </a:r>
          </a:p>
          <a:p>
            <a:pPr lvl="1"/>
            <a:r>
              <a:rPr lang="en-US" sz="2400" dirty="0" smtClean="0"/>
              <a:t>Bike/</a:t>
            </a:r>
            <a:r>
              <a:rPr lang="en-US" sz="2400" dirty="0" err="1" smtClean="0"/>
              <a:t>ped</a:t>
            </a:r>
            <a:r>
              <a:rPr lang="en-US" sz="2400" dirty="0" smtClean="0"/>
              <a:t> access improvements, including bike storage and pedestrian paths</a:t>
            </a:r>
          </a:p>
          <a:p>
            <a:pPr lvl="1"/>
            <a:r>
              <a:rPr lang="en-US" sz="2400" dirty="0" smtClean="0"/>
              <a:t>Park-and-ride lots</a:t>
            </a:r>
          </a:p>
          <a:p>
            <a:r>
              <a:rPr lang="en-US" sz="2400" dirty="0" smtClean="0"/>
              <a:t>Fund new transit infrastructure</a:t>
            </a:r>
            <a:endParaRPr lang="en-US" sz="2400" dirty="0"/>
          </a:p>
          <a:p>
            <a:pPr lvl="1"/>
            <a:r>
              <a:rPr lang="en-US" sz="2400" dirty="0"/>
              <a:t>Contribute to the construction of a BRT or rail </a:t>
            </a:r>
            <a:r>
              <a:rPr lang="en-US" sz="2400" dirty="0" smtClean="0"/>
              <a:t>line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943600" y="6243935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Photo credit:  </a:t>
            </a:r>
            <a:r>
              <a:rPr lang="en-US" sz="1200" dirty="0" err="1" smtClean="0">
                <a:solidFill>
                  <a:prstClr val="black"/>
                </a:solidFill>
              </a:rPr>
              <a:t>Ginty</a:t>
            </a:r>
            <a:r>
              <a:rPr lang="en-US" sz="1200" dirty="0" smtClean="0">
                <a:solidFill>
                  <a:prstClr val="black"/>
                </a:solidFill>
              </a:rPr>
              <a:t>, C. (2006). </a:t>
            </a:r>
            <a:r>
              <a:rPr lang="en-US" sz="1200" i="1" dirty="0" smtClean="0">
                <a:solidFill>
                  <a:prstClr val="black"/>
                </a:solidFill>
              </a:rPr>
              <a:t>LA metro liner with bicycle rack </a:t>
            </a:r>
            <a:r>
              <a:rPr lang="en-US" sz="1200" dirty="0" smtClean="0">
                <a:solidFill>
                  <a:prstClr val="black"/>
                </a:solidFill>
              </a:rPr>
              <a:t>[photograph]. </a:t>
            </a:r>
            <a:r>
              <a:rPr lang="en-US" sz="1200" dirty="0" err="1" smtClean="0">
                <a:solidFill>
                  <a:prstClr val="black"/>
                </a:solidFill>
              </a:rPr>
              <a:t>en.wikipedia</a:t>
            </a:r>
            <a:r>
              <a:rPr lang="en-US" sz="1200" dirty="0" smtClean="0">
                <a:solidFill>
                  <a:prstClr val="black"/>
                </a:solidFill>
              </a:rPr>
              <a:t>.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4981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Rural-Specific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6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Decrease lot sizes/increase densities within town centers</a:t>
            </a:r>
          </a:p>
          <a:p>
            <a:r>
              <a:rPr lang="en-US" sz="2400" dirty="0" smtClean="0"/>
              <a:t>Add/improve sidewalks, bicycle lanes and racks</a:t>
            </a:r>
          </a:p>
          <a:p>
            <a:r>
              <a:rPr lang="en-US" sz="2400" dirty="0" smtClean="0"/>
              <a:t>Orient buildings toward street</a:t>
            </a:r>
          </a:p>
          <a:p>
            <a:r>
              <a:rPr lang="en-US" sz="2400" dirty="0" smtClean="0"/>
              <a:t>Mix uses</a:t>
            </a:r>
          </a:p>
          <a:p>
            <a:r>
              <a:rPr lang="en-US" sz="2400" dirty="0" smtClean="0"/>
              <a:t>Operate and subsidize vanpools and on-demand shuttles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15000" y="6243935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Photo credit:  </a:t>
            </a:r>
            <a:r>
              <a:rPr lang="en-US" sz="1200" dirty="0" err="1" smtClean="0">
                <a:solidFill>
                  <a:prstClr val="black"/>
                </a:solidFill>
              </a:rPr>
              <a:t>Crumm</a:t>
            </a:r>
            <a:r>
              <a:rPr lang="en-US" sz="1200" dirty="0" smtClean="0">
                <a:solidFill>
                  <a:prstClr val="black"/>
                </a:solidFill>
              </a:rPr>
              <a:t>, I. (2007). </a:t>
            </a:r>
            <a:r>
              <a:rPr lang="en-US" sz="1200" i="1" dirty="0" err="1" smtClean="0">
                <a:solidFill>
                  <a:prstClr val="black"/>
                </a:solidFill>
              </a:rPr>
              <a:t>GrassValleyCAHotel</a:t>
            </a:r>
            <a:r>
              <a:rPr lang="en-US" sz="1200" i="1" dirty="0" smtClean="0">
                <a:solidFill>
                  <a:prstClr val="black"/>
                </a:solidFill>
              </a:rPr>
              <a:t> </a:t>
            </a:r>
            <a:r>
              <a:rPr lang="en-US" sz="1200" dirty="0" smtClean="0">
                <a:solidFill>
                  <a:prstClr val="black"/>
                </a:solidFill>
              </a:rPr>
              <a:t>[photograph]. </a:t>
            </a:r>
            <a:r>
              <a:rPr lang="en-US" sz="1200" dirty="0" err="1" smtClean="0">
                <a:solidFill>
                  <a:prstClr val="black"/>
                </a:solidFill>
              </a:rPr>
              <a:t>en.wikipedia</a:t>
            </a:r>
            <a:r>
              <a:rPr lang="en-US" sz="1200" dirty="0" smtClean="0">
                <a:solidFill>
                  <a:prstClr val="black"/>
                </a:solidFill>
              </a:rPr>
              <a:t>.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9767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Edge- and Suburb-Specific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624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Cluster new developments compactly</a:t>
            </a:r>
          </a:p>
          <a:p>
            <a:r>
              <a:rPr lang="en-US" sz="2400" dirty="0" smtClean="0"/>
              <a:t>Provide sidewalk treatments that facilitate active mode transportation:</a:t>
            </a:r>
          </a:p>
          <a:p>
            <a:pPr lvl="1"/>
            <a:r>
              <a:rPr lang="en-US" sz="2000" dirty="0" smtClean="0"/>
              <a:t>High quality crosswalks</a:t>
            </a:r>
          </a:p>
          <a:p>
            <a:pPr lvl="1"/>
            <a:r>
              <a:rPr lang="en-US" sz="2000" dirty="0"/>
              <a:t>B</a:t>
            </a:r>
            <a:r>
              <a:rPr lang="en-US" sz="2000" dirty="0" smtClean="0"/>
              <a:t>ulb outs and pedestrian </a:t>
            </a:r>
            <a:r>
              <a:rPr lang="en-US" sz="2000" dirty="0"/>
              <a:t>refuge </a:t>
            </a:r>
            <a:r>
              <a:rPr lang="en-US" sz="2000" dirty="0" smtClean="0"/>
              <a:t>islands</a:t>
            </a:r>
          </a:p>
          <a:p>
            <a:pPr lvl="1"/>
            <a:r>
              <a:rPr lang="en-US" sz="2000" dirty="0"/>
              <a:t>B</a:t>
            </a:r>
            <a:r>
              <a:rPr lang="en-US" sz="2000" dirty="0" smtClean="0"/>
              <a:t>ike lanes and </a:t>
            </a:r>
            <a:r>
              <a:rPr lang="en-US" sz="2000" dirty="0"/>
              <a:t>protected cycle </a:t>
            </a:r>
            <a:r>
              <a:rPr lang="en-US" sz="2000" dirty="0" smtClean="0"/>
              <a:t>tracks</a:t>
            </a:r>
          </a:p>
          <a:p>
            <a:r>
              <a:rPr lang="en-US" sz="2400" dirty="0" smtClean="0"/>
              <a:t>Charge market rate for parking</a:t>
            </a:r>
          </a:p>
          <a:p>
            <a:r>
              <a:rPr lang="en-US" sz="2400" dirty="0" smtClean="0"/>
              <a:t>Require larger employers to offer bike lockers, changing areas, and showers on-site</a:t>
            </a:r>
          </a:p>
          <a:p>
            <a:r>
              <a:rPr lang="en-US" sz="2400" dirty="0" smtClean="0"/>
              <a:t>Encourage telecommuting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172200" y="6243935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Photo credit: (2009). </a:t>
            </a:r>
            <a:r>
              <a:rPr lang="en-US" sz="1200" i="1" dirty="0" smtClean="0">
                <a:solidFill>
                  <a:prstClr val="black"/>
                </a:solidFill>
              </a:rPr>
              <a:t>Old Town Pasadena </a:t>
            </a:r>
            <a:r>
              <a:rPr lang="en-US" sz="1200" dirty="0" smtClean="0">
                <a:solidFill>
                  <a:prstClr val="black"/>
                </a:solidFill>
              </a:rPr>
              <a:t>[photograph]. LA Property Solutions.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947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Vehicle-Miles Traveled Impacts on the Environment, Human Health, and Fiscal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8433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228600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E N V I R O N M E N T</a:t>
            </a:r>
            <a:endParaRPr lang="en-US" sz="4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676400"/>
            <a:ext cx="7848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Transportation tailpipe emissions produce 36.5% of California greenhouse gas emissions</a:t>
            </a:r>
          </a:p>
          <a:p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Carbon dioxide, methane, and nitrogen dioxide emissions all increase with VMT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400 million tons of asphalt is produced in the US for roads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Manufacture of each ton produces 570lbs of CO</a:t>
            </a:r>
            <a:r>
              <a:rPr lang="en-US" sz="2400" baseline="-25000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Other car automobile emissions (CO, NO</a:t>
            </a:r>
            <a:r>
              <a:rPr lang="en-US" sz="2400" baseline="-25000" dirty="0" smtClean="0"/>
              <a:t>x</a:t>
            </a:r>
            <a:r>
              <a:rPr lang="en-US" sz="2400" dirty="0" smtClean="0"/>
              <a:t>, PM</a:t>
            </a:r>
            <a:r>
              <a:rPr lang="en-US" sz="2400" baseline="-25000" dirty="0" smtClean="0"/>
              <a:t>2.5</a:t>
            </a:r>
            <a:r>
              <a:rPr lang="en-US" sz="2400" dirty="0" smtClean="0"/>
              <a:t>, and ROC) cause damage to human health and agriculture CO</a:t>
            </a:r>
            <a:r>
              <a:rPr lang="en-US" sz="2400" baseline="-25000" dirty="0" smtClean="0"/>
              <a:t>2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200400" y="632460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 credit: Morris, D.P. (2008) </a:t>
            </a:r>
            <a:r>
              <a:rPr lang="en-US" sz="1200" i="1" dirty="0" smtClean="0"/>
              <a:t>Exhaust billows out of a car tailpipe January 2, 2008 in San Francisco, California</a:t>
            </a:r>
            <a:r>
              <a:rPr lang="en-US" sz="1200" dirty="0" smtClean="0"/>
              <a:t> [Photograph]. Getty Images.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1511354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81000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P U B L I C   H E A L T H</a:t>
            </a:r>
            <a:endParaRPr lang="en-US" sz="4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371600"/>
            <a:ext cx="8001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1.1 deaths and 75 injuries per million vehicle miles traveled in the US (2011)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As VMT rises, physical activity decreases, and obesity, cardiovascular disease, and rates increase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Neighborhoods built to generate lower VMT tend to encourage active transportation by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Longer commutes are associated with poor physical and mental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High VMT-type neighborhoods are also associated with poor physical and mental health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3200400" y="632460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 credit: </a:t>
            </a:r>
            <a:r>
              <a:rPr lang="en-US" sz="1200" dirty="0" err="1" smtClean="0"/>
              <a:t>Mcnew</a:t>
            </a:r>
            <a:r>
              <a:rPr lang="en-US" sz="1200" dirty="0" smtClean="0"/>
              <a:t>, D. (2006) </a:t>
            </a:r>
            <a:r>
              <a:rPr lang="en-US" sz="1200" i="1" dirty="0" smtClean="0"/>
              <a:t>The downtown skyline is enveloped in smog shortly before sunset on Nov. 17, 2006 in Los Angeles, California</a:t>
            </a:r>
            <a:r>
              <a:rPr lang="en-US" sz="1200" dirty="0" smtClean="0"/>
              <a:t> [Photograph]. Getty Images.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8549753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533400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Cambria" panose="02040503050406030204" pitchFamily="18" charset="0"/>
              </a:rPr>
              <a:t>E N E R G Y</a:t>
            </a:r>
            <a:endParaRPr lang="en-US" sz="4800" dirty="0"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608334"/>
            <a:ext cx="6934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More disperse, high-VMT areas tend to use more energy for heating and cooling.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Typically, a large lot single family home in California uses nearly 3 times as much as a multifamily home</a:t>
            </a:r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72890"/>
              </p:ext>
            </p:extLst>
          </p:nvPr>
        </p:nvGraphicFramePr>
        <p:xfrm>
          <a:off x="914400" y="3657600"/>
          <a:ext cx="6705600" cy="2362200"/>
        </p:xfrm>
        <a:graphic>
          <a:graphicData uri="http://schemas.openxmlformats.org/drawingml/2006/table">
            <a:tbl>
              <a:tblPr firstRow="1" firstCol="1" bandRow="1">
                <a:tableStyleId>{85BE263C-DBD7-4A20-BB59-AAB30ACAA65A}</a:tableStyleId>
              </a:tblPr>
              <a:tblGrid>
                <a:gridCol w="2873829"/>
                <a:gridCol w="3831771"/>
              </a:tblGrid>
              <a:tr h="5277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HOUSING</a:t>
                      </a:r>
                      <a:r>
                        <a:rPr lang="en-US" sz="2000" baseline="0" dirty="0" smtClean="0">
                          <a:effectLst/>
                        </a:rPr>
                        <a:t> TYPE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ANNUAL ENERGY CONSUMPTION (2005)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Large lot single family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100 million </a:t>
                      </a:r>
                      <a:r>
                        <a:rPr lang="en-US" sz="2000" dirty="0" smtClean="0">
                          <a:effectLst/>
                        </a:rPr>
                        <a:t>Btu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Small lot single family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71 million Btu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Attached single family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54 million Btu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Multifamily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38 million Btu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67400" y="63201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 credit</a:t>
            </a:r>
            <a:r>
              <a:rPr lang="en-US" sz="1200" dirty="0"/>
              <a:t>: </a:t>
            </a:r>
            <a:r>
              <a:rPr lang="en-US" sz="1200" dirty="0" smtClean="0"/>
              <a:t>Rupert, N. (2008). </a:t>
            </a:r>
            <a:r>
              <a:rPr lang="en-US" sz="1200" i="1" dirty="0" smtClean="0"/>
              <a:t>Chicago Suburbs at night</a:t>
            </a:r>
            <a:r>
              <a:rPr lang="en-US" sz="1200" dirty="0" smtClean="0"/>
              <a:t> [Photograph].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746080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228600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 smtClean="0">
                <a:latin typeface="Cambria" panose="02040503050406030204" pitchFamily="18" charset="0"/>
              </a:rPr>
              <a:t>W A T E R</a:t>
            </a:r>
            <a:endParaRPr lang="en-US" sz="4800" dirty="0"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059597"/>
            <a:ext cx="7239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High VMT-type developments use more water, mostly due to outdoor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Typically, a large lot single family home in California uses twice as much as a multifamily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Higher VMT means more runoff.</a:t>
            </a:r>
            <a:endParaRPr lang="en-US" sz="24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709421"/>
              </p:ext>
            </p:extLst>
          </p:nvPr>
        </p:nvGraphicFramePr>
        <p:xfrm>
          <a:off x="914399" y="4038600"/>
          <a:ext cx="7010401" cy="2271591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2895601"/>
                <a:gridCol w="4114800"/>
              </a:tblGrid>
              <a:tr h="5848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HOUSING TYPE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ANNUAL</a:t>
                      </a:r>
                      <a:r>
                        <a:rPr lang="en-US" sz="2000" baseline="0" dirty="0" smtClean="0">
                          <a:effectLst/>
                        </a:rPr>
                        <a:t> WATER CONSUMPTION (2005)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4022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Large lot single family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194,000 gal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4269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Small lot single family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125,000 gal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4517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Attached single family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93,000 gal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Multifamily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89,000 gal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1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63940"/>
            <a:ext cx="754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A G R I C U L T U R E   A N D   O P E N   S P A C E</a:t>
            </a:r>
            <a:endParaRPr lang="en-US" sz="4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3090208"/>
            <a:ext cx="762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Higher VMT developments tend to consume more land that would otherwise be used for agriculture </a:t>
            </a:r>
          </a:p>
          <a:p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most compact growth scenarios can save half of all agriculturally sensitive land, and all of wetland areas, while still accommodating the same amount of growth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648200" y="6243935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 credit</a:t>
            </a:r>
            <a:r>
              <a:rPr lang="en-US" sz="1200" dirty="0"/>
              <a:t>: </a:t>
            </a:r>
            <a:r>
              <a:rPr lang="en-US" sz="1200" dirty="0" smtClean="0"/>
              <a:t>Urban (2006). </a:t>
            </a:r>
            <a:r>
              <a:rPr lang="en-US" sz="1200" i="1" dirty="0" err="1" smtClean="0"/>
              <a:t>Californiacentralvalley</a:t>
            </a:r>
            <a:r>
              <a:rPr lang="en-US" sz="1200" i="1" dirty="0" smtClean="0"/>
              <a:t> </a:t>
            </a:r>
            <a:r>
              <a:rPr lang="en-US" sz="1200" dirty="0" smtClean="0"/>
              <a:t>[photograph]. </a:t>
            </a:r>
            <a:r>
              <a:rPr lang="en-US" sz="1200" dirty="0" err="1"/>
              <a:t>e</a:t>
            </a:r>
            <a:r>
              <a:rPr lang="en-US" sz="1200" dirty="0" err="1" smtClean="0"/>
              <a:t>n.wikipedia</a:t>
            </a:r>
            <a:r>
              <a:rPr lang="en-US" sz="1200" dirty="0" smtClean="0"/>
              <a:t>. Permission to reprint by </a:t>
            </a:r>
            <a:r>
              <a:rPr lang="en-US" sz="1200" dirty="0" err="1" smtClean="0"/>
              <a:t>en.wikipedia</a:t>
            </a:r>
            <a:r>
              <a:rPr lang="en-US" sz="12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53810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0574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22098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23622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5146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6670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8194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9718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1242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276600" y="2902527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429000" y="2209800"/>
              <a:ext cx="0" cy="4648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581400" y="2902527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733800" y="2902527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905000" y="29718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905000" y="31242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905000" y="32766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905000" y="34290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905000" y="35814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0" y="3733800"/>
              <a:ext cx="5943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905000" y="38862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905000" y="40386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905000" y="4184073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905000" y="4336473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1905000" y="4488873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905000" y="4641273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114675" y="5264727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267075" y="5264727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3419475" y="5264727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3571875" y="5264727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2962275" y="5340927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2962275" y="5493327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2962275" y="5645727"/>
              <a:ext cx="762000" cy="6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962275" y="5798127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7" name="Group 356"/>
            <p:cNvGrpSpPr/>
            <p:nvPr/>
          </p:nvGrpSpPr>
          <p:grpSpPr>
            <a:xfrm>
              <a:off x="7017245" y="2222796"/>
              <a:ext cx="1817791" cy="1282404"/>
              <a:chOff x="7017245" y="2222796"/>
              <a:chExt cx="1817791" cy="1282404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7274275" y="2667000"/>
                <a:ext cx="0" cy="457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7929119" y="2493241"/>
                <a:ext cx="0" cy="7183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8569675" y="2644990"/>
                <a:ext cx="0" cy="6316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Arc 110"/>
              <p:cNvSpPr/>
              <p:nvPr/>
            </p:nvSpPr>
            <p:spPr>
              <a:xfrm>
                <a:off x="8264875" y="2492952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>
                <a:off x="7426675" y="2492952"/>
                <a:ext cx="990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Teardrop 117"/>
              <p:cNvSpPr/>
              <p:nvPr/>
            </p:nvSpPr>
            <p:spPr>
              <a:xfrm rot="2546147">
                <a:off x="7674833" y="2685412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Teardrop 118"/>
              <p:cNvSpPr/>
              <p:nvPr/>
            </p:nvSpPr>
            <p:spPr>
              <a:xfrm rot="13944170">
                <a:off x="8095355" y="2685412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6" name="Straight Connector 125"/>
              <p:cNvCxnSpPr/>
              <p:nvPr/>
            </p:nvCxnSpPr>
            <p:spPr>
              <a:xfrm>
                <a:off x="7778614" y="29845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ardrop 126"/>
              <p:cNvSpPr/>
              <p:nvPr/>
            </p:nvSpPr>
            <p:spPr>
              <a:xfrm rot="2546147">
                <a:off x="7674833" y="2943598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Teardrop 127"/>
              <p:cNvSpPr/>
              <p:nvPr/>
            </p:nvSpPr>
            <p:spPr>
              <a:xfrm rot="13944170">
                <a:off x="8095355" y="2943598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Teardrop 129"/>
              <p:cNvSpPr/>
              <p:nvPr/>
            </p:nvSpPr>
            <p:spPr>
              <a:xfrm rot="2546147">
                <a:off x="7674833" y="3164984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Teardrop 130"/>
              <p:cNvSpPr/>
              <p:nvPr/>
            </p:nvSpPr>
            <p:spPr>
              <a:xfrm rot="13944170">
                <a:off x="8095355" y="3164984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Arc 137"/>
              <p:cNvSpPr/>
              <p:nvPr/>
            </p:nvSpPr>
            <p:spPr>
              <a:xfrm rot="16200000">
                <a:off x="7274275" y="2493603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9" name="Straight Connector 138"/>
              <p:cNvCxnSpPr/>
              <p:nvPr/>
            </p:nvCxnSpPr>
            <p:spPr>
              <a:xfrm>
                <a:off x="7274637" y="2644990"/>
                <a:ext cx="0" cy="8602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7921975" y="29845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7778614" y="272732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7921975" y="272732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7778614" y="320675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7921975" y="320675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Teardrop 149"/>
              <p:cNvSpPr/>
              <p:nvPr/>
            </p:nvSpPr>
            <p:spPr>
              <a:xfrm rot="2546147">
                <a:off x="7024389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Teardrop 150"/>
              <p:cNvSpPr/>
              <p:nvPr/>
            </p:nvSpPr>
            <p:spPr>
              <a:xfrm rot="13944170">
                <a:off x="7444911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2" name="Straight Connector 151"/>
              <p:cNvCxnSpPr/>
              <p:nvPr/>
            </p:nvCxnSpPr>
            <p:spPr>
              <a:xfrm>
                <a:off x="7128170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" name="Teardrop 152"/>
              <p:cNvSpPr/>
              <p:nvPr/>
            </p:nvSpPr>
            <p:spPr>
              <a:xfrm rot="2546147">
                <a:off x="7024389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Teardrop 153"/>
              <p:cNvSpPr/>
              <p:nvPr/>
            </p:nvSpPr>
            <p:spPr>
              <a:xfrm rot="13944170">
                <a:off x="7444911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Teardrop 154"/>
              <p:cNvSpPr/>
              <p:nvPr/>
            </p:nvSpPr>
            <p:spPr>
              <a:xfrm rot="2546147">
                <a:off x="7024389" y="32927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Teardrop 155"/>
              <p:cNvSpPr/>
              <p:nvPr/>
            </p:nvSpPr>
            <p:spPr>
              <a:xfrm rot="13944170">
                <a:off x="7444911" y="32927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7" name="Straight Connector 156"/>
              <p:cNvCxnSpPr/>
              <p:nvPr/>
            </p:nvCxnSpPr>
            <p:spPr>
              <a:xfrm>
                <a:off x="7271531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7128170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7271531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7128170" y="333456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7271531" y="333456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Teardrop 162"/>
              <p:cNvSpPr/>
              <p:nvPr/>
            </p:nvSpPr>
            <p:spPr>
              <a:xfrm rot="2546147">
                <a:off x="7017245" y="25869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4" name="Straight Connector 163"/>
              <p:cNvCxnSpPr/>
              <p:nvPr/>
            </p:nvCxnSpPr>
            <p:spPr>
              <a:xfrm>
                <a:off x="7121026" y="26289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Teardrop 164"/>
              <p:cNvSpPr/>
              <p:nvPr/>
            </p:nvSpPr>
            <p:spPr>
              <a:xfrm rot="2546147">
                <a:off x="8322533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Teardrop 165"/>
              <p:cNvSpPr/>
              <p:nvPr/>
            </p:nvSpPr>
            <p:spPr>
              <a:xfrm rot="13944170">
                <a:off x="8743055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7" name="Straight Connector 166"/>
              <p:cNvCxnSpPr/>
              <p:nvPr/>
            </p:nvCxnSpPr>
            <p:spPr>
              <a:xfrm>
                <a:off x="8426314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Teardrop 167"/>
              <p:cNvSpPr/>
              <p:nvPr/>
            </p:nvSpPr>
            <p:spPr>
              <a:xfrm rot="2546147">
                <a:off x="8322533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Teardrop 168"/>
              <p:cNvSpPr/>
              <p:nvPr/>
            </p:nvSpPr>
            <p:spPr>
              <a:xfrm rot="13944170">
                <a:off x="8743055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0" name="Straight Connector 169"/>
              <p:cNvCxnSpPr/>
              <p:nvPr/>
            </p:nvCxnSpPr>
            <p:spPr>
              <a:xfrm>
                <a:off x="8569675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8426314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8569675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7" name="Group 176"/>
              <p:cNvGrpSpPr/>
              <p:nvPr/>
            </p:nvGrpSpPr>
            <p:grpSpPr>
              <a:xfrm>
                <a:off x="8569675" y="2588210"/>
                <a:ext cx="265361" cy="90758"/>
                <a:chOff x="8534400" y="3655010"/>
                <a:chExt cx="265361" cy="90758"/>
              </a:xfrm>
            </p:grpSpPr>
            <p:sp>
              <p:nvSpPr>
                <p:cNvPr id="175" name="Teardrop 174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6" name="Straight Connector 175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/>
            </p:nvGrpSpPr>
            <p:grpSpPr>
              <a:xfrm rot="19080411">
                <a:off x="8493541" y="2401327"/>
                <a:ext cx="265361" cy="90758"/>
                <a:chOff x="8534400" y="3655010"/>
                <a:chExt cx="265361" cy="90758"/>
              </a:xfrm>
            </p:grpSpPr>
            <p:sp>
              <p:nvSpPr>
                <p:cNvPr id="179" name="Teardrop 178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0" name="Straight Connector 179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/>
            </p:nvGrpSpPr>
            <p:grpSpPr>
              <a:xfrm rot="16200000">
                <a:off x="8315415" y="2315181"/>
                <a:ext cx="265361" cy="90758"/>
                <a:chOff x="8534400" y="3655010"/>
                <a:chExt cx="265361" cy="90758"/>
              </a:xfrm>
            </p:grpSpPr>
            <p:sp>
              <p:nvSpPr>
                <p:cNvPr id="182" name="Teardrop 181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3" name="Straight Connector 182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/>
            </p:nvGrpSpPr>
            <p:grpSpPr>
              <a:xfrm rot="16200000">
                <a:off x="8086815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185" name="Teardrop 184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6" name="Straight Connector 185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/>
              <p:cNvGrpSpPr/>
              <p:nvPr/>
            </p:nvGrpSpPr>
            <p:grpSpPr>
              <a:xfrm rot="16200000">
                <a:off x="7801824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188" name="Teardrop 187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9" name="Straight Connector 188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189"/>
              <p:cNvGrpSpPr/>
              <p:nvPr/>
            </p:nvGrpSpPr>
            <p:grpSpPr>
              <a:xfrm rot="16200000">
                <a:off x="7600555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191" name="Teardrop 190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2" name="Straight Connector 191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192"/>
              <p:cNvGrpSpPr/>
              <p:nvPr/>
            </p:nvGrpSpPr>
            <p:grpSpPr>
              <a:xfrm rot="16200000">
                <a:off x="7339374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194" name="Teardrop 193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/>
            </p:nvGrpSpPr>
            <p:grpSpPr>
              <a:xfrm rot="13512097">
                <a:off x="7088413" y="2397073"/>
                <a:ext cx="265361" cy="90758"/>
                <a:chOff x="8534400" y="3655010"/>
                <a:chExt cx="265361" cy="90758"/>
              </a:xfrm>
            </p:grpSpPr>
            <p:sp>
              <p:nvSpPr>
                <p:cNvPr id="197" name="Teardrop 196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8" name="Straight Connector 197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99" name="Straight Connector 198"/>
            <p:cNvCxnSpPr/>
            <p:nvPr/>
          </p:nvCxnSpPr>
          <p:spPr>
            <a:xfrm flipV="1">
              <a:off x="5912779" y="3194021"/>
              <a:ext cx="3231221" cy="5397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Teardrop 227"/>
            <p:cNvSpPr/>
            <p:nvPr/>
          </p:nvSpPr>
          <p:spPr>
            <a:xfrm rot="7946147">
              <a:off x="5465608" y="173803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Teardrop 228"/>
            <p:cNvSpPr/>
            <p:nvPr/>
          </p:nvSpPr>
          <p:spPr>
            <a:xfrm rot="19344170">
              <a:off x="5465608" y="594325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6" name="Group 515"/>
            <p:cNvGrpSpPr/>
            <p:nvPr/>
          </p:nvGrpSpPr>
          <p:grpSpPr>
            <a:xfrm>
              <a:off x="5321046" y="167882"/>
              <a:ext cx="1282403" cy="1817791"/>
              <a:chOff x="5321046" y="167882"/>
              <a:chExt cx="1282403" cy="1817791"/>
            </a:xfrm>
          </p:grpSpPr>
          <p:cxnSp>
            <p:nvCxnSpPr>
              <p:cNvPr id="204" name="Straight Connector 203"/>
              <p:cNvCxnSpPr/>
              <p:nvPr/>
            </p:nvCxnSpPr>
            <p:spPr>
              <a:xfrm rot="5400000">
                <a:off x="5930646" y="196312"/>
                <a:ext cx="0" cy="457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H="1">
                <a:off x="5619496" y="1079756"/>
                <a:ext cx="7135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rot="5400000">
                <a:off x="5865451" y="1404507"/>
                <a:ext cx="0" cy="6316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7" name="Arc 206"/>
              <p:cNvSpPr/>
              <p:nvPr/>
            </p:nvSpPr>
            <p:spPr>
              <a:xfrm rot="5400000">
                <a:off x="6028856" y="1415874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8" name="Straight Connector 207"/>
              <p:cNvCxnSpPr/>
              <p:nvPr/>
            </p:nvCxnSpPr>
            <p:spPr>
              <a:xfrm rot="5400000">
                <a:off x="5837994" y="1072612"/>
                <a:ext cx="990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9" name="Teardrop 208"/>
              <p:cNvSpPr/>
              <p:nvPr/>
            </p:nvSpPr>
            <p:spPr>
              <a:xfrm rot="7946147">
                <a:off x="6048853" y="82424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Teardrop 209"/>
              <p:cNvSpPr/>
              <p:nvPr/>
            </p:nvSpPr>
            <p:spPr>
              <a:xfrm rot="19344170">
                <a:off x="6048853" y="124476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1" name="Straight Connector 210"/>
              <p:cNvCxnSpPr/>
              <p:nvPr/>
            </p:nvCxnSpPr>
            <p:spPr>
              <a:xfrm rot="5400000">
                <a:off x="5766493" y="100450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Teardrop 211"/>
              <p:cNvSpPr/>
              <p:nvPr/>
            </p:nvSpPr>
            <p:spPr>
              <a:xfrm rot="7946147">
                <a:off x="5790667" y="82424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Teardrop 212"/>
              <p:cNvSpPr/>
              <p:nvPr/>
            </p:nvSpPr>
            <p:spPr>
              <a:xfrm rot="19344170">
                <a:off x="5790667" y="124476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Teardrop 213"/>
              <p:cNvSpPr/>
              <p:nvPr/>
            </p:nvSpPr>
            <p:spPr>
              <a:xfrm rot="7946147">
                <a:off x="5569281" y="82424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Teardrop 214"/>
              <p:cNvSpPr/>
              <p:nvPr/>
            </p:nvSpPr>
            <p:spPr>
              <a:xfrm rot="19344170">
                <a:off x="5569281" y="124476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Arc 215"/>
              <p:cNvSpPr/>
              <p:nvPr/>
            </p:nvSpPr>
            <p:spPr>
              <a:xfrm>
                <a:off x="6028205" y="425274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7" name="Straight Connector 216"/>
              <p:cNvCxnSpPr/>
              <p:nvPr/>
            </p:nvCxnSpPr>
            <p:spPr>
              <a:xfrm rot="5400000">
                <a:off x="5751151" y="-4832"/>
                <a:ext cx="0" cy="8602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rot="5400000">
                <a:off x="5766493" y="114786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rot="5400000">
                <a:off x="6023668" y="100450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rot="5400000">
                <a:off x="6023668" y="114786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rot="5400000">
                <a:off x="5544243" y="100450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rot="5400000">
                <a:off x="5544243" y="114786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3" name="Teardrop 222"/>
              <p:cNvSpPr/>
              <p:nvPr/>
            </p:nvSpPr>
            <p:spPr>
              <a:xfrm rot="7946147">
                <a:off x="5921040" y="173803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Teardrop 223"/>
              <p:cNvSpPr/>
              <p:nvPr/>
            </p:nvSpPr>
            <p:spPr>
              <a:xfrm rot="19344170">
                <a:off x="5921040" y="5943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5" name="Straight Connector 224"/>
              <p:cNvCxnSpPr/>
              <p:nvPr/>
            </p:nvCxnSpPr>
            <p:spPr>
              <a:xfrm rot="5400000">
                <a:off x="5638680" y="35405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6" name="Teardrop 225"/>
              <p:cNvSpPr/>
              <p:nvPr/>
            </p:nvSpPr>
            <p:spPr>
              <a:xfrm rot="7946147">
                <a:off x="5662854" y="173803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Teardrop 226"/>
              <p:cNvSpPr/>
              <p:nvPr/>
            </p:nvSpPr>
            <p:spPr>
              <a:xfrm rot="19344170">
                <a:off x="5662854" y="5943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0" name="Straight Connector 229"/>
              <p:cNvCxnSpPr/>
              <p:nvPr/>
            </p:nvCxnSpPr>
            <p:spPr>
              <a:xfrm rot="5400000">
                <a:off x="5638680" y="49742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rot="5400000">
                <a:off x="5895855" y="35405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 rot="5400000">
                <a:off x="5895855" y="49742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rot="5400000">
                <a:off x="5416430" y="35405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 rot="5400000">
                <a:off x="5416430" y="49742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" name="Teardrop 234"/>
              <p:cNvSpPr/>
              <p:nvPr/>
            </p:nvSpPr>
            <p:spPr>
              <a:xfrm rot="7946147">
                <a:off x="6147278" y="16665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6" name="Straight Connector 235"/>
              <p:cNvCxnSpPr/>
              <p:nvPr/>
            </p:nvCxnSpPr>
            <p:spPr>
              <a:xfrm rot="5400000">
                <a:off x="6122093" y="34691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7" name="Teardrop 236"/>
              <p:cNvSpPr/>
              <p:nvPr/>
            </p:nvSpPr>
            <p:spPr>
              <a:xfrm rot="7946147">
                <a:off x="5921040" y="147194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Teardrop 237"/>
              <p:cNvSpPr/>
              <p:nvPr/>
            </p:nvSpPr>
            <p:spPr>
              <a:xfrm rot="19344170">
                <a:off x="5921040" y="189246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9" name="Straight Connector 238"/>
              <p:cNvCxnSpPr/>
              <p:nvPr/>
            </p:nvCxnSpPr>
            <p:spPr>
              <a:xfrm rot="5400000">
                <a:off x="5638680" y="165220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0" name="Teardrop 239"/>
              <p:cNvSpPr/>
              <p:nvPr/>
            </p:nvSpPr>
            <p:spPr>
              <a:xfrm rot="7946147">
                <a:off x="5662854" y="147194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Teardrop 240"/>
              <p:cNvSpPr/>
              <p:nvPr/>
            </p:nvSpPr>
            <p:spPr>
              <a:xfrm rot="19344170">
                <a:off x="5662854" y="189246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2" name="Straight Connector 241"/>
              <p:cNvCxnSpPr/>
              <p:nvPr/>
            </p:nvCxnSpPr>
            <p:spPr>
              <a:xfrm rot="5400000">
                <a:off x="5638680" y="179556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 rot="5400000">
                <a:off x="5895855" y="165220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rot="5400000">
                <a:off x="5895855" y="179556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/>
            </p:nvGrpSpPr>
            <p:grpSpPr>
              <a:xfrm rot="5400000">
                <a:off x="6059976" y="1807613"/>
                <a:ext cx="265361" cy="90758"/>
                <a:chOff x="8534400" y="3655010"/>
                <a:chExt cx="265361" cy="90758"/>
              </a:xfrm>
            </p:grpSpPr>
            <p:sp>
              <p:nvSpPr>
                <p:cNvPr id="246" name="Teardrop 245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47" name="Straight Connector 246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/>
            </p:nvGrpSpPr>
            <p:grpSpPr>
              <a:xfrm rot="2880411">
                <a:off x="6246859" y="1731479"/>
                <a:ext cx="265361" cy="90758"/>
                <a:chOff x="8534400" y="3655010"/>
                <a:chExt cx="265361" cy="90758"/>
              </a:xfrm>
            </p:grpSpPr>
            <p:sp>
              <p:nvSpPr>
                <p:cNvPr id="249" name="Teardrop 248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0" name="Straight Connector 249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/>
            </p:nvGrpSpPr>
            <p:grpSpPr>
              <a:xfrm>
                <a:off x="6333005" y="1553353"/>
                <a:ext cx="265361" cy="90758"/>
                <a:chOff x="8534400" y="3655010"/>
                <a:chExt cx="265361" cy="90758"/>
              </a:xfrm>
            </p:grpSpPr>
            <p:sp>
              <p:nvSpPr>
                <p:cNvPr id="252" name="Teardrop 251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3" name="Straight Connector 252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/>
            </p:nvGrpSpPr>
            <p:grpSpPr>
              <a:xfrm>
                <a:off x="6338088" y="1324753"/>
                <a:ext cx="265361" cy="90758"/>
                <a:chOff x="8534400" y="3655010"/>
                <a:chExt cx="265361" cy="90758"/>
              </a:xfrm>
            </p:grpSpPr>
            <p:sp>
              <p:nvSpPr>
                <p:cNvPr id="255" name="Teardrop 254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6" name="Straight Connector 255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" name="Group 256"/>
              <p:cNvGrpSpPr/>
              <p:nvPr/>
            </p:nvGrpSpPr>
            <p:grpSpPr>
              <a:xfrm>
                <a:off x="6338088" y="1039762"/>
                <a:ext cx="265361" cy="90758"/>
                <a:chOff x="8534400" y="3655010"/>
                <a:chExt cx="265361" cy="90758"/>
              </a:xfrm>
            </p:grpSpPr>
            <p:sp>
              <p:nvSpPr>
                <p:cNvPr id="258" name="Teardrop 257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9" name="Straight Connector 258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oup 259"/>
              <p:cNvGrpSpPr/>
              <p:nvPr/>
            </p:nvGrpSpPr>
            <p:grpSpPr>
              <a:xfrm>
                <a:off x="6338088" y="838493"/>
                <a:ext cx="265361" cy="90758"/>
                <a:chOff x="8534400" y="3655010"/>
                <a:chExt cx="265361" cy="90758"/>
              </a:xfrm>
            </p:grpSpPr>
            <p:sp>
              <p:nvSpPr>
                <p:cNvPr id="261" name="Teardrop 260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62" name="Straight Connector 261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Group 262"/>
              <p:cNvGrpSpPr/>
              <p:nvPr/>
            </p:nvGrpSpPr>
            <p:grpSpPr>
              <a:xfrm>
                <a:off x="6338088" y="577312"/>
                <a:ext cx="265361" cy="90758"/>
                <a:chOff x="8534400" y="3655010"/>
                <a:chExt cx="265361" cy="90758"/>
              </a:xfrm>
            </p:grpSpPr>
            <p:sp>
              <p:nvSpPr>
                <p:cNvPr id="264" name="Teardrop 263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65" name="Straight Connector 264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6" name="Group 265"/>
              <p:cNvGrpSpPr/>
              <p:nvPr/>
            </p:nvGrpSpPr>
            <p:grpSpPr>
              <a:xfrm rot="18912097">
                <a:off x="6251113" y="326351"/>
                <a:ext cx="265361" cy="90758"/>
                <a:chOff x="8534400" y="3655010"/>
                <a:chExt cx="265361" cy="90758"/>
              </a:xfrm>
            </p:grpSpPr>
            <p:sp>
              <p:nvSpPr>
                <p:cNvPr id="267" name="Teardrop 266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68" name="Straight Connector 267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71" name="Straight Connector 270"/>
            <p:cNvCxnSpPr/>
            <p:nvPr/>
          </p:nvCxnSpPr>
          <p:spPr>
            <a:xfrm>
              <a:off x="5257800" y="0"/>
              <a:ext cx="1107498" cy="685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>
              <a:off x="914400" y="3647245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>
              <a:off x="1066800" y="3647245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>
              <a:off x="1219200" y="3647245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1371600" y="3647245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>
              <a:off x="762000" y="3723445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>
              <a:off x="762000" y="3875845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>
              <a:off x="762000" y="4028245"/>
              <a:ext cx="762000" cy="6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762000" y="4180645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4" name="Group 493"/>
            <p:cNvGrpSpPr/>
            <p:nvPr/>
          </p:nvGrpSpPr>
          <p:grpSpPr>
            <a:xfrm>
              <a:off x="6076739" y="4660632"/>
              <a:ext cx="1282403" cy="1817791"/>
              <a:chOff x="6076739" y="4660632"/>
              <a:chExt cx="1282403" cy="1817791"/>
            </a:xfrm>
          </p:grpSpPr>
          <p:cxnSp>
            <p:nvCxnSpPr>
              <p:cNvPr id="286" name="Straight Connector 285"/>
              <p:cNvCxnSpPr/>
              <p:nvPr/>
            </p:nvCxnSpPr>
            <p:spPr>
              <a:xfrm rot="5400000">
                <a:off x="6686339" y="4689062"/>
                <a:ext cx="0" cy="457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 flipH="1">
                <a:off x="6375189" y="5572506"/>
                <a:ext cx="7135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 rot="5400000">
                <a:off x="6621144" y="5897257"/>
                <a:ext cx="0" cy="6316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9" name="Arc 288"/>
              <p:cNvSpPr/>
              <p:nvPr/>
            </p:nvSpPr>
            <p:spPr>
              <a:xfrm rot="5400000">
                <a:off x="6784549" y="5908624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0" name="Straight Connector 289"/>
              <p:cNvCxnSpPr/>
              <p:nvPr/>
            </p:nvCxnSpPr>
            <p:spPr>
              <a:xfrm rot="5400000">
                <a:off x="6593687" y="5565362"/>
                <a:ext cx="990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1" name="Teardrop 290"/>
              <p:cNvSpPr/>
              <p:nvPr/>
            </p:nvSpPr>
            <p:spPr>
              <a:xfrm rot="7946147">
                <a:off x="6804546" y="53169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Teardrop 291"/>
              <p:cNvSpPr/>
              <p:nvPr/>
            </p:nvSpPr>
            <p:spPr>
              <a:xfrm rot="19344170">
                <a:off x="6804546" y="573751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3" name="Straight Connector 292"/>
              <p:cNvCxnSpPr/>
              <p:nvPr/>
            </p:nvCxnSpPr>
            <p:spPr>
              <a:xfrm rot="5400000">
                <a:off x="6522186" y="549725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4" name="Teardrop 293"/>
              <p:cNvSpPr/>
              <p:nvPr/>
            </p:nvSpPr>
            <p:spPr>
              <a:xfrm rot="7946147">
                <a:off x="6546360" y="53169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Teardrop 294"/>
              <p:cNvSpPr/>
              <p:nvPr/>
            </p:nvSpPr>
            <p:spPr>
              <a:xfrm rot="19344170">
                <a:off x="6546360" y="573751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Teardrop 295"/>
              <p:cNvSpPr/>
              <p:nvPr/>
            </p:nvSpPr>
            <p:spPr>
              <a:xfrm rot="7946147">
                <a:off x="6324974" y="53169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Teardrop 296"/>
              <p:cNvSpPr/>
              <p:nvPr/>
            </p:nvSpPr>
            <p:spPr>
              <a:xfrm rot="19344170">
                <a:off x="6324974" y="573751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Arc 297"/>
              <p:cNvSpPr/>
              <p:nvPr/>
            </p:nvSpPr>
            <p:spPr>
              <a:xfrm>
                <a:off x="6783898" y="4918024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9" name="Straight Connector 298"/>
              <p:cNvCxnSpPr/>
              <p:nvPr/>
            </p:nvCxnSpPr>
            <p:spPr>
              <a:xfrm rot="5400000">
                <a:off x="6506844" y="4487919"/>
                <a:ext cx="0" cy="8602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/>
              <p:cNvCxnSpPr/>
              <p:nvPr/>
            </p:nvCxnSpPr>
            <p:spPr>
              <a:xfrm rot="5400000">
                <a:off x="6522186" y="564061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/>
              <p:cNvCxnSpPr/>
              <p:nvPr/>
            </p:nvCxnSpPr>
            <p:spPr>
              <a:xfrm rot="5400000">
                <a:off x="6779361" y="549725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 rot="5400000">
                <a:off x="6779361" y="564061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 rot="5400000">
                <a:off x="6299936" y="549725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 rot="5400000">
                <a:off x="6299936" y="564061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5" name="Teardrop 304"/>
              <p:cNvSpPr/>
              <p:nvPr/>
            </p:nvSpPr>
            <p:spPr>
              <a:xfrm rot="7946147">
                <a:off x="6676733" y="4666553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Teardrop 305"/>
              <p:cNvSpPr/>
              <p:nvPr/>
            </p:nvSpPr>
            <p:spPr>
              <a:xfrm rot="19344170">
                <a:off x="6676733" y="508707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7" name="Straight Connector 306"/>
              <p:cNvCxnSpPr/>
              <p:nvPr/>
            </p:nvCxnSpPr>
            <p:spPr>
              <a:xfrm rot="5400000">
                <a:off x="6394373" y="484680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8" name="Teardrop 307"/>
              <p:cNvSpPr/>
              <p:nvPr/>
            </p:nvSpPr>
            <p:spPr>
              <a:xfrm rot="7946147">
                <a:off x="6418547" y="4666553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Teardrop 308"/>
              <p:cNvSpPr/>
              <p:nvPr/>
            </p:nvSpPr>
            <p:spPr>
              <a:xfrm rot="19344170">
                <a:off x="6418547" y="508707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Teardrop 309"/>
              <p:cNvSpPr/>
              <p:nvPr/>
            </p:nvSpPr>
            <p:spPr>
              <a:xfrm rot="7946147">
                <a:off x="6197161" y="4666553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Teardrop 310"/>
              <p:cNvSpPr/>
              <p:nvPr/>
            </p:nvSpPr>
            <p:spPr>
              <a:xfrm rot="19344170">
                <a:off x="6197161" y="508707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2" name="Straight Connector 311"/>
              <p:cNvCxnSpPr/>
              <p:nvPr/>
            </p:nvCxnSpPr>
            <p:spPr>
              <a:xfrm rot="5400000">
                <a:off x="6394373" y="499017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/>
            </p:nvCxnSpPr>
            <p:spPr>
              <a:xfrm rot="5400000">
                <a:off x="6651548" y="484680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/>
              <p:cNvCxnSpPr/>
              <p:nvPr/>
            </p:nvCxnSpPr>
            <p:spPr>
              <a:xfrm rot="5400000">
                <a:off x="6651548" y="499017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 rot="5400000">
                <a:off x="6172123" y="484680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 rot="5400000">
                <a:off x="6172123" y="499017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7" name="Teardrop 316"/>
              <p:cNvSpPr/>
              <p:nvPr/>
            </p:nvSpPr>
            <p:spPr>
              <a:xfrm rot="7946147">
                <a:off x="6902971" y="465940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8" name="Straight Connector 317"/>
              <p:cNvCxnSpPr/>
              <p:nvPr/>
            </p:nvCxnSpPr>
            <p:spPr>
              <a:xfrm rot="5400000">
                <a:off x="6877786" y="483966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9" name="Teardrop 318"/>
              <p:cNvSpPr/>
              <p:nvPr/>
            </p:nvSpPr>
            <p:spPr>
              <a:xfrm rot="7946147">
                <a:off x="6676733" y="59646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Teardrop 319"/>
              <p:cNvSpPr/>
              <p:nvPr/>
            </p:nvSpPr>
            <p:spPr>
              <a:xfrm rot="19344170">
                <a:off x="6676733" y="638521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1" name="Straight Connector 320"/>
              <p:cNvCxnSpPr/>
              <p:nvPr/>
            </p:nvCxnSpPr>
            <p:spPr>
              <a:xfrm rot="5400000">
                <a:off x="6394373" y="614495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2" name="Teardrop 321"/>
              <p:cNvSpPr/>
              <p:nvPr/>
            </p:nvSpPr>
            <p:spPr>
              <a:xfrm rot="7946147">
                <a:off x="6418547" y="59646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Teardrop 322"/>
              <p:cNvSpPr/>
              <p:nvPr/>
            </p:nvSpPr>
            <p:spPr>
              <a:xfrm rot="19344170">
                <a:off x="6418547" y="638521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4" name="Straight Connector 323"/>
              <p:cNvCxnSpPr/>
              <p:nvPr/>
            </p:nvCxnSpPr>
            <p:spPr>
              <a:xfrm rot="5400000">
                <a:off x="6394373" y="628831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/>
              <p:cNvCxnSpPr/>
              <p:nvPr/>
            </p:nvCxnSpPr>
            <p:spPr>
              <a:xfrm rot="5400000">
                <a:off x="6651548" y="614495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/>
              <p:cNvCxnSpPr/>
              <p:nvPr/>
            </p:nvCxnSpPr>
            <p:spPr>
              <a:xfrm rot="5400000">
                <a:off x="6651548" y="628831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7" name="Group 326"/>
              <p:cNvGrpSpPr/>
              <p:nvPr/>
            </p:nvGrpSpPr>
            <p:grpSpPr>
              <a:xfrm rot="5400000">
                <a:off x="6815669" y="6300363"/>
                <a:ext cx="265361" cy="90758"/>
                <a:chOff x="8534400" y="3655010"/>
                <a:chExt cx="265361" cy="90758"/>
              </a:xfrm>
            </p:grpSpPr>
            <p:sp>
              <p:nvSpPr>
                <p:cNvPr id="349" name="Teardrop 348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50" name="Straight Connector 349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8" name="Group 327"/>
              <p:cNvGrpSpPr/>
              <p:nvPr/>
            </p:nvGrpSpPr>
            <p:grpSpPr>
              <a:xfrm rot="2880411">
                <a:off x="7002552" y="6224229"/>
                <a:ext cx="265361" cy="90758"/>
                <a:chOff x="8534400" y="3655010"/>
                <a:chExt cx="265361" cy="90758"/>
              </a:xfrm>
            </p:grpSpPr>
            <p:sp>
              <p:nvSpPr>
                <p:cNvPr id="347" name="Teardrop 346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8" name="Straight Connector 347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9" name="Group 328"/>
              <p:cNvGrpSpPr/>
              <p:nvPr/>
            </p:nvGrpSpPr>
            <p:grpSpPr>
              <a:xfrm>
                <a:off x="7088698" y="6046103"/>
                <a:ext cx="265361" cy="90758"/>
                <a:chOff x="8534400" y="3655010"/>
                <a:chExt cx="265361" cy="90758"/>
              </a:xfrm>
            </p:grpSpPr>
            <p:sp>
              <p:nvSpPr>
                <p:cNvPr id="345" name="Teardrop 344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6" name="Straight Connector 345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0" name="Group 329"/>
              <p:cNvGrpSpPr/>
              <p:nvPr/>
            </p:nvGrpSpPr>
            <p:grpSpPr>
              <a:xfrm>
                <a:off x="7093781" y="5817503"/>
                <a:ext cx="265361" cy="90758"/>
                <a:chOff x="8534400" y="3655010"/>
                <a:chExt cx="265361" cy="90758"/>
              </a:xfrm>
            </p:grpSpPr>
            <p:sp>
              <p:nvSpPr>
                <p:cNvPr id="343" name="Teardrop 342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4" name="Straight Connector 343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1" name="Group 330"/>
              <p:cNvGrpSpPr/>
              <p:nvPr/>
            </p:nvGrpSpPr>
            <p:grpSpPr>
              <a:xfrm>
                <a:off x="7093781" y="5532512"/>
                <a:ext cx="265361" cy="90758"/>
                <a:chOff x="8534400" y="3655010"/>
                <a:chExt cx="265361" cy="90758"/>
              </a:xfrm>
            </p:grpSpPr>
            <p:sp>
              <p:nvSpPr>
                <p:cNvPr id="341" name="Teardrop 340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2" name="Straight Connector 341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2" name="Group 331"/>
              <p:cNvGrpSpPr/>
              <p:nvPr/>
            </p:nvGrpSpPr>
            <p:grpSpPr>
              <a:xfrm>
                <a:off x="7093781" y="5331243"/>
                <a:ext cx="265361" cy="90758"/>
                <a:chOff x="8534400" y="3655010"/>
                <a:chExt cx="265361" cy="90758"/>
              </a:xfrm>
            </p:grpSpPr>
            <p:sp>
              <p:nvSpPr>
                <p:cNvPr id="339" name="Teardrop 338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0" name="Straight Connector 339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3" name="Group 332"/>
              <p:cNvGrpSpPr/>
              <p:nvPr/>
            </p:nvGrpSpPr>
            <p:grpSpPr>
              <a:xfrm>
                <a:off x="7093781" y="5070062"/>
                <a:ext cx="265361" cy="90758"/>
                <a:chOff x="8534400" y="3655010"/>
                <a:chExt cx="265361" cy="90758"/>
              </a:xfrm>
            </p:grpSpPr>
            <p:sp>
              <p:nvSpPr>
                <p:cNvPr id="337" name="Teardrop 336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38" name="Straight Connector 337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4" name="Group 333"/>
              <p:cNvGrpSpPr/>
              <p:nvPr/>
            </p:nvGrpSpPr>
            <p:grpSpPr>
              <a:xfrm rot="18912097">
                <a:off x="7006806" y="4819101"/>
                <a:ext cx="265361" cy="90758"/>
                <a:chOff x="8534400" y="3655010"/>
                <a:chExt cx="265361" cy="90758"/>
              </a:xfrm>
            </p:grpSpPr>
            <p:sp>
              <p:nvSpPr>
                <p:cNvPr id="335" name="Teardrop 334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36" name="Straight Connector 335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24" name="Straight Connector 423"/>
            <p:cNvCxnSpPr/>
            <p:nvPr/>
          </p:nvCxnSpPr>
          <p:spPr>
            <a:xfrm flipV="1">
              <a:off x="5628843" y="1617578"/>
              <a:ext cx="3515157" cy="5872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8" name="Group 427"/>
            <p:cNvGrpSpPr/>
            <p:nvPr/>
          </p:nvGrpSpPr>
          <p:grpSpPr>
            <a:xfrm rot="10800000">
              <a:off x="2796534" y="421023"/>
              <a:ext cx="1817791" cy="1282404"/>
              <a:chOff x="7017245" y="2222796"/>
              <a:chExt cx="1817791" cy="1282404"/>
            </a:xfrm>
          </p:grpSpPr>
          <p:cxnSp>
            <p:nvCxnSpPr>
              <p:cNvPr id="429" name="Straight Connector 428"/>
              <p:cNvCxnSpPr/>
              <p:nvPr/>
            </p:nvCxnSpPr>
            <p:spPr>
              <a:xfrm>
                <a:off x="7274275" y="2667000"/>
                <a:ext cx="0" cy="457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/>
              <p:cNvCxnSpPr/>
              <p:nvPr/>
            </p:nvCxnSpPr>
            <p:spPr>
              <a:xfrm>
                <a:off x="7929119" y="2493241"/>
                <a:ext cx="0" cy="7183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/>
              <p:cNvCxnSpPr/>
              <p:nvPr/>
            </p:nvCxnSpPr>
            <p:spPr>
              <a:xfrm>
                <a:off x="8569675" y="2644990"/>
                <a:ext cx="0" cy="6316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2" name="Arc 431"/>
              <p:cNvSpPr/>
              <p:nvPr/>
            </p:nvSpPr>
            <p:spPr>
              <a:xfrm>
                <a:off x="8264875" y="2492952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3" name="Straight Connector 432"/>
              <p:cNvCxnSpPr/>
              <p:nvPr/>
            </p:nvCxnSpPr>
            <p:spPr>
              <a:xfrm>
                <a:off x="7426675" y="2492952"/>
                <a:ext cx="990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4" name="Teardrop 433"/>
              <p:cNvSpPr/>
              <p:nvPr/>
            </p:nvSpPr>
            <p:spPr>
              <a:xfrm rot="2546147">
                <a:off x="7674833" y="2685412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Teardrop 434"/>
              <p:cNvSpPr/>
              <p:nvPr/>
            </p:nvSpPr>
            <p:spPr>
              <a:xfrm rot="13944170">
                <a:off x="8095355" y="2685412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6" name="Straight Connector 435"/>
              <p:cNvCxnSpPr/>
              <p:nvPr/>
            </p:nvCxnSpPr>
            <p:spPr>
              <a:xfrm>
                <a:off x="7778614" y="29845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7" name="Teardrop 436"/>
              <p:cNvSpPr/>
              <p:nvPr/>
            </p:nvSpPr>
            <p:spPr>
              <a:xfrm rot="2546147">
                <a:off x="7674833" y="2943598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Teardrop 437"/>
              <p:cNvSpPr/>
              <p:nvPr/>
            </p:nvSpPr>
            <p:spPr>
              <a:xfrm rot="13944170">
                <a:off x="8095355" y="2943598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Teardrop 438"/>
              <p:cNvSpPr/>
              <p:nvPr/>
            </p:nvSpPr>
            <p:spPr>
              <a:xfrm rot="2546147">
                <a:off x="7674833" y="3164984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Teardrop 439"/>
              <p:cNvSpPr/>
              <p:nvPr/>
            </p:nvSpPr>
            <p:spPr>
              <a:xfrm rot="13944170">
                <a:off x="8095355" y="3164984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Arc 440"/>
              <p:cNvSpPr/>
              <p:nvPr/>
            </p:nvSpPr>
            <p:spPr>
              <a:xfrm rot="16200000">
                <a:off x="7274275" y="2493603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2" name="Straight Connector 441"/>
              <p:cNvCxnSpPr/>
              <p:nvPr/>
            </p:nvCxnSpPr>
            <p:spPr>
              <a:xfrm>
                <a:off x="7274638" y="2644990"/>
                <a:ext cx="0" cy="8602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/>
              <p:cNvCxnSpPr/>
              <p:nvPr/>
            </p:nvCxnSpPr>
            <p:spPr>
              <a:xfrm>
                <a:off x="7921975" y="29845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/>
              <p:cNvCxnSpPr/>
              <p:nvPr/>
            </p:nvCxnSpPr>
            <p:spPr>
              <a:xfrm>
                <a:off x="7778614" y="272732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/>
              <p:cNvCxnSpPr/>
              <p:nvPr/>
            </p:nvCxnSpPr>
            <p:spPr>
              <a:xfrm>
                <a:off x="7921975" y="272732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Straight Connector 445"/>
              <p:cNvCxnSpPr/>
              <p:nvPr/>
            </p:nvCxnSpPr>
            <p:spPr>
              <a:xfrm>
                <a:off x="7778614" y="320675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/>
              <p:cNvCxnSpPr/>
              <p:nvPr/>
            </p:nvCxnSpPr>
            <p:spPr>
              <a:xfrm>
                <a:off x="7921975" y="320675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8" name="Teardrop 447"/>
              <p:cNvSpPr/>
              <p:nvPr/>
            </p:nvSpPr>
            <p:spPr>
              <a:xfrm rot="2546147">
                <a:off x="7024389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Teardrop 448"/>
              <p:cNvSpPr/>
              <p:nvPr/>
            </p:nvSpPr>
            <p:spPr>
              <a:xfrm rot="13944170">
                <a:off x="7444911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0" name="Straight Connector 449"/>
              <p:cNvCxnSpPr/>
              <p:nvPr/>
            </p:nvCxnSpPr>
            <p:spPr>
              <a:xfrm>
                <a:off x="7128170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1" name="Teardrop 450"/>
              <p:cNvSpPr/>
              <p:nvPr/>
            </p:nvSpPr>
            <p:spPr>
              <a:xfrm rot="2546147">
                <a:off x="7024389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Teardrop 451"/>
              <p:cNvSpPr/>
              <p:nvPr/>
            </p:nvSpPr>
            <p:spPr>
              <a:xfrm rot="13944170">
                <a:off x="7444911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Teardrop 452"/>
              <p:cNvSpPr/>
              <p:nvPr/>
            </p:nvSpPr>
            <p:spPr>
              <a:xfrm rot="2546147">
                <a:off x="7024389" y="32927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Teardrop 453"/>
              <p:cNvSpPr/>
              <p:nvPr/>
            </p:nvSpPr>
            <p:spPr>
              <a:xfrm rot="13944170">
                <a:off x="7444911" y="32927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5" name="Straight Connector 454"/>
              <p:cNvCxnSpPr/>
              <p:nvPr/>
            </p:nvCxnSpPr>
            <p:spPr>
              <a:xfrm>
                <a:off x="7271531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/>
              <p:cNvCxnSpPr/>
              <p:nvPr/>
            </p:nvCxnSpPr>
            <p:spPr>
              <a:xfrm>
                <a:off x="7128170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/>
              <p:cNvCxnSpPr/>
              <p:nvPr/>
            </p:nvCxnSpPr>
            <p:spPr>
              <a:xfrm>
                <a:off x="7271531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/>
              <p:cNvCxnSpPr/>
              <p:nvPr/>
            </p:nvCxnSpPr>
            <p:spPr>
              <a:xfrm>
                <a:off x="7128170" y="333456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/>
              <p:cNvCxnSpPr/>
              <p:nvPr/>
            </p:nvCxnSpPr>
            <p:spPr>
              <a:xfrm>
                <a:off x="7271531" y="333456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0" name="Teardrop 459"/>
              <p:cNvSpPr/>
              <p:nvPr/>
            </p:nvSpPr>
            <p:spPr>
              <a:xfrm rot="2546147">
                <a:off x="7017245" y="25869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1" name="Straight Connector 460"/>
              <p:cNvCxnSpPr/>
              <p:nvPr/>
            </p:nvCxnSpPr>
            <p:spPr>
              <a:xfrm>
                <a:off x="7121026" y="26289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2" name="Teardrop 461"/>
              <p:cNvSpPr/>
              <p:nvPr/>
            </p:nvSpPr>
            <p:spPr>
              <a:xfrm rot="2546147">
                <a:off x="8322533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Teardrop 462"/>
              <p:cNvSpPr/>
              <p:nvPr/>
            </p:nvSpPr>
            <p:spPr>
              <a:xfrm rot="13944170">
                <a:off x="8743055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4" name="Straight Connector 463"/>
              <p:cNvCxnSpPr/>
              <p:nvPr/>
            </p:nvCxnSpPr>
            <p:spPr>
              <a:xfrm>
                <a:off x="8426314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5" name="Teardrop 464"/>
              <p:cNvSpPr/>
              <p:nvPr/>
            </p:nvSpPr>
            <p:spPr>
              <a:xfrm rot="2546147">
                <a:off x="8322533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Teardrop 465"/>
              <p:cNvSpPr/>
              <p:nvPr/>
            </p:nvSpPr>
            <p:spPr>
              <a:xfrm rot="13944170">
                <a:off x="8743055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7" name="Straight Connector 466"/>
              <p:cNvCxnSpPr/>
              <p:nvPr/>
            </p:nvCxnSpPr>
            <p:spPr>
              <a:xfrm>
                <a:off x="8569675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8" name="Straight Connector 467"/>
              <p:cNvCxnSpPr/>
              <p:nvPr/>
            </p:nvCxnSpPr>
            <p:spPr>
              <a:xfrm>
                <a:off x="8426314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Straight Connector 468"/>
              <p:cNvCxnSpPr/>
              <p:nvPr/>
            </p:nvCxnSpPr>
            <p:spPr>
              <a:xfrm>
                <a:off x="8569675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0" name="Group 469"/>
              <p:cNvGrpSpPr/>
              <p:nvPr/>
            </p:nvGrpSpPr>
            <p:grpSpPr>
              <a:xfrm>
                <a:off x="8569675" y="2588210"/>
                <a:ext cx="265361" cy="90758"/>
                <a:chOff x="8534400" y="3655010"/>
                <a:chExt cx="265361" cy="90758"/>
              </a:xfrm>
            </p:grpSpPr>
            <p:sp>
              <p:nvSpPr>
                <p:cNvPr id="492" name="Teardrop 491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3" name="Straight Connector 492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1" name="Group 470"/>
              <p:cNvGrpSpPr/>
              <p:nvPr/>
            </p:nvGrpSpPr>
            <p:grpSpPr>
              <a:xfrm rot="19080411">
                <a:off x="8493541" y="2401327"/>
                <a:ext cx="265361" cy="90758"/>
                <a:chOff x="8534400" y="3655010"/>
                <a:chExt cx="265361" cy="90758"/>
              </a:xfrm>
            </p:grpSpPr>
            <p:sp>
              <p:nvSpPr>
                <p:cNvPr id="490" name="Teardrop 489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1" name="Straight Connector 490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2" name="Group 471"/>
              <p:cNvGrpSpPr/>
              <p:nvPr/>
            </p:nvGrpSpPr>
            <p:grpSpPr>
              <a:xfrm rot="16200000">
                <a:off x="8315415" y="2315181"/>
                <a:ext cx="265361" cy="90758"/>
                <a:chOff x="8534400" y="3655010"/>
                <a:chExt cx="265361" cy="90758"/>
              </a:xfrm>
            </p:grpSpPr>
            <p:sp>
              <p:nvSpPr>
                <p:cNvPr id="488" name="Teardrop 487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9" name="Straight Connector 488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3" name="Group 472"/>
              <p:cNvGrpSpPr/>
              <p:nvPr/>
            </p:nvGrpSpPr>
            <p:grpSpPr>
              <a:xfrm rot="16200000">
                <a:off x="8086815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486" name="Teardrop 485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7" name="Straight Connector 486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4" name="Group 473"/>
              <p:cNvGrpSpPr/>
              <p:nvPr/>
            </p:nvGrpSpPr>
            <p:grpSpPr>
              <a:xfrm rot="16200000">
                <a:off x="7801824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484" name="Teardrop 483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5" name="Straight Connector 484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5" name="Group 474"/>
              <p:cNvGrpSpPr/>
              <p:nvPr/>
            </p:nvGrpSpPr>
            <p:grpSpPr>
              <a:xfrm rot="16200000">
                <a:off x="7600555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482" name="Teardrop 481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3" name="Straight Connector 482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6" name="Group 475"/>
              <p:cNvGrpSpPr/>
              <p:nvPr/>
            </p:nvGrpSpPr>
            <p:grpSpPr>
              <a:xfrm rot="16200000">
                <a:off x="7339374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480" name="Teardrop 479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1" name="Straight Connector 480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7" name="Group 476"/>
              <p:cNvGrpSpPr/>
              <p:nvPr/>
            </p:nvGrpSpPr>
            <p:grpSpPr>
              <a:xfrm rot="13512097">
                <a:off x="7088413" y="2397073"/>
                <a:ext cx="265361" cy="90758"/>
                <a:chOff x="8534400" y="3655010"/>
                <a:chExt cx="265361" cy="90758"/>
              </a:xfrm>
            </p:grpSpPr>
            <p:sp>
              <p:nvSpPr>
                <p:cNvPr id="478" name="Teardrop 477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79" name="Straight Connector 478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14" name="Straight Connector 513"/>
            <p:cNvCxnSpPr/>
            <p:nvPr/>
          </p:nvCxnSpPr>
          <p:spPr>
            <a:xfrm flipV="1">
              <a:off x="3054751" y="271663"/>
              <a:ext cx="2264525" cy="3782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/>
            <p:cNvCxnSpPr/>
            <p:nvPr/>
          </p:nvCxnSpPr>
          <p:spPr>
            <a:xfrm>
              <a:off x="1905000" y="2971800"/>
              <a:ext cx="38461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7" name="Group 366"/>
          <p:cNvGrpSpPr/>
          <p:nvPr/>
        </p:nvGrpSpPr>
        <p:grpSpPr>
          <a:xfrm>
            <a:off x="2838725" y="3075095"/>
            <a:ext cx="267974" cy="353905"/>
            <a:chOff x="2838725" y="3075095"/>
            <a:chExt cx="267974" cy="353905"/>
          </a:xfrm>
          <a:solidFill>
            <a:schemeClr val="tx2">
              <a:lumMod val="20000"/>
              <a:lumOff val="80000"/>
            </a:schemeClr>
          </a:solidFill>
        </p:grpSpPr>
        <p:grpSp>
          <p:nvGrpSpPr>
            <p:cNvPr id="368" name="Group 517"/>
            <p:cNvGrpSpPr/>
            <p:nvPr/>
          </p:nvGrpSpPr>
          <p:grpSpPr>
            <a:xfrm>
              <a:off x="2838725" y="3075095"/>
              <a:ext cx="113750" cy="185261"/>
              <a:chOff x="1314450" y="1651742"/>
              <a:chExt cx="114300" cy="309009"/>
            </a:xfrm>
            <a:grpFill/>
          </p:grpSpPr>
          <p:sp>
            <p:nvSpPr>
              <p:cNvPr id="378" name="Rectangle 377"/>
              <p:cNvSpPr/>
              <p:nvPr/>
            </p:nvSpPr>
            <p:spPr>
              <a:xfrm>
                <a:off x="1314450" y="1815568"/>
                <a:ext cx="114300" cy="145183"/>
              </a:xfrm>
              <a:prstGeom prst="rect">
                <a:avLst/>
              </a:prstGeom>
              <a:grp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Isosceles Triangle 378"/>
              <p:cNvSpPr/>
              <p:nvPr/>
            </p:nvSpPr>
            <p:spPr>
              <a:xfrm>
                <a:off x="1314450" y="1651742"/>
                <a:ext cx="114300" cy="135227"/>
              </a:xfrm>
              <a:prstGeom prst="triangle">
                <a:avLst/>
              </a:prstGeom>
              <a:grp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9" name="Group 425"/>
            <p:cNvGrpSpPr/>
            <p:nvPr/>
          </p:nvGrpSpPr>
          <p:grpSpPr>
            <a:xfrm>
              <a:off x="2992949" y="3075095"/>
              <a:ext cx="113750" cy="185261"/>
              <a:chOff x="1314450" y="1651742"/>
              <a:chExt cx="114300" cy="309009"/>
            </a:xfrm>
            <a:grpFill/>
          </p:grpSpPr>
          <p:sp>
            <p:nvSpPr>
              <p:cNvPr id="376" name="Rectangle 375"/>
              <p:cNvSpPr/>
              <p:nvPr/>
            </p:nvSpPr>
            <p:spPr>
              <a:xfrm>
                <a:off x="1314450" y="1815568"/>
                <a:ext cx="114300" cy="145183"/>
              </a:xfrm>
              <a:prstGeom prst="rect">
                <a:avLst/>
              </a:prstGeom>
              <a:grp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Isosceles Triangle 376"/>
              <p:cNvSpPr/>
              <p:nvPr/>
            </p:nvSpPr>
            <p:spPr>
              <a:xfrm>
                <a:off x="1314450" y="1651742"/>
                <a:ext cx="114300" cy="135227"/>
              </a:xfrm>
              <a:prstGeom prst="triangle">
                <a:avLst/>
              </a:prstGeom>
              <a:grp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0" name="Group 496"/>
            <p:cNvGrpSpPr/>
            <p:nvPr/>
          </p:nvGrpSpPr>
          <p:grpSpPr>
            <a:xfrm>
              <a:off x="2838725" y="3243739"/>
              <a:ext cx="113750" cy="185261"/>
              <a:chOff x="1314450" y="1651742"/>
              <a:chExt cx="114300" cy="309009"/>
            </a:xfrm>
            <a:grpFill/>
          </p:grpSpPr>
          <p:sp>
            <p:nvSpPr>
              <p:cNvPr id="374" name="Rectangle 373"/>
              <p:cNvSpPr/>
              <p:nvPr/>
            </p:nvSpPr>
            <p:spPr>
              <a:xfrm>
                <a:off x="1314450" y="1815568"/>
                <a:ext cx="114300" cy="145183"/>
              </a:xfrm>
              <a:prstGeom prst="rect">
                <a:avLst/>
              </a:prstGeom>
              <a:grp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Isosceles Triangle 374"/>
              <p:cNvSpPr/>
              <p:nvPr/>
            </p:nvSpPr>
            <p:spPr>
              <a:xfrm>
                <a:off x="1314450" y="1651742"/>
                <a:ext cx="114300" cy="135227"/>
              </a:xfrm>
              <a:prstGeom prst="triangle">
                <a:avLst/>
              </a:prstGeom>
              <a:grp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1" name="Group 499"/>
            <p:cNvGrpSpPr/>
            <p:nvPr/>
          </p:nvGrpSpPr>
          <p:grpSpPr>
            <a:xfrm>
              <a:off x="2992949" y="3240465"/>
              <a:ext cx="113750" cy="185261"/>
              <a:chOff x="1314450" y="1651742"/>
              <a:chExt cx="114300" cy="309009"/>
            </a:xfrm>
            <a:grpFill/>
          </p:grpSpPr>
          <p:sp>
            <p:nvSpPr>
              <p:cNvPr id="372" name="Rectangle 371"/>
              <p:cNvSpPr/>
              <p:nvPr/>
            </p:nvSpPr>
            <p:spPr>
              <a:xfrm>
                <a:off x="1314450" y="1815568"/>
                <a:ext cx="114300" cy="145183"/>
              </a:xfrm>
              <a:prstGeom prst="rect">
                <a:avLst/>
              </a:prstGeom>
              <a:grp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Isosceles Triangle 372"/>
              <p:cNvSpPr/>
              <p:nvPr/>
            </p:nvSpPr>
            <p:spPr>
              <a:xfrm>
                <a:off x="1314450" y="1651742"/>
                <a:ext cx="114300" cy="135227"/>
              </a:xfrm>
              <a:prstGeom prst="triangle">
                <a:avLst/>
              </a:prstGeom>
              <a:grp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80" name="Group 379"/>
          <p:cNvGrpSpPr/>
          <p:nvPr/>
        </p:nvGrpSpPr>
        <p:grpSpPr>
          <a:xfrm>
            <a:off x="1066800" y="2937816"/>
            <a:ext cx="2667000" cy="2860311"/>
            <a:chOff x="1066800" y="2937816"/>
            <a:chExt cx="2667000" cy="2860311"/>
          </a:xfrm>
        </p:grpSpPr>
        <p:cxnSp>
          <p:nvCxnSpPr>
            <p:cNvPr id="381" name="Straight Connector 380"/>
            <p:cNvCxnSpPr/>
            <p:nvPr/>
          </p:nvCxnSpPr>
          <p:spPr>
            <a:xfrm>
              <a:off x="3117303" y="3429000"/>
              <a:ext cx="0" cy="907473"/>
            </a:xfrm>
            <a:prstGeom prst="line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/>
            <p:cNvCxnSpPr/>
            <p:nvPr/>
          </p:nvCxnSpPr>
          <p:spPr>
            <a:xfrm>
              <a:off x="2818853" y="3429000"/>
              <a:ext cx="0" cy="609600"/>
            </a:xfrm>
            <a:prstGeom prst="line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/>
            <p:cNvCxnSpPr/>
            <p:nvPr/>
          </p:nvCxnSpPr>
          <p:spPr>
            <a:xfrm>
              <a:off x="2667000" y="2950349"/>
              <a:ext cx="0" cy="609600"/>
            </a:xfrm>
            <a:prstGeom prst="line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/>
            <p:cNvCxnSpPr/>
            <p:nvPr/>
          </p:nvCxnSpPr>
          <p:spPr>
            <a:xfrm>
              <a:off x="3276600" y="2950349"/>
              <a:ext cx="0" cy="609600"/>
            </a:xfrm>
            <a:prstGeom prst="line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>
            <a:xfrm>
              <a:off x="2971800" y="3435294"/>
              <a:ext cx="0" cy="609600"/>
            </a:xfrm>
            <a:prstGeom prst="line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/>
            <p:cNvCxnSpPr/>
            <p:nvPr/>
          </p:nvCxnSpPr>
          <p:spPr>
            <a:xfrm flipH="1">
              <a:off x="3429000" y="2937816"/>
              <a:ext cx="5803" cy="2860311"/>
            </a:xfrm>
            <a:prstGeom prst="line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/>
            <p:cNvCxnSpPr/>
            <p:nvPr/>
          </p:nvCxnSpPr>
          <p:spPr>
            <a:xfrm>
              <a:off x="3119088" y="3124200"/>
              <a:ext cx="614712" cy="0"/>
            </a:xfrm>
            <a:prstGeom prst="line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/>
            <p:cNvCxnSpPr/>
            <p:nvPr/>
          </p:nvCxnSpPr>
          <p:spPr>
            <a:xfrm>
              <a:off x="3114675" y="5784121"/>
              <a:ext cx="304800" cy="0"/>
            </a:xfrm>
            <a:prstGeom prst="line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/>
            <p:cNvCxnSpPr/>
            <p:nvPr/>
          </p:nvCxnSpPr>
          <p:spPr>
            <a:xfrm>
              <a:off x="1066800" y="3732970"/>
              <a:ext cx="2370559" cy="0"/>
            </a:xfrm>
            <a:prstGeom prst="line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/>
            <p:cNvCxnSpPr/>
            <p:nvPr/>
          </p:nvCxnSpPr>
          <p:spPr>
            <a:xfrm>
              <a:off x="1066800" y="3733800"/>
              <a:ext cx="0" cy="450273"/>
            </a:xfrm>
            <a:prstGeom prst="line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/>
            <p:cNvCxnSpPr/>
            <p:nvPr/>
          </p:nvCxnSpPr>
          <p:spPr>
            <a:xfrm>
              <a:off x="1219200" y="3733800"/>
              <a:ext cx="0" cy="142045"/>
            </a:xfrm>
            <a:prstGeom prst="line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2" name="Content Placeholder 2"/>
          <p:cNvSpPr txBox="1">
            <a:spLocks/>
          </p:cNvSpPr>
          <p:nvPr/>
        </p:nvSpPr>
        <p:spPr>
          <a:xfrm>
            <a:off x="56528" y="47076"/>
            <a:ext cx="2610472" cy="35817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1200"/>
              </a:spcAft>
              <a:buFont typeface="Arial" pitchFamily="34" charset="0"/>
              <a:buNone/>
            </a:pPr>
            <a:r>
              <a:rPr lang="en-US" sz="1900" dirty="0"/>
              <a:t>A</a:t>
            </a:r>
            <a:r>
              <a:rPr lang="en-US" sz="1900" dirty="0" smtClean="0"/>
              <a:t>nalysis of </a:t>
            </a:r>
            <a:r>
              <a:rPr lang="en-US" sz="19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infill</a:t>
            </a:r>
            <a:r>
              <a:rPr lang="en-US" sz="1900" dirty="0" smtClean="0"/>
              <a:t> development using LOS</a:t>
            </a:r>
          </a:p>
          <a:p>
            <a:pPr marL="0" lvl="1" indent="0">
              <a:spcAft>
                <a:spcPts val="1200"/>
              </a:spcAft>
              <a:buFont typeface="Arial" pitchFamily="34" charset="0"/>
              <a:buNone/>
            </a:pPr>
            <a:r>
              <a:rPr lang="en-US" sz="19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Relatively little vehicle travel loaded onto the network</a:t>
            </a:r>
          </a:p>
          <a:p>
            <a:pPr marL="0" lvl="1" indent="0">
              <a:buFont typeface="Arial" pitchFamily="34" charset="0"/>
              <a:buNone/>
            </a:pPr>
            <a:endParaRPr lang="en-US" sz="1900" dirty="0" smtClean="0"/>
          </a:p>
          <a:p>
            <a:pPr marL="0" lvl="1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4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04800"/>
            <a:ext cx="7696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smtClean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t>I N C R E A S E D   C O S T</a:t>
            </a:r>
          </a:p>
          <a:p>
            <a:pPr algn="r"/>
            <a:r>
              <a:rPr lang="en-US" sz="4400" dirty="0" smtClean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t>T O   L O C A L</a:t>
            </a:r>
          </a:p>
          <a:p>
            <a:pPr algn="r"/>
            <a:r>
              <a:rPr lang="en-US" sz="4400" dirty="0" smtClean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t>G O V E R N M E N T</a:t>
            </a:r>
            <a:endParaRPr lang="en-US" sz="4400" dirty="0">
              <a:solidFill>
                <a:schemeClr val="bg1">
                  <a:lumMod val="6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2873276"/>
            <a:ext cx="769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Higher VMT-type developments require higher road construction expenditures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Water and sewer infrastructure expenditures, as well as public service operating costs, reduce when development is more compact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67400" y="63246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 credit</a:t>
            </a:r>
            <a:r>
              <a:rPr lang="en-US" sz="1200" dirty="0"/>
              <a:t>: </a:t>
            </a:r>
            <a:r>
              <a:rPr lang="en-US" sz="1200" dirty="0" err="1" smtClean="0"/>
              <a:t>Braut</a:t>
            </a:r>
            <a:r>
              <a:rPr lang="en-US" sz="1200" dirty="0" smtClean="0"/>
              <a:t>, S. (2008). </a:t>
            </a:r>
            <a:r>
              <a:rPr lang="en-US" sz="1200" i="1" dirty="0" smtClean="0"/>
              <a:t>Los Angeles urban sprawl</a:t>
            </a:r>
            <a:r>
              <a:rPr lang="en-US" sz="1200" dirty="0" smtClean="0"/>
              <a:t> [Photograph].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008999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228600"/>
            <a:ext cx="731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H O U S I N G   S U P P L Y</a:t>
            </a:r>
          </a:p>
          <a:p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A N D   D E M A N D</a:t>
            </a:r>
          </a:p>
          <a:p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M I S M A T C H</a:t>
            </a: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209800"/>
            <a:ext cx="8153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The four big California MPOs already suffer from an oversupply of traditional </a:t>
            </a:r>
            <a:r>
              <a:rPr lang="en-US" sz="2400" dirty="0" smtClean="0"/>
              <a:t>units</a:t>
            </a:r>
            <a:endParaRPr lang="en-US" sz="2400" dirty="0" smtClean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1/3 of American households want access to transit yet fewer than 10% have </a:t>
            </a:r>
            <a:r>
              <a:rPr lang="en-US" sz="2400" dirty="0" smtClean="0"/>
              <a:t>this</a:t>
            </a:r>
            <a:endParaRPr lang="en-US" sz="2400" dirty="0" smtClean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Younger generations are already showing a strong preference for Smart Growth </a:t>
            </a:r>
            <a:r>
              <a:rPr lang="en-US" sz="2400" dirty="0" smtClean="0"/>
              <a:t>communities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Already </a:t>
            </a:r>
            <a:r>
              <a:rPr lang="en-US" sz="2400" dirty="0" smtClean="0"/>
              <a:t>a near-term deficit in transit-oriented </a:t>
            </a:r>
            <a:r>
              <a:rPr lang="en-US" sz="2400" dirty="0" smtClean="0"/>
              <a:t>housing</a:t>
            </a:r>
            <a:endParaRPr lang="en-US" sz="2400" dirty="0" smtClean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California is not on the path to build enough transit-oriented housing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181600" y="6400800"/>
            <a:ext cx="381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 credit</a:t>
            </a:r>
            <a:r>
              <a:rPr lang="en-US" sz="1200" dirty="0"/>
              <a:t>: </a:t>
            </a:r>
            <a:r>
              <a:rPr lang="en-US" sz="1200" dirty="0" smtClean="0"/>
              <a:t>Laura </a:t>
            </a:r>
            <a:r>
              <a:rPr lang="en-US" sz="1200" dirty="0" err="1" smtClean="0"/>
              <a:t>Segall</a:t>
            </a:r>
            <a:r>
              <a:rPr lang="en-US" sz="1200" dirty="0" smtClean="0"/>
              <a:t>/Bloomberg via Getty Images.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36614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0574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22098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23622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5146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6670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8194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9718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1242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276600" y="2902527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429000" y="2209800"/>
              <a:ext cx="0" cy="4648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581400" y="2902527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733800" y="2902527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905000" y="29718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905000" y="31242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905000" y="32766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905000" y="34290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905000" y="35814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0" y="3733800"/>
              <a:ext cx="5943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905000" y="38862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905000" y="40386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905000" y="4184073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905000" y="4336473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1905000" y="4488873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905000" y="4641273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114675" y="5264727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267075" y="5264727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3419475" y="5264727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3571875" y="5264727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2962275" y="5340927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2962275" y="5493327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2962275" y="5645727"/>
              <a:ext cx="762000" cy="6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962275" y="5798127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7" name="Group 356"/>
            <p:cNvGrpSpPr/>
            <p:nvPr/>
          </p:nvGrpSpPr>
          <p:grpSpPr>
            <a:xfrm>
              <a:off x="7017245" y="2222796"/>
              <a:ext cx="1817791" cy="1282404"/>
              <a:chOff x="7017245" y="2222796"/>
              <a:chExt cx="1817791" cy="1282404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7274275" y="2667000"/>
                <a:ext cx="0" cy="457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7929119" y="2493241"/>
                <a:ext cx="0" cy="7183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8569675" y="2644990"/>
                <a:ext cx="0" cy="6316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Arc 110"/>
              <p:cNvSpPr/>
              <p:nvPr/>
            </p:nvSpPr>
            <p:spPr>
              <a:xfrm>
                <a:off x="8264875" y="2492952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>
                <a:off x="7426675" y="2492952"/>
                <a:ext cx="990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Teardrop 117"/>
              <p:cNvSpPr/>
              <p:nvPr/>
            </p:nvSpPr>
            <p:spPr>
              <a:xfrm rot="2546147">
                <a:off x="7674833" y="2685412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Teardrop 118"/>
              <p:cNvSpPr/>
              <p:nvPr/>
            </p:nvSpPr>
            <p:spPr>
              <a:xfrm rot="13944170">
                <a:off x="8095355" y="2685412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6" name="Straight Connector 125"/>
              <p:cNvCxnSpPr/>
              <p:nvPr/>
            </p:nvCxnSpPr>
            <p:spPr>
              <a:xfrm>
                <a:off x="7778614" y="29845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ardrop 126"/>
              <p:cNvSpPr/>
              <p:nvPr/>
            </p:nvSpPr>
            <p:spPr>
              <a:xfrm rot="2546147">
                <a:off x="7674833" y="2943598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Teardrop 127"/>
              <p:cNvSpPr/>
              <p:nvPr/>
            </p:nvSpPr>
            <p:spPr>
              <a:xfrm rot="13944170">
                <a:off x="8095355" y="2943598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Teardrop 129"/>
              <p:cNvSpPr/>
              <p:nvPr/>
            </p:nvSpPr>
            <p:spPr>
              <a:xfrm rot="2546147">
                <a:off x="7674833" y="3164984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Teardrop 130"/>
              <p:cNvSpPr/>
              <p:nvPr/>
            </p:nvSpPr>
            <p:spPr>
              <a:xfrm rot="13944170">
                <a:off x="8095355" y="3164984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Arc 137"/>
              <p:cNvSpPr/>
              <p:nvPr/>
            </p:nvSpPr>
            <p:spPr>
              <a:xfrm rot="16200000">
                <a:off x="7274275" y="2493603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9" name="Straight Connector 138"/>
              <p:cNvCxnSpPr/>
              <p:nvPr/>
            </p:nvCxnSpPr>
            <p:spPr>
              <a:xfrm>
                <a:off x="7274637" y="2644990"/>
                <a:ext cx="0" cy="8602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7921975" y="29845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7778614" y="272732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7921975" y="272732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7778614" y="320675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7921975" y="320675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Teardrop 149"/>
              <p:cNvSpPr/>
              <p:nvPr/>
            </p:nvSpPr>
            <p:spPr>
              <a:xfrm rot="2546147">
                <a:off x="7024389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Teardrop 150"/>
              <p:cNvSpPr/>
              <p:nvPr/>
            </p:nvSpPr>
            <p:spPr>
              <a:xfrm rot="13944170">
                <a:off x="7444911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2" name="Straight Connector 151"/>
              <p:cNvCxnSpPr/>
              <p:nvPr/>
            </p:nvCxnSpPr>
            <p:spPr>
              <a:xfrm>
                <a:off x="7128170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" name="Teardrop 152"/>
              <p:cNvSpPr/>
              <p:nvPr/>
            </p:nvSpPr>
            <p:spPr>
              <a:xfrm rot="2546147">
                <a:off x="7024389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Teardrop 153"/>
              <p:cNvSpPr/>
              <p:nvPr/>
            </p:nvSpPr>
            <p:spPr>
              <a:xfrm rot="13944170">
                <a:off x="7444911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Teardrop 154"/>
              <p:cNvSpPr/>
              <p:nvPr/>
            </p:nvSpPr>
            <p:spPr>
              <a:xfrm rot="2546147">
                <a:off x="7024389" y="32927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Teardrop 155"/>
              <p:cNvSpPr/>
              <p:nvPr/>
            </p:nvSpPr>
            <p:spPr>
              <a:xfrm rot="13944170">
                <a:off x="7444911" y="32927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7" name="Straight Connector 156"/>
              <p:cNvCxnSpPr/>
              <p:nvPr/>
            </p:nvCxnSpPr>
            <p:spPr>
              <a:xfrm>
                <a:off x="7271531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7128170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7271531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7128170" y="333456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7271531" y="333456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Teardrop 162"/>
              <p:cNvSpPr/>
              <p:nvPr/>
            </p:nvSpPr>
            <p:spPr>
              <a:xfrm rot="2546147">
                <a:off x="7017245" y="25869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4" name="Straight Connector 163"/>
              <p:cNvCxnSpPr/>
              <p:nvPr/>
            </p:nvCxnSpPr>
            <p:spPr>
              <a:xfrm>
                <a:off x="7121026" y="26289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Teardrop 164"/>
              <p:cNvSpPr/>
              <p:nvPr/>
            </p:nvSpPr>
            <p:spPr>
              <a:xfrm rot="2546147">
                <a:off x="8322533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Teardrop 165"/>
              <p:cNvSpPr/>
              <p:nvPr/>
            </p:nvSpPr>
            <p:spPr>
              <a:xfrm rot="13944170">
                <a:off x="8743055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7" name="Straight Connector 166"/>
              <p:cNvCxnSpPr/>
              <p:nvPr/>
            </p:nvCxnSpPr>
            <p:spPr>
              <a:xfrm>
                <a:off x="8426314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Teardrop 167"/>
              <p:cNvSpPr/>
              <p:nvPr/>
            </p:nvSpPr>
            <p:spPr>
              <a:xfrm rot="2546147">
                <a:off x="8322533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Teardrop 168"/>
              <p:cNvSpPr/>
              <p:nvPr/>
            </p:nvSpPr>
            <p:spPr>
              <a:xfrm rot="13944170">
                <a:off x="8743055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0" name="Straight Connector 169"/>
              <p:cNvCxnSpPr/>
              <p:nvPr/>
            </p:nvCxnSpPr>
            <p:spPr>
              <a:xfrm>
                <a:off x="8569675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8426314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8569675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7" name="Group 176"/>
              <p:cNvGrpSpPr/>
              <p:nvPr/>
            </p:nvGrpSpPr>
            <p:grpSpPr>
              <a:xfrm>
                <a:off x="8569675" y="2588210"/>
                <a:ext cx="265361" cy="90758"/>
                <a:chOff x="8534400" y="3655010"/>
                <a:chExt cx="265361" cy="90758"/>
              </a:xfrm>
            </p:grpSpPr>
            <p:sp>
              <p:nvSpPr>
                <p:cNvPr id="175" name="Teardrop 174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6" name="Straight Connector 175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/>
            </p:nvGrpSpPr>
            <p:grpSpPr>
              <a:xfrm rot="19080411">
                <a:off x="8493541" y="2401327"/>
                <a:ext cx="265361" cy="90758"/>
                <a:chOff x="8534400" y="3655010"/>
                <a:chExt cx="265361" cy="90758"/>
              </a:xfrm>
            </p:grpSpPr>
            <p:sp>
              <p:nvSpPr>
                <p:cNvPr id="179" name="Teardrop 178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0" name="Straight Connector 179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/>
            </p:nvGrpSpPr>
            <p:grpSpPr>
              <a:xfrm rot="16200000">
                <a:off x="8315415" y="2315181"/>
                <a:ext cx="265361" cy="90758"/>
                <a:chOff x="8534400" y="3655010"/>
                <a:chExt cx="265361" cy="90758"/>
              </a:xfrm>
            </p:grpSpPr>
            <p:sp>
              <p:nvSpPr>
                <p:cNvPr id="182" name="Teardrop 181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3" name="Straight Connector 182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/>
            </p:nvGrpSpPr>
            <p:grpSpPr>
              <a:xfrm rot="16200000">
                <a:off x="8086815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185" name="Teardrop 184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6" name="Straight Connector 185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/>
              <p:cNvGrpSpPr/>
              <p:nvPr/>
            </p:nvGrpSpPr>
            <p:grpSpPr>
              <a:xfrm rot="16200000">
                <a:off x="7801824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188" name="Teardrop 187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9" name="Straight Connector 188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189"/>
              <p:cNvGrpSpPr/>
              <p:nvPr/>
            </p:nvGrpSpPr>
            <p:grpSpPr>
              <a:xfrm rot="16200000">
                <a:off x="7600555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191" name="Teardrop 190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2" name="Straight Connector 191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192"/>
              <p:cNvGrpSpPr/>
              <p:nvPr/>
            </p:nvGrpSpPr>
            <p:grpSpPr>
              <a:xfrm rot="16200000">
                <a:off x="7339374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194" name="Teardrop 193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/>
            </p:nvGrpSpPr>
            <p:grpSpPr>
              <a:xfrm rot="13512097">
                <a:off x="7088413" y="2397073"/>
                <a:ext cx="265361" cy="90758"/>
                <a:chOff x="8534400" y="3655010"/>
                <a:chExt cx="265361" cy="90758"/>
              </a:xfrm>
            </p:grpSpPr>
            <p:sp>
              <p:nvSpPr>
                <p:cNvPr id="197" name="Teardrop 196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8" name="Straight Connector 197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99" name="Straight Connector 198"/>
            <p:cNvCxnSpPr/>
            <p:nvPr/>
          </p:nvCxnSpPr>
          <p:spPr>
            <a:xfrm flipV="1">
              <a:off x="5912779" y="3194021"/>
              <a:ext cx="3231221" cy="5397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Teardrop 227"/>
            <p:cNvSpPr/>
            <p:nvPr/>
          </p:nvSpPr>
          <p:spPr>
            <a:xfrm rot="7946147">
              <a:off x="5465608" y="173803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Teardrop 228"/>
            <p:cNvSpPr/>
            <p:nvPr/>
          </p:nvSpPr>
          <p:spPr>
            <a:xfrm rot="19344170">
              <a:off x="5465608" y="594325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6" name="Group 515"/>
            <p:cNvGrpSpPr/>
            <p:nvPr/>
          </p:nvGrpSpPr>
          <p:grpSpPr>
            <a:xfrm>
              <a:off x="5321046" y="167882"/>
              <a:ext cx="1282403" cy="1817791"/>
              <a:chOff x="5321046" y="167882"/>
              <a:chExt cx="1282403" cy="1817791"/>
            </a:xfrm>
          </p:grpSpPr>
          <p:cxnSp>
            <p:nvCxnSpPr>
              <p:cNvPr id="204" name="Straight Connector 203"/>
              <p:cNvCxnSpPr/>
              <p:nvPr/>
            </p:nvCxnSpPr>
            <p:spPr>
              <a:xfrm rot="5400000">
                <a:off x="5930646" y="196312"/>
                <a:ext cx="0" cy="457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H="1">
                <a:off x="5619496" y="1079756"/>
                <a:ext cx="7135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rot="5400000">
                <a:off x="5865451" y="1404507"/>
                <a:ext cx="0" cy="6316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7" name="Arc 206"/>
              <p:cNvSpPr/>
              <p:nvPr/>
            </p:nvSpPr>
            <p:spPr>
              <a:xfrm rot="5400000">
                <a:off x="6028856" y="1415874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8" name="Straight Connector 207"/>
              <p:cNvCxnSpPr/>
              <p:nvPr/>
            </p:nvCxnSpPr>
            <p:spPr>
              <a:xfrm rot="5400000">
                <a:off x="5837994" y="1072612"/>
                <a:ext cx="990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9" name="Teardrop 208"/>
              <p:cNvSpPr/>
              <p:nvPr/>
            </p:nvSpPr>
            <p:spPr>
              <a:xfrm rot="7946147">
                <a:off x="6048853" y="82424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Teardrop 209"/>
              <p:cNvSpPr/>
              <p:nvPr/>
            </p:nvSpPr>
            <p:spPr>
              <a:xfrm rot="19344170">
                <a:off x="6048853" y="124476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1" name="Straight Connector 210"/>
              <p:cNvCxnSpPr/>
              <p:nvPr/>
            </p:nvCxnSpPr>
            <p:spPr>
              <a:xfrm rot="5400000">
                <a:off x="5766493" y="100450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Teardrop 211"/>
              <p:cNvSpPr/>
              <p:nvPr/>
            </p:nvSpPr>
            <p:spPr>
              <a:xfrm rot="7946147">
                <a:off x="5790667" y="82424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Teardrop 212"/>
              <p:cNvSpPr/>
              <p:nvPr/>
            </p:nvSpPr>
            <p:spPr>
              <a:xfrm rot="19344170">
                <a:off x="5790667" y="124476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Teardrop 213"/>
              <p:cNvSpPr/>
              <p:nvPr/>
            </p:nvSpPr>
            <p:spPr>
              <a:xfrm rot="7946147">
                <a:off x="5569281" y="82424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Teardrop 214"/>
              <p:cNvSpPr/>
              <p:nvPr/>
            </p:nvSpPr>
            <p:spPr>
              <a:xfrm rot="19344170">
                <a:off x="5569281" y="124476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Arc 215"/>
              <p:cNvSpPr/>
              <p:nvPr/>
            </p:nvSpPr>
            <p:spPr>
              <a:xfrm>
                <a:off x="6028205" y="425274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7" name="Straight Connector 216"/>
              <p:cNvCxnSpPr/>
              <p:nvPr/>
            </p:nvCxnSpPr>
            <p:spPr>
              <a:xfrm rot="5400000">
                <a:off x="5751151" y="-4832"/>
                <a:ext cx="0" cy="8602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rot="5400000">
                <a:off x="5766493" y="114786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rot="5400000">
                <a:off x="6023668" y="100450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rot="5400000">
                <a:off x="6023668" y="114786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rot="5400000">
                <a:off x="5544243" y="100450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rot="5400000">
                <a:off x="5544243" y="114786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3" name="Teardrop 222"/>
              <p:cNvSpPr/>
              <p:nvPr/>
            </p:nvSpPr>
            <p:spPr>
              <a:xfrm rot="7946147">
                <a:off x="5921040" y="173803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Teardrop 223"/>
              <p:cNvSpPr/>
              <p:nvPr/>
            </p:nvSpPr>
            <p:spPr>
              <a:xfrm rot="19344170">
                <a:off x="5921040" y="5943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5" name="Straight Connector 224"/>
              <p:cNvCxnSpPr/>
              <p:nvPr/>
            </p:nvCxnSpPr>
            <p:spPr>
              <a:xfrm rot="5400000">
                <a:off x="5638680" y="35405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6" name="Teardrop 225"/>
              <p:cNvSpPr/>
              <p:nvPr/>
            </p:nvSpPr>
            <p:spPr>
              <a:xfrm rot="7946147">
                <a:off x="5662854" y="173803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Teardrop 226"/>
              <p:cNvSpPr/>
              <p:nvPr/>
            </p:nvSpPr>
            <p:spPr>
              <a:xfrm rot="19344170">
                <a:off x="5662854" y="5943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0" name="Straight Connector 229"/>
              <p:cNvCxnSpPr/>
              <p:nvPr/>
            </p:nvCxnSpPr>
            <p:spPr>
              <a:xfrm rot="5400000">
                <a:off x="5638680" y="49742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rot="5400000">
                <a:off x="5895855" y="35405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 rot="5400000">
                <a:off x="5895855" y="49742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rot="5400000">
                <a:off x="5416430" y="35405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 rot="5400000">
                <a:off x="5416430" y="49742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" name="Teardrop 234"/>
              <p:cNvSpPr/>
              <p:nvPr/>
            </p:nvSpPr>
            <p:spPr>
              <a:xfrm rot="7946147">
                <a:off x="6147278" y="16665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6" name="Straight Connector 235"/>
              <p:cNvCxnSpPr/>
              <p:nvPr/>
            </p:nvCxnSpPr>
            <p:spPr>
              <a:xfrm rot="5400000">
                <a:off x="6122093" y="34691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7" name="Teardrop 236"/>
              <p:cNvSpPr/>
              <p:nvPr/>
            </p:nvSpPr>
            <p:spPr>
              <a:xfrm rot="7946147">
                <a:off x="5921040" y="147194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Teardrop 237"/>
              <p:cNvSpPr/>
              <p:nvPr/>
            </p:nvSpPr>
            <p:spPr>
              <a:xfrm rot="19344170">
                <a:off x="5921040" y="189246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9" name="Straight Connector 238"/>
              <p:cNvCxnSpPr/>
              <p:nvPr/>
            </p:nvCxnSpPr>
            <p:spPr>
              <a:xfrm rot="5400000">
                <a:off x="5638680" y="165220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0" name="Teardrop 239"/>
              <p:cNvSpPr/>
              <p:nvPr/>
            </p:nvSpPr>
            <p:spPr>
              <a:xfrm rot="7946147">
                <a:off x="5662854" y="147194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Teardrop 240"/>
              <p:cNvSpPr/>
              <p:nvPr/>
            </p:nvSpPr>
            <p:spPr>
              <a:xfrm rot="19344170">
                <a:off x="5662854" y="189246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2" name="Straight Connector 241"/>
              <p:cNvCxnSpPr/>
              <p:nvPr/>
            </p:nvCxnSpPr>
            <p:spPr>
              <a:xfrm rot="5400000">
                <a:off x="5638680" y="179556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 rot="5400000">
                <a:off x="5895855" y="165220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rot="5400000">
                <a:off x="5895855" y="179556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/>
            </p:nvGrpSpPr>
            <p:grpSpPr>
              <a:xfrm rot="5400000">
                <a:off x="6059976" y="1807613"/>
                <a:ext cx="265361" cy="90758"/>
                <a:chOff x="8534400" y="3655010"/>
                <a:chExt cx="265361" cy="90758"/>
              </a:xfrm>
            </p:grpSpPr>
            <p:sp>
              <p:nvSpPr>
                <p:cNvPr id="246" name="Teardrop 245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47" name="Straight Connector 246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/>
            </p:nvGrpSpPr>
            <p:grpSpPr>
              <a:xfrm rot="2880411">
                <a:off x="6246859" y="1731479"/>
                <a:ext cx="265361" cy="90758"/>
                <a:chOff x="8534400" y="3655010"/>
                <a:chExt cx="265361" cy="90758"/>
              </a:xfrm>
            </p:grpSpPr>
            <p:sp>
              <p:nvSpPr>
                <p:cNvPr id="249" name="Teardrop 248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0" name="Straight Connector 249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/>
            </p:nvGrpSpPr>
            <p:grpSpPr>
              <a:xfrm>
                <a:off x="6333005" y="1553353"/>
                <a:ext cx="265361" cy="90758"/>
                <a:chOff x="8534400" y="3655010"/>
                <a:chExt cx="265361" cy="90758"/>
              </a:xfrm>
            </p:grpSpPr>
            <p:sp>
              <p:nvSpPr>
                <p:cNvPr id="252" name="Teardrop 251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3" name="Straight Connector 252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/>
            </p:nvGrpSpPr>
            <p:grpSpPr>
              <a:xfrm>
                <a:off x="6338088" y="1324753"/>
                <a:ext cx="265361" cy="90758"/>
                <a:chOff x="8534400" y="3655010"/>
                <a:chExt cx="265361" cy="90758"/>
              </a:xfrm>
            </p:grpSpPr>
            <p:sp>
              <p:nvSpPr>
                <p:cNvPr id="255" name="Teardrop 254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6" name="Straight Connector 255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" name="Group 256"/>
              <p:cNvGrpSpPr/>
              <p:nvPr/>
            </p:nvGrpSpPr>
            <p:grpSpPr>
              <a:xfrm>
                <a:off x="6338088" y="1039762"/>
                <a:ext cx="265361" cy="90758"/>
                <a:chOff x="8534400" y="3655010"/>
                <a:chExt cx="265361" cy="90758"/>
              </a:xfrm>
            </p:grpSpPr>
            <p:sp>
              <p:nvSpPr>
                <p:cNvPr id="258" name="Teardrop 257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9" name="Straight Connector 258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oup 259"/>
              <p:cNvGrpSpPr/>
              <p:nvPr/>
            </p:nvGrpSpPr>
            <p:grpSpPr>
              <a:xfrm>
                <a:off x="6338088" y="838493"/>
                <a:ext cx="265361" cy="90758"/>
                <a:chOff x="8534400" y="3655010"/>
                <a:chExt cx="265361" cy="90758"/>
              </a:xfrm>
            </p:grpSpPr>
            <p:sp>
              <p:nvSpPr>
                <p:cNvPr id="261" name="Teardrop 260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62" name="Straight Connector 261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Group 262"/>
              <p:cNvGrpSpPr/>
              <p:nvPr/>
            </p:nvGrpSpPr>
            <p:grpSpPr>
              <a:xfrm>
                <a:off x="6338088" y="577312"/>
                <a:ext cx="265361" cy="90758"/>
                <a:chOff x="8534400" y="3655010"/>
                <a:chExt cx="265361" cy="90758"/>
              </a:xfrm>
            </p:grpSpPr>
            <p:sp>
              <p:nvSpPr>
                <p:cNvPr id="264" name="Teardrop 263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65" name="Straight Connector 264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6" name="Group 265"/>
              <p:cNvGrpSpPr/>
              <p:nvPr/>
            </p:nvGrpSpPr>
            <p:grpSpPr>
              <a:xfrm rot="18912097">
                <a:off x="6251113" y="326351"/>
                <a:ext cx="265361" cy="90758"/>
                <a:chOff x="8534400" y="3655010"/>
                <a:chExt cx="265361" cy="90758"/>
              </a:xfrm>
            </p:grpSpPr>
            <p:sp>
              <p:nvSpPr>
                <p:cNvPr id="267" name="Teardrop 266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68" name="Straight Connector 267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71" name="Straight Connector 270"/>
            <p:cNvCxnSpPr/>
            <p:nvPr/>
          </p:nvCxnSpPr>
          <p:spPr>
            <a:xfrm>
              <a:off x="5257800" y="0"/>
              <a:ext cx="1107498" cy="685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>
              <a:off x="914400" y="3647245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>
              <a:off x="1066800" y="3647245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>
              <a:off x="1219200" y="3647245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1371600" y="3647245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>
              <a:off x="762000" y="3723445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>
              <a:off x="762000" y="3875845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>
              <a:off x="762000" y="4028245"/>
              <a:ext cx="762000" cy="6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762000" y="4180645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4" name="Group 493"/>
            <p:cNvGrpSpPr/>
            <p:nvPr/>
          </p:nvGrpSpPr>
          <p:grpSpPr>
            <a:xfrm>
              <a:off x="6076739" y="4660632"/>
              <a:ext cx="1282403" cy="1817791"/>
              <a:chOff x="6076739" y="4660632"/>
              <a:chExt cx="1282403" cy="1817791"/>
            </a:xfrm>
          </p:grpSpPr>
          <p:cxnSp>
            <p:nvCxnSpPr>
              <p:cNvPr id="286" name="Straight Connector 285"/>
              <p:cNvCxnSpPr/>
              <p:nvPr/>
            </p:nvCxnSpPr>
            <p:spPr>
              <a:xfrm rot="5400000">
                <a:off x="6686339" y="4689062"/>
                <a:ext cx="0" cy="457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 flipH="1">
                <a:off x="6375189" y="5572506"/>
                <a:ext cx="7135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 rot="5400000">
                <a:off x="6621144" y="5897257"/>
                <a:ext cx="0" cy="6316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9" name="Arc 288"/>
              <p:cNvSpPr/>
              <p:nvPr/>
            </p:nvSpPr>
            <p:spPr>
              <a:xfrm rot="5400000">
                <a:off x="6784549" y="5908624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0" name="Straight Connector 289"/>
              <p:cNvCxnSpPr/>
              <p:nvPr/>
            </p:nvCxnSpPr>
            <p:spPr>
              <a:xfrm rot="5400000">
                <a:off x="6593687" y="5565362"/>
                <a:ext cx="990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1" name="Teardrop 290"/>
              <p:cNvSpPr/>
              <p:nvPr/>
            </p:nvSpPr>
            <p:spPr>
              <a:xfrm rot="7946147">
                <a:off x="6804546" y="53169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Teardrop 291"/>
              <p:cNvSpPr/>
              <p:nvPr/>
            </p:nvSpPr>
            <p:spPr>
              <a:xfrm rot="19344170">
                <a:off x="6804546" y="573751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3" name="Straight Connector 292"/>
              <p:cNvCxnSpPr/>
              <p:nvPr/>
            </p:nvCxnSpPr>
            <p:spPr>
              <a:xfrm rot="5400000">
                <a:off x="6522186" y="549725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4" name="Teardrop 293"/>
              <p:cNvSpPr/>
              <p:nvPr/>
            </p:nvSpPr>
            <p:spPr>
              <a:xfrm rot="7946147">
                <a:off x="6546360" y="53169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Teardrop 294"/>
              <p:cNvSpPr/>
              <p:nvPr/>
            </p:nvSpPr>
            <p:spPr>
              <a:xfrm rot="19344170">
                <a:off x="6546360" y="573751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Teardrop 295"/>
              <p:cNvSpPr/>
              <p:nvPr/>
            </p:nvSpPr>
            <p:spPr>
              <a:xfrm rot="7946147">
                <a:off x="6324974" y="53169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Teardrop 296"/>
              <p:cNvSpPr/>
              <p:nvPr/>
            </p:nvSpPr>
            <p:spPr>
              <a:xfrm rot="19344170">
                <a:off x="6324974" y="573751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Arc 297"/>
              <p:cNvSpPr/>
              <p:nvPr/>
            </p:nvSpPr>
            <p:spPr>
              <a:xfrm>
                <a:off x="6783898" y="4918024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9" name="Straight Connector 298"/>
              <p:cNvCxnSpPr/>
              <p:nvPr/>
            </p:nvCxnSpPr>
            <p:spPr>
              <a:xfrm rot="5400000">
                <a:off x="6506844" y="4487919"/>
                <a:ext cx="0" cy="8602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/>
              <p:cNvCxnSpPr/>
              <p:nvPr/>
            </p:nvCxnSpPr>
            <p:spPr>
              <a:xfrm rot="5400000">
                <a:off x="6522186" y="564061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/>
              <p:cNvCxnSpPr/>
              <p:nvPr/>
            </p:nvCxnSpPr>
            <p:spPr>
              <a:xfrm rot="5400000">
                <a:off x="6779361" y="549725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 rot="5400000">
                <a:off x="6779361" y="564061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 rot="5400000">
                <a:off x="6299936" y="549725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 rot="5400000">
                <a:off x="6299936" y="564061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5" name="Teardrop 304"/>
              <p:cNvSpPr/>
              <p:nvPr/>
            </p:nvSpPr>
            <p:spPr>
              <a:xfrm rot="7946147">
                <a:off x="6676733" y="4666553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Teardrop 305"/>
              <p:cNvSpPr/>
              <p:nvPr/>
            </p:nvSpPr>
            <p:spPr>
              <a:xfrm rot="19344170">
                <a:off x="6676733" y="508707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7" name="Straight Connector 306"/>
              <p:cNvCxnSpPr/>
              <p:nvPr/>
            </p:nvCxnSpPr>
            <p:spPr>
              <a:xfrm rot="5400000">
                <a:off x="6394373" y="484680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8" name="Teardrop 307"/>
              <p:cNvSpPr/>
              <p:nvPr/>
            </p:nvSpPr>
            <p:spPr>
              <a:xfrm rot="7946147">
                <a:off x="6418547" y="4666553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Teardrop 308"/>
              <p:cNvSpPr/>
              <p:nvPr/>
            </p:nvSpPr>
            <p:spPr>
              <a:xfrm rot="19344170">
                <a:off x="6418547" y="508707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Teardrop 309"/>
              <p:cNvSpPr/>
              <p:nvPr/>
            </p:nvSpPr>
            <p:spPr>
              <a:xfrm rot="7946147">
                <a:off x="6197161" y="4666553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Teardrop 310"/>
              <p:cNvSpPr/>
              <p:nvPr/>
            </p:nvSpPr>
            <p:spPr>
              <a:xfrm rot="19344170">
                <a:off x="6197161" y="508707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2" name="Straight Connector 311"/>
              <p:cNvCxnSpPr/>
              <p:nvPr/>
            </p:nvCxnSpPr>
            <p:spPr>
              <a:xfrm rot="5400000">
                <a:off x="6394373" y="499017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/>
            </p:nvCxnSpPr>
            <p:spPr>
              <a:xfrm rot="5400000">
                <a:off x="6651548" y="484680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/>
              <p:cNvCxnSpPr/>
              <p:nvPr/>
            </p:nvCxnSpPr>
            <p:spPr>
              <a:xfrm rot="5400000">
                <a:off x="6651548" y="499017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 rot="5400000">
                <a:off x="6172123" y="484680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 rot="5400000">
                <a:off x="6172123" y="499017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7" name="Teardrop 316"/>
              <p:cNvSpPr/>
              <p:nvPr/>
            </p:nvSpPr>
            <p:spPr>
              <a:xfrm rot="7946147">
                <a:off x="6902971" y="465940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8" name="Straight Connector 317"/>
              <p:cNvCxnSpPr/>
              <p:nvPr/>
            </p:nvCxnSpPr>
            <p:spPr>
              <a:xfrm rot="5400000">
                <a:off x="6877786" y="483966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9" name="Teardrop 318"/>
              <p:cNvSpPr/>
              <p:nvPr/>
            </p:nvSpPr>
            <p:spPr>
              <a:xfrm rot="7946147">
                <a:off x="6676733" y="59646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Teardrop 319"/>
              <p:cNvSpPr/>
              <p:nvPr/>
            </p:nvSpPr>
            <p:spPr>
              <a:xfrm rot="19344170">
                <a:off x="6676733" y="638521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1" name="Straight Connector 320"/>
              <p:cNvCxnSpPr/>
              <p:nvPr/>
            </p:nvCxnSpPr>
            <p:spPr>
              <a:xfrm rot="5400000">
                <a:off x="6394373" y="614495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2" name="Teardrop 321"/>
              <p:cNvSpPr/>
              <p:nvPr/>
            </p:nvSpPr>
            <p:spPr>
              <a:xfrm rot="7946147">
                <a:off x="6418547" y="59646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Teardrop 322"/>
              <p:cNvSpPr/>
              <p:nvPr/>
            </p:nvSpPr>
            <p:spPr>
              <a:xfrm rot="19344170">
                <a:off x="6418547" y="638521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4" name="Straight Connector 323"/>
              <p:cNvCxnSpPr/>
              <p:nvPr/>
            </p:nvCxnSpPr>
            <p:spPr>
              <a:xfrm rot="5400000">
                <a:off x="6394373" y="628831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/>
              <p:cNvCxnSpPr/>
              <p:nvPr/>
            </p:nvCxnSpPr>
            <p:spPr>
              <a:xfrm rot="5400000">
                <a:off x="6651548" y="614495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/>
              <p:cNvCxnSpPr/>
              <p:nvPr/>
            </p:nvCxnSpPr>
            <p:spPr>
              <a:xfrm rot="5400000">
                <a:off x="6651548" y="628831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7" name="Group 326"/>
              <p:cNvGrpSpPr/>
              <p:nvPr/>
            </p:nvGrpSpPr>
            <p:grpSpPr>
              <a:xfrm rot="5400000">
                <a:off x="6815669" y="6300363"/>
                <a:ext cx="265361" cy="90758"/>
                <a:chOff x="8534400" y="3655010"/>
                <a:chExt cx="265361" cy="90758"/>
              </a:xfrm>
            </p:grpSpPr>
            <p:sp>
              <p:nvSpPr>
                <p:cNvPr id="349" name="Teardrop 348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50" name="Straight Connector 349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8" name="Group 327"/>
              <p:cNvGrpSpPr/>
              <p:nvPr/>
            </p:nvGrpSpPr>
            <p:grpSpPr>
              <a:xfrm rot="2880411">
                <a:off x="7002552" y="6224229"/>
                <a:ext cx="265361" cy="90758"/>
                <a:chOff x="8534400" y="3655010"/>
                <a:chExt cx="265361" cy="90758"/>
              </a:xfrm>
            </p:grpSpPr>
            <p:sp>
              <p:nvSpPr>
                <p:cNvPr id="347" name="Teardrop 346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8" name="Straight Connector 347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9" name="Group 328"/>
              <p:cNvGrpSpPr/>
              <p:nvPr/>
            </p:nvGrpSpPr>
            <p:grpSpPr>
              <a:xfrm>
                <a:off x="7088698" y="6046103"/>
                <a:ext cx="265361" cy="90758"/>
                <a:chOff x="8534400" y="3655010"/>
                <a:chExt cx="265361" cy="90758"/>
              </a:xfrm>
            </p:grpSpPr>
            <p:sp>
              <p:nvSpPr>
                <p:cNvPr id="345" name="Teardrop 344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6" name="Straight Connector 345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0" name="Group 329"/>
              <p:cNvGrpSpPr/>
              <p:nvPr/>
            </p:nvGrpSpPr>
            <p:grpSpPr>
              <a:xfrm>
                <a:off x="7093781" y="5817503"/>
                <a:ext cx="265361" cy="90758"/>
                <a:chOff x="8534400" y="3655010"/>
                <a:chExt cx="265361" cy="90758"/>
              </a:xfrm>
            </p:grpSpPr>
            <p:sp>
              <p:nvSpPr>
                <p:cNvPr id="343" name="Teardrop 342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4" name="Straight Connector 343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1" name="Group 330"/>
              <p:cNvGrpSpPr/>
              <p:nvPr/>
            </p:nvGrpSpPr>
            <p:grpSpPr>
              <a:xfrm>
                <a:off x="7093781" y="5532512"/>
                <a:ext cx="265361" cy="90758"/>
                <a:chOff x="8534400" y="3655010"/>
                <a:chExt cx="265361" cy="90758"/>
              </a:xfrm>
            </p:grpSpPr>
            <p:sp>
              <p:nvSpPr>
                <p:cNvPr id="341" name="Teardrop 340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2" name="Straight Connector 341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2" name="Group 331"/>
              <p:cNvGrpSpPr/>
              <p:nvPr/>
            </p:nvGrpSpPr>
            <p:grpSpPr>
              <a:xfrm>
                <a:off x="7093781" y="5331243"/>
                <a:ext cx="265361" cy="90758"/>
                <a:chOff x="8534400" y="3655010"/>
                <a:chExt cx="265361" cy="90758"/>
              </a:xfrm>
            </p:grpSpPr>
            <p:sp>
              <p:nvSpPr>
                <p:cNvPr id="339" name="Teardrop 338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0" name="Straight Connector 339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3" name="Group 332"/>
              <p:cNvGrpSpPr/>
              <p:nvPr/>
            </p:nvGrpSpPr>
            <p:grpSpPr>
              <a:xfrm>
                <a:off x="7093781" y="5070062"/>
                <a:ext cx="265361" cy="90758"/>
                <a:chOff x="8534400" y="3655010"/>
                <a:chExt cx="265361" cy="90758"/>
              </a:xfrm>
            </p:grpSpPr>
            <p:sp>
              <p:nvSpPr>
                <p:cNvPr id="337" name="Teardrop 336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38" name="Straight Connector 337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4" name="Group 333"/>
              <p:cNvGrpSpPr/>
              <p:nvPr/>
            </p:nvGrpSpPr>
            <p:grpSpPr>
              <a:xfrm rot="18912097">
                <a:off x="7006806" y="4819101"/>
                <a:ext cx="265361" cy="90758"/>
                <a:chOff x="8534400" y="3655010"/>
                <a:chExt cx="265361" cy="90758"/>
              </a:xfrm>
            </p:grpSpPr>
            <p:sp>
              <p:nvSpPr>
                <p:cNvPr id="335" name="Teardrop 334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36" name="Straight Connector 335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24" name="Straight Connector 423"/>
            <p:cNvCxnSpPr/>
            <p:nvPr/>
          </p:nvCxnSpPr>
          <p:spPr>
            <a:xfrm flipV="1">
              <a:off x="5628843" y="1617578"/>
              <a:ext cx="3515157" cy="5872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8" name="Group 427"/>
            <p:cNvGrpSpPr/>
            <p:nvPr/>
          </p:nvGrpSpPr>
          <p:grpSpPr>
            <a:xfrm rot="10800000">
              <a:off x="2796534" y="421023"/>
              <a:ext cx="1817791" cy="1282404"/>
              <a:chOff x="7017245" y="2222796"/>
              <a:chExt cx="1817791" cy="1282404"/>
            </a:xfrm>
          </p:grpSpPr>
          <p:cxnSp>
            <p:nvCxnSpPr>
              <p:cNvPr id="429" name="Straight Connector 428"/>
              <p:cNvCxnSpPr/>
              <p:nvPr/>
            </p:nvCxnSpPr>
            <p:spPr>
              <a:xfrm>
                <a:off x="7274275" y="2667000"/>
                <a:ext cx="0" cy="457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/>
              <p:cNvCxnSpPr/>
              <p:nvPr/>
            </p:nvCxnSpPr>
            <p:spPr>
              <a:xfrm>
                <a:off x="7929119" y="2493241"/>
                <a:ext cx="0" cy="7183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/>
              <p:cNvCxnSpPr/>
              <p:nvPr/>
            </p:nvCxnSpPr>
            <p:spPr>
              <a:xfrm>
                <a:off x="8569675" y="2644990"/>
                <a:ext cx="0" cy="6316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2" name="Arc 431"/>
              <p:cNvSpPr/>
              <p:nvPr/>
            </p:nvSpPr>
            <p:spPr>
              <a:xfrm>
                <a:off x="8264875" y="2492952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3" name="Straight Connector 432"/>
              <p:cNvCxnSpPr/>
              <p:nvPr/>
            </p:nvCxnSpPr>
            <p:spPr>
              <a:xfrm>
                <a:off x="7426675" y="2492952"/>
                <a:ext cx="990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4" name="Teardrop 433"/>
              <p:cNvSpPr/>
              <p:nvPr/>
            </p:nvSpPr>
            <p:spPr>
              <a:xfrm rot="2546147">
                <a:off x="7674833" y="2685412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Teardrop 434"/>
              <p:cNvSpPr/>
              <p:nvPr/>
            </p:nvSpPr>
            <p:spPr>
              <a:xfrm rot="13944170">
                <a:off x="8095355" y="2685412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6" name="Straight Connector 435"/>
              <p:cNvCxnSpPr/>
              <p:nvPr/>
            </p:nvCxnSpPr>
            <p:spPr>
              <a:xfrm>
                <a:off x="7778614" y="29845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7" name="Teardrop 436"/>
              <p:cNvSpPr/>
              <p:nvPr/>
            </p:nvSpPr>
            <p:spPr>
              <a:xfrm rot="2546147">
                <a:off x="7674833" y="2943598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Teardrop 437"/>
              <p:cNvSpPr/>
              <p:nvPr/>
            </p:nvSpPr>
            <p:spPr>
              <a:xfrm rot="13944170">
                <a:off x="8095355" y="2943598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Teardrop 438"/>
              <p:cNvSpPr/>
              <p:nvPr/>
            </p:nvSpPr>
            <p:spPr>
              <a:xfrm rot="2546147">
                <a:off x="7674833" y="3164984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Teardrop 439"/>
              <p:cNvSpPr/>
              <p:nvPr/>
            </p:nvSpPr>
            <p:spPr>
              <a:xfrm rot="13944170">
                <a:off x="8095355" y="3164984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Arc 440"/>
              <p:cNvSpPr/>
              <p:nvPr/>
            </p:nvSpPr>
            <p:spPr>
              <a:xfrm rot="16200000">
                <a:off x="7274275" y="2493603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2" name="Straight Connector 441"/>
              <p:cNvCxnSpPr/>
              <p:nvPr/>
            </p:nvCxnSpPr>
            <p:spPr>
              <a:xfrm>
                <a:off x="7274638" y="2644990"/>
                <a:ext cx="0" cy="8602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/>
              <p:cNvCxnSpPr/>
              <p:nvPr/>
            </p:nvCxnSpPr>
            <p:spPr>
              <a:xfrm>
                <a:off x="7921975" y="29845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/>
              <p:cNvCxnSpPr/>
              <p:nvPr/>
            </p:nvCxnSpPr>
            <p:spPr>
              <a:xfrm>
                <a:off x="7778614" y="272732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/>
              <p:cNvCxnSpPr/>
              <p:nvPr/>
            </p:nvCxnSpPr>
            <p:spPr>
              <a:xfrm>
                <a:off x="7921975" y="272732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Straight Connector 445"/>
              <p:cNvCxnSpPr/>
              <p:nvPr/>
            </p:nvCxnSpPr>
            <p:spPr>
              <a:xfrm>
                <a:off x="7778614" y="320675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/>
              <p:cNvCxnSpPr/>
              <p:nvPr/>
            </p:nvCxnSpPr>
            <p:spPr>
              <a:xfrm>
                <a:off x="7921975" y="320675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8" name="Teardrop 447"/>
              <p:cNvSpPr/>
              <p:nvPr/>
            </p:nvSpPr>
            <p:spPr>
              <a:xfrm rot="2546147">
                <a:off x="7024389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Teardrop 448"/>
              <p:cNvSpPr/>
              <p:nvPr/>
            </p:nvSpPr>
            <p:spPr>
              <a:xfrm rot="13944170">
                <a:off x="7444911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0" name="Straight Connector 449"/>
              <p:cNvCxnSpPr/>
              <p:nvPr/>
            </p:nvCxnSpPr>
            <p:spPr>
              <a:xfrm>
                <a:off x="7128170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1" name="Teardrop 450"/>
              <p:cNvSpPr/>
              <p:nvPr/>
            </p:nvSpPr>
            <p:spPr>
              <a:xfrm rot="2546147">
                <a:off x="7024389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Teardrop 451"/>
              <p:cNvSpPr/>
              <p:nvPr/>
            </p:nvSpPr>
            <p:spPr>
              <a:xfrm rot="13944170">
                <a:off x="7444911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Teardrop 452"/>
              <p:cNvSpPr/>
              <p:nvPr/>
            </p:nvSpPr>
            <p:spPr>
              <a:xfrm rot="2546147">
                <a:off x="7024389" y="32927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Teardrop 453"/>
              <p:cNvSpPr/>
              <p:nvPr/>
            </p:nvSpPr>
            <p:spPr>
              <a:xfrm rot="13944170">
                <a:off x="7444911" y="32927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5" name="Straight Connector 454"/>
              <p:cNvCxnSpPr/>
              <p:nvPr/>
            </p:nvCxnSpPr>
            <p:spPr>
              <a:xfrm>
                <a:off x="7271531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/>
              <p:cNvCxnSpPr/>
              <p:nvPr/>
            </p:nvCxnSpPr>
            <p:spPr>
              <a:xfrm>
                <a:off x="7128170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/>
              <p:cNvCxnSpPr/>
              <p:nvPr/>
            </p:nvCxnSpPr>
            <p:spPr>
              <a:xfrm>
                <a:off x="7271531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/>
              <p:cNvCxnSpPr/>
              <p:nvPr/>
            </p:nvCxnSpPr>
            <p:spPr>
              <a:xfrm>
                <a:off x="7128170" y="333456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/>
              <p:cNvCxnSpPr/>
              <p:nvPr/>
            </p:nvCxnSpPr>
            <p:spPr>
              <a:xfrm>
                <a:off x="7271531" y="333456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0" name="Teardrop 459"/>
              <p:cNvSpPr/>
              <p:nvPr/>
            </p:nvSpPr>
            <p:spPr>
              <a:xfrm rot="2546147">
                <a:off x="7017245" y="25869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1" name="Straight Connector 460"/>
              <p:cNvCxnSpPr/>
              <p:nvPr/>
            </p:nvCxnSpPr>
            <p:spPr>
              <a:xfrm>
                <a:off x="7121026" y="26289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2" name="Teardrop 461"/>
              <p:cNvSpPr/>
              <p:nvPr/>
            </p:nvSpPr>
            <p:spPr>
              <a:xfrm rot="2546147">
                <a:off x="8322533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Teardrop 462"/>
              <p:cNvSpPr/>
              <p:nvPr/>
            </p:nvSpPr>
            <p:spPr>
              <a:xfrm rot="13944170">
                <a:off x="8743055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4" name="Straight Connector 463"/>
              <p:cNvCxnSpPr/>
              <p:nvPr/>
            </p:nvCxnSpPr>
            <p:spPr>
              <a:xfrm>
                <a:off x="8426314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5" name="Teardrop 464"/>
              <p:cNvSpPr/>
              <p:nvPr/>
            </p:nvSpPr>
            <p:spPr>
              <a:xfrm rot="2546147">
                <a:off x="8322533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Teardrop 465"/>
              <p:cNvSpPr/>
              <p:nvPr/>
            </p:nvSpPr>
            <p:spPr>
              <a:xfrm rot="13944170">
                <a:off x="8743055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7" name="Straight Connector 466"/>
              <p:cNvCxnSpPr/>
              <p:nvPr/>
            </p:nvCxnSpPr>
            <p:spPr>
              <a:xfrm>
                <a:off x="8569675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8" name="Straight Connector 467"/>
              <p:cNvCxnSpPr/>
              <p:nvPr/>
            </p:nvCxnSpPr>
            <p:spPr>
              <a:xfrm>
                <a:off x="8426314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Straight Connector 468"/>
              <p:cNvCxnSpPr/>
              <p:nvPr/>
            </p:nvCxnSpPr>
            <p:spPr>
              <a:xfrm>
                <a:off x="8569675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0" name="Group 469"/>
              <p:cNvGrpSpPr/>
              <p:nvPr/>
            </p:nvGrpSpPr>
            <p:grpSpPr>
              <a:xfrm>
                <a:off x="8569675" y="2588210"/>
                <a:ext cx="265361" cy="90758"/>
                <a:chOff x="8534400" y="3655010"/>
                <a:chExt cx="265361" cy="90758"/>
              </a:xfrm>
            </p:grpSpPr>
            <p:sp>
              <p:nvSpPr>
                <p:cNvPr id="492" name="Teardrop 491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3" name="Straight Connector 492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1" name="Group 470"/>
              <p:cNvGrpSpPr/>
              <p:nvPr/>
            </p:nvGrpSpPr>
            <p:grpSpPr>
              <a:xfrm rot="19080411">
                <a:off x="8493541" y="2401327"/>
                <a:ext cx="265361" cy="90758"/>
                <a:chOff x="8534400" y="3655010"/>
                <a:chExt cx="265361" cy="90758"/>
              </a:xfrm>
            </p:grpSpPr>
            <p:sp>
              <p:nvSpPr>
                <p:cNvPr id="490" name="Teardrop 489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1" name="Straight Connector 490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2" name="Group 471"/>
              <p:cNvGrpSpPr/>
              <p:nvPr/>
            </p:nvGrpSpPr>
            <p:grpSpPr>
              <a:xfrm rot="16200000">
                <a:off x="8315415" y="2315181"/>
                <a:ext cx="265361" cy="90758"/>
                <a:chOff x="8534400" y="3655010"/>
                <a:chExt cx="265361" cy="90758"/>
              </a:xfrm>
            </p:grpSpPr>
            <p:sp>
              <p:nvSpPr>
                <p:cNvPr id="488" name="Teardrop 487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9" name="Straight Connector 488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3" name="Group 472"/>
              <p:cNvGrpSpPr/>
              <p:nvPr/>
            </p:nvGrpSpPr>
            <p:grpSpPr>
              <a:xfrm rot="16200000">
                <a:off x="8086815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486" name="Teardrop 485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7" name="Straight Connector 486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4" name="Group 473"/>
              <p:cNvGrpSpPr/>
              <p:nvPr/>
            </p:nvGrpSpPr>
            <p:grpSpPr>
              <a:xfrm rot="16200000">
                <a:off x="7801824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484" name="Teardrop 483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5" name="Straight Connector 484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5" name="Group 474"/>
              <p:cNvGrpSpPr/>
              <p:nvPr/>
            </p:nvGrpSpPr>
            <p:grpSpPr>
              <a:xfrm rot="16200000">
                <a:off x="7600555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482" name="Teardrop 481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3" name="Straight Connector 482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6" name="Group 475"/>
              <p:cNvGrpSpPr/>
              <p:nvPr/>
            </p:nvGrpSpPr>
            <p:grpSpPr>
              <a:xfrm rot="16200000">
                <a:off x="7339374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480" name="Teardrop 479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1" name="Straight Connector 480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7" name="Group 476"/>
              <p:cNvGrpSpPr/>
              <p:nvPr/>
            </p:nvGrpSpPr>
            <p:grpSpPr>
              <a:xfrm rot="13512097">
                <a:off x="7088413" y="2397073"/>
                <a:ext cx="265361" cy="90758"/>
                <a:chOff x="8534400" y="3655010"/>
                <a:chExt cx="265361" cy="90758"/>
              </a:xfrm>
            </p:grpSpPr>
            <p:sp>
              <p:nvSpPr>
                <p:cNvPr id="478" name="Teardrop 477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79" name="Straight Connector 478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14" name="Straight Connector 513"/>
            <p:cNvCxnSpPr/>
            <p:nvPr/>
          </p:nvCxnSpPr>
          <p:spPr>
            <a:xfrm flipV="1">
              <a:off x="3054751" y="271663"/>
              <a:ext cx="2264525" cy="3782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/>
            <p:cNvCxnSpPr/>
            <p:nvPr/>
          </p:nvCxnSpPr>
          <p:spPr>
            <a:xfrm>
              <a:off x="1905000" y="2971800"/>
              <a:ext cx="38461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7" name="Group 366"/>
          <p:cNvGrpSpPr/>
          <p:nvPr/>
        </p:nvGrpSpPr>
        <p:grpSpPr>
          <a:xfrm>
            <a:off x="2838725" y="3075095"/>
            <a:ext cx="267974" cy="353905"/>
            <a:chOff x="2838725" y="3075095"/>
            <a:chExt cx="267974" cy="353905"/>
          </a:xfrm>
          <a:solidFill>
            <a:schemeClr val="tx2">
              <a:lumMod val="20000"/>
              <a:lumOff val="80000"/>
            </a:schemeClr>
          </a:solidFill>
        </p:grpSpPr>
        <p:grpSp>
          <p:nvGrpSpPr>
            <p:cNvPr id="368" name="Group 517"/>
            <p:cNvGrpSpPr/>
            <p:nvPr/>
          </p:nvGrpSpPr>
          <p:grpSpPr>
            <a:xfrm>
              <a:off x="2838725" y="3075095"/>
              <a:ext cx="113750" cy="185261"/>
              <a:chOff x="1314450" y="1651742"/>
              <a:chExt cx="114300" cy="309009"/>
            </a:xfrm>
            <a:grpFill/>
          </p:grpSpPr>
          <p:sp>
            <p:nvSpPr>
              <p:cNvPr id="378" name="Rectangle 377"/>
              <p:cNvSpPr/>
              <p:nvPr/>
            </p:nvSpPr>
            <p:spPr>
              <a:xfrm>
                <a:off x="1314450" y="1815568"/>
                <a:ext cx="114300" cy="145183"/>
              </a:xfrm>
              <a:prstGeom prst="rect">
                <a:avLst/>
              </a:prstGeom>
              <a:grp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Isosceles Triangle 378"/>
              <p:cNvSpPr/>
              <p:nvPr/>
            </p:nvSpPr>
            <p:spPr>
              <a:xfrm>
                <a:off x="1314450" y="1651742"/>
                <a:ext cx="114300" cy="135227"/>
              </a:xfrm>
              <a:prstGeom prst="triangle">
                <a:avLst/>
              </a:prstGeom>
              <a:grp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9" name="Group 425"/>
            <p:cNvGrpSpPr/>
            <p:nvPr/>
          </p:nvGrpSpPr>
          <p:grpSpPr>
            <a:xfrm>
              <a:off x="2992949" y="3075095"/>
              <a:ext cx="113750" cy="185261"/>
              <a:chOff x="1314450" y="1651742"/>
              <a:chExt cx="114300" cy="309009"/>
            </a:xfrm>
            <a:grpFill/>
          </p:grpSpPr>
          <p:sp>
            <p:nvSpPr>
              <p:cNvPr id="376" name="Rectangle 375"/>
              <p:cNvSpPr/>
              <p:nvPr/>
            </p:nvSpPr>
            <p:spPr>
              <a:xfrm>
                <a:off x="1314450" y="1815568"/>
                <a:ext cx="114300" cy="145183"/>
              </a:xfrm>
              <a:prstGeom prst="rect">
                <a:avLst/>
              </a:prstGeom>
              <a:grp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Isosceles Triangle 376"/>
              <p:cNvSpPr/>
              <p:nvPr/>
            </p:nvSpPr>
            <p:spPr>
              <a:xfrm>
                <a:off x="1314450" y="1651742"/>
                <a:ext cx="114300" cy="135227"/>
              </a:xfrm>
              <a:prstGeom prst="triangle">
                <a:avLst/>
              </a:prstGeom>
              <a:grp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0" name="Group 496"/>
            <p:cNvGrpSpPr/>
            <p:nvPr/>
          </p:nvGrpSpPr>
          <p:grpSpPr>
            <a:xfrm>
              <a:off x="2838725" y="3243739"/>
              <a:ext cx="113750" cy="185261"/>
              <a:chOff x="1314450" y="1651742"/>
              <a:chExt cx="114300" cy="309009"/>
            </a:xfrm>
            <a:grpFill/>
          </p:grpSpPr>
          <p:sp>
            <p:nvSpPr>
              <p:cNvPr id="374" name="Rectangle 373"/>
              <p:cNvSpPr/>
              <p:nvPr/>
            </p:nvSpPr>
            <p:spPr>
              <a:xfrm>
                <a:off x="1314450" y="1815568"/>
                <a:ext cx="114300" cy="145183"/>
              </a:xfrm>
              <a:prstGeom prst="rect">
                <a:avLst/>
              </a:prstGeom>
              <a:grp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Isosceles Triangle 374"/>
              <p:cNvSpPr/>
              <p:nvPr/>
            </p:nvSpPr>
            <p:spPr>
              <a:xfrm>
                <a:off x="1314450" y="1651742"/>
                <a:ext cx="114300" cy="135227"/>
              </a:xfrm>
              <a:prstGeom prst="triangle">
                <a:avLst/>
              </a:prstGeom>
              <a:grp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1" name="Group 499"/>
            <p:cNvGrpSpPr/>
            <p:nvPr/>
          </p:nvGrpSpPr>
          <p:grpSpPr>
            <a:xfrm>
              <a:off x="2992949" y="3240465"/>
              <a:ext cx="113750" cy="185261"/>
              <a:chOff x="1314450" y="1651742"/>
              <a:chExt cx="114300" cy="309009"/>
            </a:xfrm>
            <a:grpFill/>
          </p:grpSpPr>
          <p:sp>
            <p:nvSpPr>
              <p:cNvPr id="372" name="Rectangle 371"/>
              <p:cNvSpPr/>
              <p:nvPr/>
            </p:nvSpPr>
            <p:spPr>
              <a:xfrm>
                <a:off x="1314450" y="1815568"/>
                <a:ext cx="114300" cy="145183"/>
              </a:xfrm>
              <a:prstGeom prst="rect">
                <a:avLst/>
              </a:prstGeom>
              <a:grp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Isosceles Triangle 372"/>
              <p:cNvSpPr/>
              <p:nvPr/>
            </p:nvSpPr>
            <p:spPr>
              <a:xfrm>
                <a:off x="1314450" y="1651742"/>
                <a:ext cx="114300" cy="135227"/>
              </a:xfrm>
              <a:prstGeom prst="triangle">
                <a:avLst/>
              </a:prstGeom>
              <a:grp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51" name="Group 350"/>
          <p:cNvGrpSpPr/>
          <p:nvPr/>
        </p:nvGrpSpPr>
        <p:grpSpPr>
          <a:xfrm>
            <a:off x="2612335" y="2866781"/>
            <a:ext cx="913339" cy="972037"/>
            <a:chOff x="2612335" y="2866781"/>
            <a:chExt cx="913339" cy="972037"/>
          </a:xfrm>
          <a:solidFill>
            <a:schemeClr val="accent6">
              <a:lumMod val="75000"/>
            </a:schemeClr>
          </a:solidFill>
        </p:grpSpPr>
        <p:sp>
          <p:nvSpPr>
            <p:cNvPr id="352" name="Oval 351"/>
            <p:cNvSpPr/>
            <p:nvPr/>
          </p:nvSpPr>
          <p:spPr>
            <a:xfrm>
              <a:off x="3332326" y="3628781"/>
              <a:ext cx="193348" cy="210037"/>
            </a:xfrm>
            <a:prstGeom prst="ellipse">
              <a:avLst/>
            </a:prstGeom>
            <a:grpFill/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3069535" y="3217675"/>
              <a:ext cx="109330" cy="118767"/>
            </a:xfrm>
            <a:prstGeom prst="ellipse">
              <a:avLst/>
            </a:prstGeom>
            <a:grpFill/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/>
            <p:cNvSpPr/>
            <p:nvPr/>
          </p:nvSpPr>
          <p:spPr>
            <a:xfrm>
              <a:off x="2917135" y="3065898"/>
              <a:ext cx="109330" cy="118767"/>
            </a:xfrm>
            <a:prstGeom prst="ellipse">
              <a:avLst/>
            </a:prstGeom>
            <a:grpFill/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/>
            <p:cNvSpPr/>
            <p:nvPr/>
          </p:nvSpPr>
          <p:spPr>
            <a:xfrm>
              <a:off x="3221935" y="3221617"/>
              <a:ext cx="109330" cy="118767"/>
            </a:xfrm>
            <a:prstGeom prst="ellipse">
              <a:avLst/>
            </a:prstGeom>
            <a:grpFill/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/>
            <p:cNvSpPr/>
            <p:nvPr/>
          </p:nvSpPr>
          <p:spPr>
            <a:xfrm>
              <a:off x="2612335" y="3066542"/>
              <a:ext cx="109330" cy="118767"/>
            </a:xfrm>
            <a:prstGeom prst="ellipse">
              <a:avLst/>
            </a:prstGeom>
            <a:grpFill/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/>
            <p:cNvSpPr/>
            <p:nvPr/>
          </p:nvSpPr>
          <p:spPr>
            <a:xfrm>
              <a:off x="3221935" y="3058169"/>
              <a:ext cx="109330" cy="118767"/>
            </a:xfrm>
            <a:prstGeom prst="ellipse">
              <a:avLst/>
            </a:prstGeom>
            <a:grpFill/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/>
            <p:cNvSpPr/>
            <p:nvPr/>
          </p:nvSpPr>
          <p:spPr>
            <a:xfrm>
              <a:off x="2764735" y="2912416"/>
              <a:ext cx="109330" cy="118767"/>
            </a:xfrm>
            <a:prstGeom prst="ellipse">
              <a:avLst/>
            </a:prstGeom>
            <a:grpFill/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/>
            <p:cNvSpPr/>
            <p:nvPr/>
          </p:nvSpPr>
          <p:spPr>
            <a:xfrm>
              <a:off x="2917135" y="2912416"/>
              <a:ext cx="109330" cy="118767"/>
            </a:xfrm>
            <a:prstGeom prst="ellipse">
              <a:avLst/>
            </a:prstGeom>
            <a:grpFill/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/>
            <p:cNvSpPr/>
            <p:nvPr/>
          </p:nvSpPr>
          <p:spPr>
            <a:xfrm>
              <a:off x="2764735" y="3522016"/>
              <a:ext cx="109330" cy="118767"/>
            </a:xfrm>
            <a:prstGeom prst="ellipse">
              <a:avLst/>
            </a:prstGeom>
            <a:grpFill/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/>
            <p:cNvSpPr/>
            <p:nvPr/>
          </p:nvSpPr>
          <p:spPr>
            <a:xfrm>
              <a:off x="2764735" y="3066542"/>
              <a:ext cx="109330" cy="118767"/>
            </a:xfrm>
            <a:prstGeom prst="ellipse">
              <a:avLst/>
            </a:prstGeom>
            <a:grpFill/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/>
            <p:cNvSpPr/>
            <p:nvPr/>
          </p:nvSpPr>
          <p:spPr>
            <a:xfrm>
              <a:off x="3069535" y="3369616"/>
              <a:ext cx="109330" cy="118767"/>
            </a:xfrm>
            <a:prstGeom prst="ellipse">
              <a:avLst/>
            </a:prstGeom>
            <a:grpFill/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/>
            <p:cNvSpPr/>
            <p:nvPr/>
          </p:nvSpPr>
          <p:spPr>
            <a:xfrm>
              <a:off x="2723787" y="3628781"/>
              <a:ext cx="193348" cy="210037"/>
            </a:xfrm>
            <a:prstGeom prst="ellipse">
              <a:avLst/>
            </a:prstGeom>
            <a:grpFill/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/>
            <p:cNvSpPr/>
            <p:nvPr/>
          </p:nvSpPr>
          <p:spPr>
            <a:xfrm>
              <a:off x="3332326" y="2866781"/>
              <a:ext cx="193348" cy="210037"/>
            </a:xfrm>
            <a:prstGeom prst="ellipse">
              <a:avLst/>
            </a:prstGeom>
            <a:grpFill/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/>
            <p:cNvSpPr/>
            <p:nvPr/>
          </p:nvSpPr>
          <p:spPr>
            <a:xfrm>
              <a:off x="2612335" y="3221617"/>
              <a:ext cx="109330" cy="118767"/>
            </a:xfrm>
            <a:prstGeom prst="ellipse">
              <a:avLst/>
            </a:prstGeom>
            <a:grpFill/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0" name="Group 379"/>
          <p:cNvGrpSpPr/>
          <p:nvPr/>
        </p:nvGrpSpPr>
        <p:grpSpPr>
          <a:xfrm>
            <a:off x="1066800" y="2937816"/>
            <a:ext cx="2667000" cy="2860311"/>
            <a:chOff x="1066800" y="2937816"/>
            <a:chExt cx="2667000" cy="2860311"/>
          </a:xfrm>
        </p:grpSpPr>
        <p:cxnSp>
          <p:nvCxnSpPr>
            <p:cNvPr id="381" name="Straight Connector 380"/>
            <p:cNvCxnSpPr/>
            <p:nvPr/>
          </p:nvCxnSpPr>
          <p:spPr>
            <a:xfrm>
              <a:off x="3117303" y="3429000"/>
              <a:ext cx="0" cy="907473"/>
            </a:xfrm>
            <a:prstGeom prst="line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/>
            <p:cNvCxnSpPr/>
            <p:nvPr/>
          </p:nvCxnSpPr>
          <p:spPr>
            <a:xfrm>
              <a:off x="2818853" y="3429000"/>
              <a:ext cx="0" cy="609600"/>
            </a:xfrm>
            <a:prstGeom prst="line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/>
            <p:cNvCxnSpPr/>
            <p:nvPr/>
          </p:nvCxnSpPr>
          <p:spPr>
            <a:xfrm>
              <a:off x="2667000" y="2950349"/>
              <a:ext cx="0" cy="609600"/>
            </a:xfrm>
            <a:prstGeom prst="line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/>
            <p:cNvCxnSpPr/>
            <p:nvPr/>
          </p:nvCxnSpPr>
          <p:spPr>
            <a:xfrm>
              <a:off x="3276600" y="2950349"/>
              <a:ext cx="0" cy="609600"/>
            </a:xfrm>
            <a:prstGeom prst="line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>
            <a:xfrm>
              <a:off x="2971800" y="3435294"/>
              <a:ext cx="0" cy="609600"/>
            </a:xfrm>
            <a:prstGeom prst="line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/>
            <p:cNvCxnSpPr/>
            <p:nvPr/>
          </p:nvCxnSpPr>
          <p:spPr>
            <a:xfrm flipH="1">
              <a:off x="3429000" y="2937816"/>
              <a:ext cx="5803" cy="2860311"/>
            </a:xfrm>
            <a:prstGeom prst="line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/>
            <p:cNvCxnSpPr/>
            <p:nvPr/>
          </p:nvCxnSpPr>
          <p:spPr>
            <a:xfrm>
              <a:off x="3119088" y="3124200"/>
              <a:ext cx="614712" cy="0"/>
            </a:xfrm>
            <a:prstGeom prst="line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/>
            <p:cNvCxnSpPr/>
            <p:nvPr/>
          </p:nvCxnSpPr>
          <p:spPr>
            <a:xfrm>
              <a:off x="3114675" y="5784121"/>
              <a:ext cx="304800" cy="0"/>
            </a:xfrm>
            <a:prstGeom prst="line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/>
            <p:cNvCxnSpPr/>
            <p:nvPr/>
          </p:nvCxnSpPr>
          <p:spPr>
            <a:xfrm>
              <a:off x="1066800" y="3732970"/>
              <a:ext cx="2370559" cy="0"/>
            </a:xfrm>
            <a:prstGeom prst="line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/>
            <p:cNvCxnSpPr/>
            <p:nvPr/>
          </p:nvCxnSpPr>
          <p:spPr>
            <a:xfrm>
              <a:off x="1066800" y="3733800"/>
              <a:ext cx="0" cy="450273"/>
            </a:xfrm>
            <a:prstGeom prst="line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/>
            <p:cNvCxnSpPr/>
            <p:nvPr/>
          </p:nvCxnSpPr>
          <p:spPr>
            <a:xfrm>
              <a:off x="1219200" y="3733800"/>
              <a:ext cx="0" cy="142045"/>
            </a:xfrm>
            <a:prstGeom prst="line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2" name="Content Placeholder 2"/>
          <p:cNvSpPr txBox="1">
            <a:spLocks/>
          </p:cNvSpPr>
          <p:nvPr/>
        </p:nvSpPr>
        <p:spPr>
          <a:xfrm>
            <a:off x="56528" y="47076"/>
            <a:ext cx="2610472" cy="35817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1200"/>
              </a:spcAft>
              <a:buFont typeface="Arial" pitchFamily="34" charset="0"/>
              <a:buNone/>
            </a:pPr>
            <a:r>
              <a:rPr lang="en-US" sz="1900" dirty="0"/>
              <a:t>A</a:t>
            </a:r>
            <a:r>
              <a:rPr lang="en-US" sz="1900" dirty="0" smtClean="0"/>
              <a:t>nalysis of </a:t>
            </a:r>
            <a:r>
              <a:rPr lang="en-US" sz="19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infill </a:t>
            </a:r>
            <a:r>
              <a:rPr lang="en-US" sz="1900" dirty="0" smtClean="0"/>
              <a:t>development using LOS</a:t>
            </a:r>
          </a:p>
          <a:p>
            <a:pPr marL="0" lvl="1" indent="0">
              <a:spcAft>
                <a:spcPts val="1200"/>
              </a:spcAft>
              <a:buFont typeface="Arial" pitchFamily="34" charset="0"/>
              <a:buNone/>
            </a:pPr>
            <a:r>
              <a:rPr lang="en-US" sz="19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Relatively little vehicle travel loaded onto the network</a:t>
            </a:r>
            <a:endParaRPr lang="en-US" sz="1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lvl="1" indent="0">
              <a:spcAft>
                <a:spcPts val="1200"/>
              </a:spcAft>
              <a:buFont typeface="Arial" pitchFamily="34" charset="0"/>
              <a:buNone/>
            </a:pPr>
            <a:r>
              <a:rPr lang="en-US" sz="1900" dirty="0" smtClean="0">
                <a:solidFill>
                  <a:schemeClr val="accent6">
                    <a:lumMod val="75000"/>
                  </a:schemeClr>
                </a:solidFill>
              </a:rPr>
              <a:t>…but numerous LOS impacts</a:t>
            </a:r>
            <a:endParaRPr lang="en-US" sz="1900" dirty="0">
              <a:solidFill>
                <a:schemeClr val="accent6">
                  <a:lumMod val="75000"/>
                </a:schemeClr>
              </a:solidFill>
            </a:endParaRPr>
          </a:p>
          <a:p>
            <a:pPr marL="0" lvl="1" indent="0">
              <a:buFont typeface="Arial" pitchFamily="34" charset="0"/>
              <a:buNone/>
            </a:pPr>
            <a:endParaRPr lang="en-US" sz="1900" dirty="0" smtClean="0"/>
          </a:p>
          <a:p>
            <a:pPr marL="0" lvl="1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62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Rectangle 558"/>
          <p:cNvSpPr/>
          <p:nvPr/>
        </p:nvSpPr>
        <p:spPr>
          <a:xfrm>
            <a:off x="6953039" y="429312"/>
            <a:ext cx="2114761" cy="15097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0574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22098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23622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5146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6670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8194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9718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124200" y="2895600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276600" y="2902527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429000" y="2209800"/>
              <a:ext cx="0" cy="4648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581400" y="2902527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733800" y="2902527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905000" y="29718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905000" y="31242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905000" y="32766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905000" y="34290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905000" y="35814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0" y="3733800"/>
              <a:ext cx="5943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905000" y="38862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905000" y="4038600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905000" y="4184073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905000" y="4336473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1905000" y="4488873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905000" y="4641273"/>
              <a:ext cx="1981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114675" y="5264727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267075" y="5264727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3419475" y="5264727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3571875" y="5264727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2962275" y="5340927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2962275" y="5493327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2962275" y="5645727"/>
              <a:ext cx="762000" cy="6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962275" y="5798127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7" name="Group 356"/>
            <p:cNvGrpSpPr/>
            <p:nvPr/>
          </p:nvGrpSpPr>
          <p:grpSpPr>
            <a:xfrm>
              <a:off x="7017245" y="2222796"/>
              <a:ext cx="1817791" cy="1282404"/>
              <a:chOff x="7017245" y="2222796"/>
              <a:chExt cx="1817791" cy="1282404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7274275" y="2667000"/>
                <a:ext cx="0" cy="457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7929119" y="2493241"/>
                <a:ext cx="0" cy="7183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8569675" y="2644990"/>
                <a:ext cx="0" cy="6316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Arc 110"/>
              <p:cNvSpPr/>
              <p:nvPr/>
            </p:nvSpPr>
            <p:spPr>
              <a:xfrm>
                <a:off x="8264875" y="2492952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>
                <a:off x="7426675" y="2492952"/>
                <a:ext cx="990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Teardrop 117"/>
              <p:cNvSpPr/>
              <p:nvPr/>
            </p:nvSpPr>
            <p:spPr>
              <a:xfrm rot="2546147">
                <a:off x="7674833" y="2685412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Teardrop 118"/>
              <p:cNvSpPr/>
              <p:nvPr/>
            </p:nvSpPr>
            <p:spPr>
              <a:xfrm rot="13944170">
                <a:off x="8095355" y="2685412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6" name="Straight Connector 125"/>
              <p:cNvCxnSpPr/>
              <p:nvPr/>
            </p:nvCxnSpPr>
            <p:spPr>
              <a:xfrm>
                <a:off x="7778614" y="29845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ardrop 126"/>
              <p:cNvSpPr/>
              <p:nvPr/>
            </p:nvSpPr>
            <p:spPr>
              <a:xfrm rot="2546147">
                <a:off x="7674833" y="2943598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Teardrop 127"/>
              <p:cNvSpPr/>
              <p:nvPr/>
            </p:nvSpPr>
            <p:spPr>
              <a:xfrm rot="13944170">
                <a:off x="8095355" y="2943598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Teardrop 129"/>
              <p:cNvSpPr/>
              <p:nvPr/>
            </p:nvSpPr>
            <p:spPr>
              <a:xfrm rot="2546147">
                <a:off x="7674833" y="3164984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Teardrop 130"/>
              <p:cNvSpPr/>
              <p:nvPr/>
            </p:nvSpPr>
            <p:spPr>
              <a:xfrm rot="13944170">
                <a:off x="8095355" y="3164984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Arc 137"/>
              <p:cNvSpPr/>
              <p:nvPr/>
            </p:nvSpPr>
            <p:spPr>
              <a:xfrm rot="16200000">
                <a:off x="7274275" y="2493603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9" name="Straight Connector 138"/>
              <p:cNvCxnSpPr/>
              <p:nvPr/>
            </p:nvCxnSpPr>
            <p:spPr>
              <a:xfrm>
                <a:off x="7274637" y="2644990"/>
                <a:ext cx="0" cy="8602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7921975" y="29845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7778614" y="272732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7921975" y="272732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7778614" y="320675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7921975" y="320675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Teardrop 149"/>
              <p:cNvSpPr/>
              <p:nvPr/>
            </p:nvSpPr>
            <p:spPr>
              <a:xfrm rot="2546147">
                <a:off x="7024389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Teardrop 150"/>
              <p:cNvSpPr/>
              <p:nvPr/>
            </p:nvSpPr>
            <p:spPr>
              <a:xfrm rot="13944170">
                <a:off x="7444911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2" name="Straight Connector 151"/>
              <p:cNvCxnSpPr/>
              <p:nvPr/>
            </p:nvCxnSpPr>
            <p:spPr>
              <a:xfrm>
                <a:off x="7128170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" name="Teardrop 152"/>
              <p:cNvSpPr/>
              <p:nvPr/>
            </p:nvSpPr>
            <p:spPr>
              <a:xfrm rot="2546147">
                <a:off x="7024389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Teardrop 153"/>
              <p:cNvSpPr/>
              <p:nvPr/>
            </p:nvSpPr>
            <p:spPr>
              <a:xfrm rot="13944170">
                <a:off x="7444911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Teardrop 154"/>
              <p:cNvSpPr/>
              <p:nvPr/>
            </p:nvSpPr>
            <p:spPr>
              <a:xfrm rot="2546147">
                <a:off x="7024389" y="32927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Teardrop 155"/>
              <p:cNvSpPr/>
              <p:nvPr/>
            </p:nvSpPr>
            <p:spPr>
              <a:xfrm rot="13944170">
                <a:off x="7444911" y="32927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7" name="Straight Connector 156"/>
              <p:cNvCxnSpPr/>
              <p:nvPr/>
            </p:nvCxnSpPr>
            <p:spPr>
              <a:xfrm>
                <a:off x="7271531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7128170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7271531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7128170" y="333456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7271531" y="333456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Teardrop 162"/>
              <p:cNvSpPr/>
              <p:nvPr/>
            </p:nvSpPr>
            <p:spPr>
              <a:xfrm rot="2546147">
                <a:off x="7017245" y="25869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4" name="Straight Connector 163"/>
              <p:cNvCxnSpPr/>
              <p:nvPr/>
            </p:nvCxnSpPr>
            <p:spPr>
              <a:xfrm>
                <a:off x="7121026" y="26289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Teardrop 164"/>
              <p:cNvSpPr/>
              <p:nvPr/>
            </p:nvSpPr>
            <p:spPr>
              <a:xfrm rot="2546147">
                <a:off x="8322533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Teardrop 165"/>
              <p:cNvSpPr/>
              <p:nvPr/>
            </p:nvSpPr>
            <p:spPr>
              <a:xfrm rot="13944170">
                <a:off x="8743055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7" name="Straight Connector 166"/>
              <p:cNvCxnSpPr/>
              <p:nvPr/>
            </p:nvCxnSpPr>
            <p:spPr>
              <a:xfrm>
                <a:off x="8426314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Teardrop 167"/>
              <p:cNvSpPr/>
              <p:nvPr/>
            </p:nvSpPr>
            <p:spPr>
              <a:xfrm rot="2546147">
                <a:off x="8322533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Teardrop 168"/>
              <p:cNvSpPr/>
              <p:nvPr/>
            </p:nvSpPr>
            <p:spPr>
              <a:xfrm rot="13944170">
                <a:off x="8743055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0" name="Straight Connector 169"/>
              <p:cNvCxnSpPr/>
              <p:nvPr/>
            </p:nvCxnSpPr>
            <p:spPr>
              <a:xfrm>
                <a:off x="8569675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8426314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8569675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7" name="Group 176"/>
              <p:cNvGrpSpPr/>
              <p:nvPr/>
            </p:nvGrpSpPr>
            <p:grpSpPr>
              <a:xfrm>
                <a:off x="8569675" y="2588210"/>
                <a:ext cx="265361" cy="90758"/>
                <a:chOff x="8534400" y="3655010"/>
                <a:chExt cx="265361" cy="90758"/>
              </a:xfrm>
            </p:grpSpPr>
            <p:sp>
              <p:nvSpPr>
                <p:cNvPr id="175" name="Teardrop 174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6" name="Straight Connector 175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/>
            </p:nvGrpSpPr>
            <p:grpSpPr>
              <a:xfrm rot="19080411">
                <a:off x="8493541" y="2401327"/>
                <a:ext cx="265361" cy="90758"/>
                <a:chOff x="8534400" y="3655010"/>
                <a:chExt cx="265361" cy="90758"/>
              </a:xfrm>
            </p:grpSpPr>
            <p:sp>
              <p:nvSpPr>
                <p:cNvPr id="179" name="Teardrop 178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0" name="Straight Connector 179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/>
            </p:nvGrpSpPr>
            <p:grpSpPr>
              <a:xfrm rot="16200000">
                <a:off x="8315415" y="2315181"/>
                <a:ext cx="265361" cy="90758"/>
                <a:chOff x="8534400" y="3655010"/>
                <a:chExt cx="265361" cy="90758"/>
              </a:xfrm>
            </p:grpSpPr>
            <p:sp>
              <p:nvSpPr>
                <p:cNvPr id="182" name="Teardrop 181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3" name="Straight Connector 182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/>
            </p:nvGrpSpPr>
            <p:grpSpPr>
              <a:xfrm rot="16200000">
                <a:off x="8086815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185" name="Teardrop 184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6" name="Straight Connector 185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/>
              <p:cNvGrpSpPr/>
              <p:nvPr/>
            </p:nvGrpSpPr>
            <p:grpSpPr>
              <a:xfrm rot="16200000">
                <a:off x="7801824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188" name="Teardrop 187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9" name="Straight Connector 188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189"/>
              <p:cNvGrpSpPr/>
              <p:nvPr/>
            </p:nvGrpSpPr>
            <p:grpSpPr>
              <a:xfrm rot="16200000">
                <a:off x="7600555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191" name="Teardrop 190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2" name="Straight Connector 191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192"/>
              <p:cNvGrpSpPr/>
              <p:nvPr/>
            </p:nvGrpSpPr>
            <p:grpSpPr>
              <a:xfrm rot="16200000">
                <a:off x="7339374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194" name="Teardrop 193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/>
            </p:nvGrpSpPr>
            <p:grpSpPr>
              <a:xfrm rot="13512097">
                <a:off x="7088413" y="2397073"/>
                <a:ext cx="265361" cy="90758"/>
                <a:chOff x="8534400" y="3655010"/>
                <a:chExt cx="265361" cy="90758"/>
              </a:xfrm>
            </p:grpSpPr>
            <p:sp>
              <p:nvSpPr>
                <p:cNvPr id="197" name="Teardrop 196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8" name="Straight Connector 197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99" name="Straight Connector 198"/>
            <p:cNvCxnSpPr/>
            <p:nvPr/>
          </p:nvCxnSpPr>
          <p:spPr>
            <a:xfrm flipV="1">
              <a:off x="5912779" y="3194021"/>
              <a:ext cx="3231221" cy="5397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Teardrop 227"/>
            <p:cNvSpPr/>
            <p:nvPr/>
          </p:nvSpPr>
          <p:spPr>
            <a:xfrm rot="7946147">
              <a:off x="5465608" y="173803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Teardrop 228"/>
            <p:cNvSpPr/>
            <p:nvPr/>
          </p:nvSpPr>
          <p:spPr>
            <a:xfrm rot="19344170">
              <a:off x="5465608" y="594325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6" name="Group 515"/>
            <p:cNvGrpSpPr/>
            <p:nvPr/>
          </p:nvGrpSpPr>
          <p:grpSpPr>
            <a:xfrm>
              <a:off x="5321046" y="167882"/>
              <a:ext cx="1282403" cy="1817791"/>
              <a:chOff x="5321046" y="167882"/>
              <a:chExt cx="1282403" cy="1817791"/>
            </a:xfrm>
          </p:grpSpPr>
          <p:cxnSp>
            <p:nvCxnSpPr>
              <p:cNvPr id="204" name="Straight Connector 203"/>
              <p:cNvCxnSpPr/>
              <p:nvPr/>
            </p:nvCxnSpPr>
            <p:spPr>
              <a:xfrm rot="5400000">
                <a:off x="5930646" y="196312"/>
                <a:ext cx="0" cy="457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H="1">
                <a:off x="5619496" y="1079756"/>
                <a:ext cx="7135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rot="5400000">
                <a:off x="5865451" y="1404507"/>
                <a:ext cx="0" cy="6316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7" name="Arc 206"/>
              <p:cNvSpPr/>
              <p:nvPr/>
            </p:nvSpPr>
            <p:spPr>
              <a:xfrm rot="5400000">
                <a:off x="6028856" y="1415874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8" name="Straight Connector 207"/>
              <p:cNvCxnSpPr/>
              <p:nvPr/>
            </p:nvCxnSpPr>
            <p:spPr>
              <a:xfrm rot="5400000">
                <a:off x="5837994" y="1072612"/>
                <a:ext cx="990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9" name="Teardrop 208"/>
              <p:cNvSpPr/>
              <p:nvPr/>
            </p:nvSpPr>
            <p:spPr>
              <a:xfrm rot="7946147">
                <a:off x="6048853" y="82424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Teardrop 209"/>
              <p:cNvSpPr/>
              <p:nvPr/>
            </p:nvSpPr>
            <p:spPr>
              <a:xfrm rot="19344170">
                <a:off x="6048853" y="124476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1" name="Straight Connector 210"/>
              <p:cNvCxnSpPr/>
              <p:nvPr/>
            </p:nvCxnSpPr>
            <p:spPr>
              <a:xfrm rot="5400000">
                <a:off x="5766493" y="100450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Teardrop 211"/>
              <p:cNvSpPr/>
              <p:nvPr/>
            </p:nvSpPr>
            <p:spPr>
              <a:xfrm rot="7946147">
                <a:off x="5790667" y="82424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Teardrop 212"/>
              <p:cNvSpPr/>
              <p:nvPr/>
            </p:nvSpPr>
            <p:spPr>
              <a:xfrm rot="19344170">
                <a:off x="5790667" y="124476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Teardrop 213"/>
              <p:cNvSpPr/>
              <p:nvPr/>
            </p:nvSpPr>
            <p:spPr>
              <a:xfrm rot="7946147">
                <a:off x="5569281" y="82424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Teardrop 214"/>
              <p:cNvSpPr/>
              <p:nvPr/>
            </p:nvSpPr>
            <p:spPr>
              <a:xfrm rot="19344170">
                <a:off x="5569281" y="124476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Arc 215"/>
              <p:cNvSpPr/>
              <p:nvPr/>
            </p:nvSpPr>
            <p:spPr>
              <a:xfrm>
                <a:off x="6028205" y="425274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7" name="Straight Connector 216"/>
              <p:cNvCxnSpPr/>
              <p:nvPr/>
            </p:nvCxnSpPr>
            <p:spPr>
              <a:xfrm rot="5400000">
                <a:off x="5751151" y="-4832"/>
                <a:ext cx="0" cy="8602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rot="5400000">
                <a:off x="5766493" y="114786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rot="5400000">
                <a:off x="6023668" y="100450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rot="5400000">
                <a:off x="6023668" y="114786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rot="5400000">
                <a:off x="5544243" y="100450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rot="5400000">
                <a:off x="5544243" y="114786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3" name="Teardrop 222"/>
              <p:cNvSpPr/>
              <p:nvPr/>
            </p:nvSpPr>
            <p:spPr>
              <a:xfrm rot="7946147">
                <a:off x="5921040" y="173803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Teardrop 223"/>
              <p:cNvSpPr/>
              <p:nvPr/>
            </p:nvSpPr>
            <p:spPr>
              <a:xfrm rot="19344170">
                <a:off x="5921040" y="5943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5" name="Straight Connector 224"/>
              <p:cNvCxnSpPr/>
              <p:nvPr/>
            </p:nvCxnSpPr>
            <p:spPr>
              <a:xfrm rot="5400000">
                <a:off x="5638680" y="35405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6" name="Teardrop 225"/>
              <p:cNvSpPr/>
              <p:nvPr/>
            </p:nvSpPr>
            <p:spPr>
              <a:xfrm rot="7946147">
                <a:off x="5662854" y="173803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Teardrop 226"/>
              <p:cNvSpPr/>
              <p:nvPr/>
            </p:nvSpPr>
            <p:spPr>
              <a:xfrm rot="19344170">
                <a:off x="5662854" y="5943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0" name="Straight Connector 229"/>
              <p:cNvCxnSpPr/>
              <p:nvPr/>
            </p:nvCxnSpPr>
            <p:spPr>
              <a:xfrm rot="5400000">
                <a:off x="5638680" y="49742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rot="5400000">
                <a:off x="5895855" y="35405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 rot="5400000">
                <a:off x="5895855" y="49742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rot="5400000">
                <a:off x="5416430" y="35405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 rot="5400000">
                <a:off x="5416430" y="49742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" name="Teardrop 234"/>
              <p:cNvSpPr/>
              <p:nvPr/>
            </p:nvSpPr>
            <p:spPr>
              <a:xfrm rot="7946147">
                <a:off x="6147278" y="16665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6" name="Straight Connector 235"/>
              <p:cNvCxnSpPr/>
              <p:nvPr/>
            </p:nvCxnSpPr>
            <p:spPr>
              <a:xfrm rot="5400000">
                <a:off x="6122093" y="34691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7" name="Teardrop 236"/>
              <p:cNvSpPr/>
              <p:nvPr/>
            </p:nvSpPr>
            <p:spPr>
              <a:xfrm rot="7946147">
                <a:off x="5921040" y="147194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Teardrop 237"/>
              <p:cNvSpPr/>
              <p:nvPr/>
            </p:nvSpPr>
            <p:spPr>
              <a:xfrm rot="19344170">
                <a:off x="5921040" y="189246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9" name="Straight Connector 238"/>
              <p:cNvCxnSpPr/>
              <p:nvPr/>
            </p:nvCxnSpPr>
            <p:spPr>
              <a:xfrm rot="5400000">
                <a:off x="5638680" y="165220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0" name="Teardrop 239"/>
              <p:cNvSpPr/>
              <p:nvPr/>
            </p:nvSpPr>
            <p:spPr>
              <a:xfrm rot="7946147">
                <a:off x="5662854" y="147194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Teardrop 240"/>
              <p:cNvSpPr/>
              <p:nvPr/>
            </p:nvSpPr>
            <p:spPr>
              <a:xfrm rot="19344170">
                <a:off x="5662854" y="189246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2" name="Straight Connector 241"/>
              <p:cNvCxnSpPr/>
              <p:nvPr/>
            </p:nvCxnSpPr>
            <p:spPr>
              <a:xfrm rot="5400000">
                <a:off x="5638680" y="179556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 rot="5400000">
                <a:off x="5895855" y="165220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rot="5400000">
                <a:off x="5895855" y="179556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/>
            </p:nvGrpSpPr>
            <p:grpSpPr>
              <a:xfrm rot="5400000">
                <a:off x="6059976" y="1807613"/>
                <a:ext cx="265361" cy="90758"/>
                <a:chOff x="8534400" y="3655010"/>
                <a:chExt cx="265361" cy="90758"/>
              </a:xfrm>
            </p:grpSpPr>
            <p:sp>
              <p:nvSpPr>
                <p:cNvPr id="246" name="Teardrop 245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47" name="Straight Connector 246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/>
            </p:nvGrpSpPr>
            <p:grpSpPr>
              <a:xfrm rot="2880411">
                <a:off x="6246859" y="1731479"/>
                <a:ext cx="265361" cy="90758"/>
                <a:chOff x="8534400" y="3655010"/>
                <a:chExt cx="265361" cy="90758"/>
              </a:xfrm>
            </p:grpSpPr>
            <p:sp>
              <p:nvSpPr>
                <p:cNvPr id="249" name="Teardrop 248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0" name="Straight Connector 249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/>
            </p:nvGrpSpPr>
            <p:grpSpPr>
              <a:xfrm>
                <a:off x="6333005" y="1553353"/>
                <a:ext cx="265361" cy="90758"/>
                <a:chOff x="8534400" y="3655010"/>
                <a:chExt cx="265361" cy="90758"/>
              </a:xfrm>
            </p:grpSpPr>
            <p:sp>
              <p:nvSpPr>
                <p:cNvPr id="252" name="Teardrop 251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3" name="Straight Connector 252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/>
            </p:nvGrpSpPr>
            <p:grpSpPr>
              <a:xfrm>
                <a:off x="6338088" y="1324753"/>
                <a:ext cx="265361" cy="90758"/>
                <a:chOff x="8534400" y="3655010"/>
                <a:chExt cx="265361" cy="90758"/>
              </a:xfrm>
            </p:grpSpPr>
            <p:sp>
              <p:nvSpPr>
                <p:cNvPr id="255" name="Teardrop 254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6" name="Straight Connector 255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" name="Group 256"/>
              <p:cNvGrpSpPr/>
              <p:nvPr/>
            </p:nvGrpSpPr>
            <p:grpSpPr>
              <a:xfrm>
                <a:off x="6338088" y="1039762"/>
                <a:ext cx="265361" cy="90758"/>
                <a:chOff x="8534400" y="3655010"/>
                <a:chExt cx="265361" cy="90758"/>
              </a:xfrm>
            </p:grpSpPr>
            <p:sp>
              <p:nvSpPr>
                <p:cNvPr id="258" name="Teardrop 257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9" name="Straight Connector 258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oup 259"/>
              <p:cNvGrpSpPr/>
              <p:nvPr/>
            </p:nvGrpSpPr>
            <p:grpSpPr>
              <a:xfrm>
                <a:off x="6338088" y="838493"/>
                <a:ext cx="265361" cy="90758"/>
                <a:chOff x="8534400" y="3655010"/>
                <a:chExt cx="265361" cy="90758"/>
              </a:xfrm>
            </p:grpSpPr>
            <p:sp>
              <p:nvSpPr>
                <p:cNvPr id="261" name="Teardrop 260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62" name="Straight Connector 261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Group 262"/>
              <p:cNvGrpSpPr/>
              <p:nvPr/>
            </p:nvGrpSpPr>
            <p:grpSpPr>
              <a:xfrm>
                <a:off x="6338088" y="577312"/>
                <a:ext cx="265361" cy="90758"/>
                <a:chOff x="8534400" y="3655010"/>
                <a:chExt cx="265361" cy="90758"/>
              </a:xfrm>
            </p:grpSpPr>
            <p:sp>
              <p:nvSpPr>
                <p:cNvPr id="264" name="Teardrop 263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65" name="Straight Connector 264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6" name="Group 265"/>
              <p:cNvGrpSpPr/>
              <p:nvPr/>
            </p:nvGrpSpPr>
            <p:grpSpPr>
              <a:xfrm rot="18912097">
                <a:off x="6251113" y="326351"/>
                <a:ext cx="265361" cy="90758"/>
                <a:chOff x="8534400" y="3655010"/>
                <a:chExt cx="265361" cy="90758"/>
              </a:xfrm>
            </p:grpSpPr>
            <p:sp>
              <p:nvSpPr>
                <p:cNvPr id="267" name="Teardrop 266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68" name="Straight Connector 267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71" name="Straight Connector 270"/>
            <p:cNvCxnSpPr/>
            <p:nvPr/>
          </p:nvCxnSpPr>
          <p:spPr>
            <a:xfrm>
              <a:off x="5257800" y="0"/>
              <a:ext cx="1107498" cy="685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>
              <a:off x="914400" y="3647245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>
              <a:off x="1066800" y="3647245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>
              <a:off x="1219200" y="3647245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1371600" y="3647245"/>
              <a:ext cx="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>
              <a:off x="762000" y="3723445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>
              <a:off x="762000" y="3875845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>
              <a:off x="762000" y="4028245"/>
              <a:ext cx="762000" cy="6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762000" y="4180645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4" name="Group 493"/>
            <p:cNvGrpSpPr/>
            <p:nvPr/>
          </p:nvGrpSpPr>
          <p:grpSpPr>
            <a:xfrm>
              <a:off x="6076739" y="4660632"/>
              <a:ext cx="1282403" cy="1817791"/>
              <a:chOff x="6076739" y="4660632"/>
              <a:chExt cx="1282403" cy="1817791"/>
            </a:xfrm>
          </p:grpSpPr>
          <p:cxnSp>
            <p:nvCxnSpPr>
              <p:cNvPr id="286" name="Straight Connector 285"/>
              <p:cNvCxnSpPr/>
              <p:nvPr/>
            </p:nvCxnSpPr>
            <p:spPr>
              <a:xfrm rot="5400000">
                <a:off x="6686339" y="4689062"/>
                <a:ext cx="0" cy="457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 flipH="1">
                <a:off x="6375189" y="5572506"/>
                <a:ext cx="7135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 rot="5400000">
                <a:off x="6621144" y="5897257"/>
                <a:ext cx="0" cy="6316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9" name="Arc 288"/>
              <p:cNvSpPr/>
              <p:nvPr/>
            </p:nvSpPr>
            <p:spPr>
              <a:xfrm rot="5400000">
                <a:off x="6784549" y="5908624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0" name="Straight Connector 289"/>
              <p:cNvCxnSpPr/>
              <p:nvPr/>
            </p:nvCxnSpPr>
            <p:spPr>
              <a:xfrm rot="5400000">
                <a:off x="6593687" y="5565362"/>
                <a:ext cx="990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1" name="Teardrop 290"/>
              <p:cNvSpPr/>
              <p:nvPr/>
            </p:nvSpPr>
            <p:spPr>
              <a:xfrm rot="7946147">
                <a:off x="6804546" y="53169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Teardrop 291"/>
              <p:cNvSpPr/>
              <p:nvPr/>
            </p:nvSpPr>
            <p:spPr>
              <a:xfrm rot="19344170">
                <a:off x="6804546" y="573751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3" name="Straight Connector 292"/>
              <p:cNvCxnSpPr/>
              <p:nvPr/>
            </p:nvCxnSpPr>
            <p:spPr>
              <a:xfrm rot="5400000">
                <a:off x="6522186" y="549725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4" name="Teardrop 293"/>
              <p:cNvSpPr/>
              <p:nvPr/>
            </p:nvSpPr>
            <p:spPr>
              <a:xfrm rot="7946147">
                <a:off x="6546360" y="53169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Teardrop 294"/>
              <p:cNvSpPr/>
              <p:nvPr/>
            </p:nvSpPr>
            <p:spPr>
              <a:xfrm rot="19344170">
                <a:off x="6546360" y="573751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Teardrop 295"/>
              <p:cNvSpPr/>
              <p:nvPr/>
            </p:nvSpPr>
            <p:spPr>
              <a:xfrm rot="7946147">
                <a:off x="6324974" y="53169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Teardrop 296"/>
              <p:cNvSpPr/>
              <p:nvPr/>
            </p:nvSpPr>
            <p:spPr>
              <a:xfrm rot="19344170">
                <a:off x="6324974" y="573751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Arc 297"/>
              <p:cNvSpPr/>
              <p:nvPr/>
            </p:nvSpPr>
            <p:spPr>
              <a:xfrm>
                <a:off x="6783898" y="4918024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9" name="Straight Connector 298"/>
              <p:cNvCxnSpPr/>
              <p:nvPr/>
            </p:nvCxnSpPr>
            <p:spPr>
              <a:xfrm rot="5400000">
                <a:off x="6506844" y="4487919"/>
                <a:ext cx="0" cy="8602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/>
              <p:cNvCxnSpPr/>
              <p:nvPr/>
            </p:nvCxnSpPr>
            <p:spPr>
              <a:xfrm rot="5400000">
                <a:off x="6522186" y="564061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/>
              <p:cNvCxnSpPr/>
              <p:nvPr/>
            </p:nvCxnSpPr>
            <p:spPr>
              <a:xfrm rot="5400000">
                <a:off x="6779361" y="549725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 rot="5400000">
                <a:off x="6779361" y="564061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 rot="5400000">
                <a:off x="6299936" y="549725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 rot="5400000">
                <a:off x="6299936" y="564061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5" name="Teardrop 304"/>
              <p:cNvSpPr/>
              <p:nvPr/>
            </p:nvSpPr>
            <p:spPr>
              <a:xfrm rot="7946147">
                <a:off x="6676733" y="4666553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Teardrop 305"/>
              <p:cNvSpPr/>
              <p:nvPr/>
            </p:nvSpPr>
            <p:spPr>
              <a:xfrm rot="19344170">
                <a:off x="6676733" y="508707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7" name="Straight Connector 306"/>
              <p:cNvCxnSpPr/>
              <p:nvPr/>
            </p:nvCxnSpPr>
            <p:spPr>
              <a:xfrm rot="5400000">
                <a:off x="6394373" y="484680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8" name="Teardrop 307"/>
              <p:cNvSpPr/>
              <p:nvPr/>
            </p:nvSpPr>
            <p:spPr>
              <a:xfrm rot="7946147">
                <a:off x="6418547" y="4666553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Teardrop 308"/>
              <p:cNvSpPr/>
              <p:nvPr/>
            </p:nvSpPr>
            <p:spPr>
              <a:xfrm rot="19344170">
                <a:off x="6418547" y="508707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Teardrop 309"/>
              <p:cNvSpPr/>
              <p:nvPr/>
            </p:nvSpPr>
            <p:spPr>
              <a:xfrm rot="7946147">
                <a:off x="6197161" y="4666553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Teardrop 310"/>
              <p:cNvSpPr/>
              <p:nvPr/>
            </p:nvSpPr>
            <p:spPr>
              <a:xfrm rot="19344170">
                <a:off x="6197161" y="508707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2" name="Straight Connector 311"/>
              <p:cNvCxnSpPr/>
              <p:nvPr/>
            </p:nvCxnSpPr>
            <p:spPr>
              <a:xfrm rot="5400000">
                <a:off x="6394373" y="499017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/>
            </p:nvCxnSpPr>
            <p:spPr>
              <a:xfrm rot="5400000">
                <a:off x="6651548" y="484680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/>
              <p:cNvCxnSpPr/>
              <p:nvPr/>
            </p:nvCxnSpPr>
            <p:spPr>
              <a:xfrm rot="5400000">
                <a:off x="6651548" y="499017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 rot="5400000">
                <a:off x="6172123" y="4846809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 rot="5400000">
                <a:off x="6172123" y="499017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7" name="Teardrop 316"/>
              <p:cNvSpPr/>
              <p:nvPr/>
            </p:nvSpPr>
            <p:spPr>
              <a:xfrm rot="7946147">
                <a:off x="6902971" y="465940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8" name="Straight Connector 317"/>
              <p:cNvCxnSpPr/>
              <p:nvPr/>
            </p:nvCxnSpPr>
            <p:spPr>
              <a:xfrm rot="5400000">
                <a:off x="6877786" y="483966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9" name="Teardrop 318"/>
              <p:cNvSpPr/>
              <p:nvPr/>
            </p:nvSpPr>
            <p:spPr>
              <a:xfrm rot="7946147">
                <a:off x="6676733" y="59646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Teardrop 319"/>
              <p:cNvSpPr/>
              <p:nvPr/>
            </p:nvSpPr>
            <p:spPr>
              <a:xfrm rot="19344170">
                <a:off x="6676733" y="638521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1" name="Straight Connector 320"/>
              <p:cNvCxnSpPr/>
              <p:nvPr/>
            </p:nvCxnSpPr>
            <p:spPr>
              <a:xfrm rot="5400000">
                <a:off x="6394373" y="614495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2" name="Teardrop 321"/>
              <p:cNvSpPr/>
              <p:nvPr/>
            </p:nvSpPr>
            <p:spPr>
              <a:xfrm rot="7946147">
                <a:off x="6418547" y="59646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Teardrop 322"/>
              <p:cNvSpPr/>
              <p:nvPr/>
            </p:nvSpPr>
            <p:spPr>
              <a:xfrm rot="19344170">
                <a:off x="6418547" y="6385219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4" name="Straight Connector 323"/>
              <p:cNvCxnSpPr/>
              <p:nvPr/>
            </p:nvCxnSpPr>
            <p:spPr>
              <a:xfrm rot="5400000">
                <a:off x="6394373" y="628831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/>
              <p:cNvCxnSpPr/>
              <p:nvPr/>
            </p:nvCxnSpPr>
            <p:spPr>
              <a:xfrm rot="5400000">
                <a:off x="6651548" y="614495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/>
              <p:cNvCxnSpPr/>
              <p:nvPr/>
            </p:nvCxnSpPr>
            <p:spPr>
              <a:xfrm rot="5400000">
                <a:off x="6651548" y="6288314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7" name="Group 326"/>
              <p:cNvGrpSpPr/>
              <p:nvPr/>
            </p:nvGrpSpPr>
            <p:grpSpPr>
              <a:xfrm rot="5400000">
                <a:off x="6815669" y="6300363"/>
                <a:ext cx="265361" cy="90758"/>
                <a:chOff x="8534400" y="3655010"/>
                <a:chExt cx="265361" cy="90758"/>
              </a:xfrm>
            </p:grpSpPr>
            <p:sp>
              <p:nvSpPr>
                <p:cNvPr id="349" name="Teardrop 348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50" name="Straight Connector 349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8" name="Group 327"/>
              <p:cNvGrpSpPr/>
              <p:nvPr/>
            </p:nvGrpSpPr>
            <p:grpSpPr>
              <a:xfrm rot="2880411">
                <a:off x="7002552" y="6224229"/>
                <a:ext cx="265361" cy="90758"/>
                <a:chOff x="8534400" y="3655010"/>
                <a:chExt cx="265361" cy="90758"/>
              </a:xfrm>
            </p:grpSpPr>
            <p:sp>
              <p:nvSpPr>
                <p:cNvPr id="347" name="Teardrop 346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8" name="Straight Connector 347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9" name="Group 328"/>
              <p:cNvGrpSpPr/>
              <p:nvPr/>
            </p:nvGrpSpPr>
            <p:grpSpPr>
              <a:xfrm>
                <a:off x="7088698" y="6046103"/>
                <a:ext cx="265361" cy="90758"/>
                <a:chOff x="8534400" y="3655010"/>
                <a:chExt cx="265361" cy="90758"/>
              </a:xfrm>
            </p:grpSpPr>
            <p:sp>
              <p:nvSpPr>
                <p:cNvPr id="345" name="Teardrop 344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6" name="Straight Connector 345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0" name="Group 329"/>
              <p:cNvGrpSpPr/>
              <p:nvPr/>
            </p:nvGrpSpPr>
            <p:grpSpPr>
              <a:xfrm>
                <a:off x="7093781" y="5817503"/>
                <a:ext cx="265361" cy="90758"/>
                <a:chOff x="8534400" y="3655010"/>
                <a:chExt cx="265361" cy="90758"/>
              </a:xfrm>
            </p:grpSpPr>
            <p:sp>
              <p:nvSpPr>
                <p:cNvPr id="343" name="Teardrop 342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4" name="Straight Connector 343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1" name="Group 330"/>
              <p:cNvGrpSpPr/>
              <p:nvPr/>
            </p:nvGrpSpPr>
            <p:grpSpPr>
              <a:xfrm>
                <a:off x="7093781" y="5532512"/>
                <a:ext cx="265361" cy="90758"/>
                <a:chOff x="8534400" y="3655010"/>
                <a:chExt cx="265361" cy="90758"/>
              </a:xfrm>
            </p:grpSpPr>
            <p:sp>
              <p:nvSpPr>
                <p:cNvPr id="341" name="Teardrop 340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2" name="Straight Connector 341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2" name="Group 331"/>
              <p:cNvGrpSpPr/>
              <p:nvPr/>
            </p:nvGrpSpPr>
            <p:grpSpPr>
              <a:xfrm>
                <a:off x="7093781" y="5331243"/>
                <a:ext cx="265361" cy="90758"/>
                <a:chOff x="8534400" y="3655010"/>
                <a:chExt cx="265361" cy="90758"/>
              </a:xfrm>
            </p:grpSpPr>
            <p:sp>
              <p:nvSpPr>
                <p:cNvPr id="339" name="Teardrop 338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0" name="Straight Connector 339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3" name="Group 332"/>
              <p:cNvGrpSpPr/>
              <p:nvPr/>
            </p:nvGrpSpPr>
            <p:grpSpPr>
              <a:xfrm>
                <a:off x="7093781" y="5070062"/>
                <a:ext cx="265361" cy="90758"/>
                <a:chOff x="8534400" y="3655010"/>
                <a:chExt cx="265361" cy="90758"/>
              </a:xfrm>
            </p:grpSpPr>
            <p:sp>
              <p:nvSpPr>
                <p:cNvPr id="337" name="Teardrop 336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38" name="Straight Connector 337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4" name="Group 333"/>
              <p:cNvGrpSpPr/>
              <p:nvPr/>
            </p:nvGrpSpPr>
            <p:grpSpPr>
              <a:xfrm rot="18912097">
                <a:off x="7006806" y="4819101"/>
                <a:ext cx="265361" cy="90758"/>
                <a:chOff x="8534400" y="3655010"/>
                <a:chExt cx="265361" cy="90758"/>
              </a:xfrm>
            </p:grpSpPr>
            <p:sp>
              <p:nvSpPr>
                <p:cNvPr id="335" name="Teardrop 334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36" name="Straight Connector 335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24" name="Straight Connector 423"/>
            <p:cNvCxnSpPr/>
            <p:nvPr/>
          </p:nvCxnSpPr>
          <p:spPr>
            <a:xfrm flipV="1">
              <a:off x="5628843" y="1617578"/>
              <a:ext cx="3515157" cy="5872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8" name="Group 427"/>
            <p:cNvGrpSpPr/>
            <p:nvPr/>
          </p:nvGrpSpPr>
          <p:grpSpPr>
            <a:xfrm rot="10800000">
              <a:off x="2796534" y="421023"/>
              <a:ext cx="1817791" cy="1282404"/>
              <a:chOff x="7017245" y="2222796"/>
              <a:chExt cx="1817791" cy="1282404"/>
            </a:xfrm>
          </p:grpSpPr>
          <p:cxnSp>
            <p:nvCxnSpPr>
              <p:cNvPr id="429" name="Straight Connector 428"/>
              <p:cNvCxnSpPr/>
              <p:nvPr/>
            </p:nvCxnSpPr>
            <p:spPr>
              <a:xfrm>
                <a:off x="7274275" y="2667000"/>
                <a:ext cx="0" cy="457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/>
              <p:cNvCxnSpPr/>
              <p:nvPr/>
            </p:nvCxnSpPr>
            <p:spPr>
              <a:xfrm>
                <a:off x="7929119" y="2493241"/>
                <a:ext cx="0" cy="7183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/>
              <p:cNvCxnSpPr/>
              <p:nvPr/>
            </p:nvCxnSpPr>
            <p:spPr>
              <a:xfrm>
                <a:off x="8569675" y="2644990"/>
                <a:ext cx="0" cy="6316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2" name="Arc 431"/>
              <p:cNvSpPr/>
              <p:nvPr/>
            </p:nvSpPr>
            <p:spPr>
              <a:xfrm>
                <a:off x="8264875" y="2492952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3" name="Straight Connector 432"/>
              <p:cNvCxnSpPr/>
              <p:nvPr/>
            </p:nvCxnSpPr>
            <p:spPr>
              <a:xfrm>
                <a:off x="7426675" y="2492952"/>
                <a:ext cx="990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4" name="Teardrop 433"/>
              <p:cNvSpPr/>
              <p:nvPr/>
            </p:nvSpPr>
            <p:spPr>
              <a:xfrm rot="2546147">
                <a:off x="7674833" y="2685412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Teardrop 434"/>
              <p:cNvSpPr/>
              <p:nvPr/>
            </p:nvSpPr>
            <p:spPr>
              <a:xfrm rot="13944170">
                <a:off x="8095355" y="2685412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6" name="Straight Connector 435"/>
              <p:cNvCxnSpPr/>
              <p:nvPr/>
            </p:nvCxnSpPr>
            <p:spPr>
              <a:xfrm>
                <a:off x="7778614" y="29845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7" name="Teardrop 436"/>
              <p:cNvSpPr/>
              <p:nvPr/>
            </p:nvSpPr>
            <p:spPr>
              <a:xfrm rot="2546147">
                <a:off x="7674833" y="2943598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Teardrop 437"/>
              <p:cNvSpPr/>
              <p:nvPr/>
            </p:nvSpPr>
            <p:spPr>
              <a:xfrm rot="13944170">
                <a:off x="8095355" y="2943598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Teardrop 438"/>
              <p:cNvSpPr/>
              <p:nvPr/>
            </p:nvSpPr>
            <p:spPr>
              <a:xfrm rot="2546147">
                <a:off x="7674833" y="3164984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Teardrop 439"/>
              <p:cNvSpPr/>
              <p:nvPr/>
            </p:nvSpPr>
            <p:spPr>
              <a:xfrm rot="13944170">
                <a:off x="8095355" y="3164984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Arc 440"/>
              <p:cNvSpPr/>
              <p:nvPr/>
            </p:nvSpPr>
            <p:spPr>
              <a:xfrm rot="16200000">
                <a:off x="7274275" y="2493603"/>
                <a:ext cx="304800" cy="30407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2" name="Straight Connector 441"/>
              <p:cNvCxnSpPr/>
              <p:nvPr/>
            </p:nvCxnSpPr>
            <p:spPr>
              <a:xfrm>
                <a:off x="7274638" y="2644990"/>
                <a:ext cx="0" cy="8602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/>
              <p:cNvCxnSpPr/>
              <p:nvPr/>
            </p:nvCxnSpPr>
            <p:spPr>
              <a:xfrm>
                <a:off x="7921975" y="29845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/>
              <p:cNvCxnSpPr/>
              <p:nvPr/>
            </p:nvCxnSpPr>
            <p:spPr>
              <a:xfrm>
                <a:off x="7778614" y="272732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/>
              <p:cNvCxnSpPr/>
              <p:nvPr/>
            </p:nvCxnSpPr>
            <p:spPr>
              <a:xfrm>
                <a:off x="7921975" y="2727325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Straight Connector 445"/>
              <p:cNvCxnSpPr/>
              <p:nvPr/>
            </p:nvCxnSpPr>
            <p:spPr>
              <a:xfrm>
                <a:off x="7778614" y="320675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/>
              <p:cNvCxnSpPr/>
              <p:nvPr/>
            </p:nvCxnSpPr>
            <p:spPr>
              <a:xfrm>
                <a:off x="7921975" y="320675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8" name="Teardrop 447"/>
              <p:cNvSpPr/>
              <p:nvPr/>
            </p:nvSpPr>
            <p:spPr>
              <a:xfrm rot="2546147">
                <a:off x="7024389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Teardrop 448"/>
              <p:cNvSpPr/>
              <p:nvPr/>
            </p:nvSpPr>
            <p:spPr>
              <a:xfrm rot="13944170">
                <a:off x="7444911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0" name="Straight Connector 449"/>
              <p:cNvCxnSpPr/>
              <p:nvPr/>
            </p:nvCxnSpPr>
            <p:spPr>
              <a:xfrm>
                <a:off x="7128170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1" name="Teardrop 450"/>
              <p:cNvSpPr/>
              <p:nvPr/>
            </p:nvSpPr>
            <p:spPr>
              <a:xfrm rot="2546147">
                <a:off x="7024389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Teardrop 451"/>
              <p:cNvSpPr/>
              <p:nvPr/>
            </p:nvSpPr>
            <p:spPr>
              <a:xfrm rot="13944170">
                <a:off x="7444911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Teardrop 452"/>
              <p:cNvSpPr/>
              <p:nvPr/>
            </p:nvSpPr>
            <p:spPr>
              <a:xfrm rot="2546147">
                <a:off x="7024389" y="32927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Teardrop 453"/>
              <p:cNvSpPr/>
              <p:nvPr/>
            </p:nvSpPr>
            <p:spPr>
              <a:xfrm rot="13944170">
                <a:off x="7444911" y="329279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5" name="Straight Connector 454"/>
              <p:cNvCxnSpPr/>
              <p:nvPr/>
            </p:nvCxnSpPr>
            <p:spPr>
              <a:xfrm>
                <a:off x="7271531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/>
              <p:cNvCxnSpPr/>
              <p:nvPr/>
            </p:nvCxnSpPr>
            <p:spPr>
              <a:xfrm>
                <a:off x="7128170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/>
              <p:cNvCxnSpPr/>
              <p:nvPr/>
            </p:nvCxnSpPr>
            <p:spPr>
              <a:xfrm>
                <a:off x="7271531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/>
              <p:cNvCxnSpPr/>
              <p:nvPr/>
            </p:nvCxnSpPr>
            <p:spPr>
              <a:xfrm>
                <a:off x="7128170" y="333456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/>
              <p:cNvCxnSpPr/>
              <p:nvPr/>
            </p:nvCxnSpPr>
            <p:spPr>
              <a:xfrm>
                <a:off x="7271531" y="333456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0" name="Teardrop 459"/>
              <p:cNvSpPr/>
              <p:nvPr/>
            </p:nvSpPr>
            <p:spPr>
              <a:xfrm rot="2546147">
                <a:off x="7017245" y="25869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1" name="Straight Connector 460"/>
              <p:cNvCxnSpPr/>
              <p:nvPr/>
            </p:nvCxnSpPr>
            <p:spPr>
              <a:xfrm>
                <a:off x="7121026" y="26289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2" name="Teardrop 461"/>
              <p:cNvSpPr/>
              <p:nvPr/>
            </p:nvSpPr>
            <p:spPr>
              <a:xfrm rot="2546147">
                <a:off x="8322533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Teardrop 462"/>
              <p:cNvSpPr/>
              <p:nvPr/>
            </p:nvSpPr>
            <p:spPr>
              <a:xfrm rot="13944170">
                <a:off x="8743055" y="2813225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4" name="Straight Connector 463"/>
              <p:cNvCxnSpPr/>
              <p:nvPr/>
            </p:nvCxnSpPr>
            <p:spPr>
              <a:xfrm>
                <a:off x="8426314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5" name="Teardrop 464"/>
              <p:cNvSpPr/>
              <p:nvPr/>
            </p:nvSpPr>
            <p:spPr>
              <a:xfrm rot="2546147">
                <a:off x="8322533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Teardrop 465"/>
              <p:cNvSpPr/>
              <p:nvPr/>
            </p:nvSpPr>
            <p:spPr>
              <a:xfrm rot="13944170">
                <a:off x="8743055" y="3071411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7" name="Straight Connector 466"/>
              <p:cNvCxnSpPr/>
              <p:nvPr/>
            </p:nvCxnSpPr>
            <p:spPr>
              <a:xfrm>
                <a:off x="8569675" y="3112313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8" name="Straight Connector 467"/>
              <p:cNvCxnSpPr/>
              <p:nvPr/>
            </p:nvCxnSpPr>
            <p:spPr>
              <a:xfrm>
                <a:off x="8426314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Straight Connector 468"/>
              <p:cNvCxnSpPr/>
              <p:nvPr/>
            </p:nvCxnSpPr>
            <p:spPr>
              <a:xfrm>
                <a:off x="8569675" y="2855138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0" name="Group 469"/>
              <p:cNvGrpSpPr/>
              <p:nvPr/>
            </p:nvGrpSpPr>
            <p:grpSpPr>
              <a:xfrm>
                <a:off x="8569675" y="2588210"/>
                <a:ext cx="265361" cy="90758"/>
                <a:chOff x="8534400" y="3655010"/>
                <a:chExt cx="265361" cy="90758"/>
              </a:xfrm>
            </p:grpSpPr>
            <p:sp>
              <p:nvSpPr>
                <p:cNvPr id="492" name="Teardrop 491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3" name="Straight Connector 492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1" name="Group 470"/>
              <p:cNvGrpSpPr/>
              <p:nvPr/>
            </p:nvGrpSpPr>
            <p:grpSpPr>
              <a:xfrm rot="19080411">
                <a:off x="8493541" y="2401327"/>
                <a:ext cx="265361" cy="90758"/>
                <a:chOff x="8534400" y="3655010"/>
                <a:chExt cx="265361" cy="90758"/>
              </a:xfrm>
            </p:grpSpPr>
            <p:sp>
              <p:nvSpPr>
                <p:cNvPr id="490" name="Teardrop 489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1" name="Straight Connector 490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2" name="Group 471"/>
              <p:cNvGrpSpPr/>
              <p:nvPr/>
            </p:nvGrpSpPr>
            <p:grpSpPr>
              <a:xfrm rot="16200000">
                <a:off x="8315415" y="2315181"/>
                <a:ext cx="265361" cy="90758"/>
                <a:chOff x="8534400" y="3655010"/>
                <a:chExt cx="265361" cy="90758"/>
              </a:xfrm>
            </p:grpSpPr>
            <p:sp>
              <p:nvSpPr>
                <p:cNvPr id="488" name="Teardrop 487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9" name="Straight Connector 488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3" name="Group 472"/>
              <p:cNvGrpSpPr/>
              <p:nvPr/>
            </p:nvGrpSpPr>
            <p:grpSpPr>
              <a:xfrm rot="16200000">
                <a:off x="8086815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486" name="Teardrop 485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7" name="Straight Connector 486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4" name="Group 473"/>
              <p:cNvGrpSpPr/>
              <p:nvPr/>
            </p:nvGrpSpPr>
            <p:grpSpPr>
              <a:xfrm rot="16200000">
                <a:off x="7801824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484" name="Teardrop 483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5" name="Straight Connector 484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5" name="Group 474"/>
              <p:cNvGrpSpPr/>
              <p:nvPr/>
            </p:nvGrpSpPr>
            <p:grpSpPr>
              <a:xfrm rot="16200000">
                <a:off x="7600555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482" name="Teardrop 481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3" name="Straight Connector 482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6" name="Group 475"/>
              <p:cNvGrpSpPr/>
              <p:nvPr/>
            </p:nvGrpSpPr>
            <p:grpSpPr>
              <a:xfrm rot="16200000">
                <a:off x="7339374" y="2310098"/>
                <a:ext cx="265361" cy="90758"/>
                <a:chOff x="8534400" y="3655010"/>
                <a:chExt cx="265361" cy="90758"/>
              </a:xfrm>
            </p:grpSpPr>
            <p:sp>
              <p:nvSpPr>
                <p:cNvPr id="480" name="Teardrop 479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1" name="Straight Connector 480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7" name="Group 476"/>
              <p:cNvGrpSpPr/>
              <p:nvPr/>
            </p:nvGrpSpPr>
            <p:grpSpPr>
              <a:xfrm rot="13512097">
                <a:off x="7088413" y="2397073"/>
                <a:ext cx="265361" cy="90758"/>
                <a:chOff x="8534400" y="3655010"/>
                <a:chExt cx="265361" cy="90758"/>
              </a:xfrm>
            </p:grpSpPr>
            <p:sp>
              <p:nvSpPr>
                <p:cNvPr id="478" name="Teardrop 477"/>
                <p:cNvSpPr/>
                <p:nvPr/>
              </p:nvSpPr>
              <p:spPr>
                <a:xfrm rot="13944170">
                  <a:off x="8707780" y="3653787"/>
                  <a:ext cx="90758" cy="93204"/>
                </a:xfrm>
                <a:prstGeom prst="teardrop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79" name="Straight Connector 478"/>
                <p:cNvCxnSpPr/>
                <p:nvPr/>
              </p:nvCxnSpPr>
              <p:spPr>
                <a:xfrm>
                  <a:off x="8534400" y="3695700"/>
                  <a:ext cx="1505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14" name="Straight Connector 513"/>
            <p:cNvCxnSpPr/>
            <p:nvPr/>
          </p:nvCxnSpPr>
          <p:spPr>
            <a:xfrm flipV="1">
              <a:off x="3054751" y="271663"/>
              <a:ext cx="2264525" cy="3782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/>
            <p:cNvCxnSpPr/>
            <p:nvPr/>
          </p:nvCxnSpPr>
          <p:spPr>
            <a:xfrm>
              <a:off x="1905000" y="2971800"/>
              <a:ext cx="38461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4" name="Content Placeholder 2"/>
          <p:cNvSpPr txBox="1">
            <a:spLocks/>
          </p:cNvSpPr>
          <p:nvPr/>
        </p:nvSpPr>
        <p:spPr>
          <a:xfrm>
            <a:off x="56529" y="47076"/>
            <a:ext cx="2610471" cy="681092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1200"/>
              </a:spcAft>
              <a:buFont typeface="Arial" pitchFamily="34" charset="0"/>
              <a:buNone/>
            </a:pPr>
            <a:r>
              <a:rPr lang="en-US" sz="1900" dirty="0" smtClean="0"/>
              <a:t>Analysis of </a:t>
            </a:r>
            <a:r>
              <a:rPr lang="en-US" sz="1900" dirty="0" smtClean="0">
                <a:solidFill>
                  <a:schemeClr val="bg2">
                    <a:lumMod val="50000"/>
                  </a:schemeClr>
                </a:solidFill>
              </a:rPr>
              <a:t>greenfield</a:t>
            </a:r>
            <a:r>
              <a:rPr lang="en-US" sz="1900" dirty="0" smtClean="0"/>
              <a:t> development using LOS</a:t>
            </a:r>
            <a:endParaRPr lang="en-US" sz="1900" dirty="0"/>
          </a:p>
        </p:txBody>
      </p:sp>
      <p:grpSp>
        <p:nvGrpSpPr>
          <p:cNvPr id="560" name="Group 559"/>
          <p:cNvGrpSpPr/>
          <p:nvPr/>
        </p:nvGrpSpPr>
        <p:grpSpPr>
          <a:xfrm>
            <a:off x="7097609" y="622596"/>
            <a:ext cx="1817791" cy="1282404"/>
            <a:chOff x="7017245" y="2222796"/>
            <a:chExt cx="1817791" cy="1282404"/>
          </a:xfrm>
        </p:grpSpPr>
        <p:cxnSp>
          <p:nvCxnSpPr>
            <p:cNvPr id="561" name="Straight Connector 560"/>
            <p:cNvCxnSpPr/>
            <p:nvPr/>
          </p:nvCxnSpPr>
          <p:spPr>
            <a:xfrm>
              <a:off x="7274275" y="2667000"/>
              <a:ext cx="0" cy="457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2" name="Straight Connector 561"/>
            <p:cNvCxnSpPr/>
            <p:nvPr/>
          </p:nvCxnSpPr>
          <p:spPr>
            <a:xfrm>
              <a:off x="7929119" y="2493241"/>
              <a:ext cx="0" cy="718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Straight Connector 562"/>
            <p:cNvCxnSpPr/>
            <p:nvPr/>
          </p:nvCxnSpPr>
          <p:spPr>
            <a:xfrm>
              <a:off x="8569675" y="2644990"/>
              <a:ext cx="0" cy="6316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4" name="Arc 563"/>
            <p:cNvSpPr/>
            <p:nvPr/>
          </p:nvSpPr>
          <p:spPr>
            <a:xfrm>
              <a:off x="8264875" y="2492952"/>
              <a:ext cx="304800" cy="304076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5" name="Straight Connector 564"/>
            <p:cNvCxnSpPr/>
            <p:nvPr/>
          </p:nvCxnSpPr>
          <p:spPr>
            <a:xfrm>
              <a:off x="7426675" y="2492952"/>
              <a:ext cx="990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6" name="Teardrop 565"/>
            <p:cNvSpPr/>
            <p:nvPr/>
          </p:nvSpPr>
          <p:spPr>
            <a:xfrm rot="2546147">
              <a:off x="7674833" y="2685412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Teardrop 566"/>
            <p:cNvSpPr/>
            <p:nvPr/>
          </p:nvSpPr>
          <p:spPr>
            <a:xfrm rot="13944170">
              <a:off x="8095355" y="2685412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8" name="Straight Connector 567"/>
            <p:cNvCxnSpPr/>
            <p:nvPr/>
          </p:nvCxnSpPr>
          <p:spPr>
            <a:xfrm>
              <a:off x="7778614" y="2984500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9" name="Teardrop 568"/>
            <p:cNvSpPr/>
            <p:nvPr/>
          </p:nvSpPr>
          <p:spPr>
            <a:xfrm rot="2546147">
              <a:off x="7674833" y="2943598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Teardrop 569"/>
            <p:cNvSpPr/>
            <p:nvPr/>
          </p:nvSpPr>
          <p:spPr>
            <a:xfrm rot="13944170">
              <a:off x="8095355" y="2943598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Teardrop 570"/>
            <p:cNvSpPr/>
            <p:nvPr/>
          </p:nvSpPr>
          <p:spPr>
            <a:xfrm rot="2546147">
              <a:off x="7674833" y="3164984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Teardrop 571"/>
            <p:cNvSpPr/>
            <p:nvPr/>
          </p:nvSpPr>
          <p:spPr>
            <a:xfrm rot="13944170">
              <a:off x="8095355" y="3164984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Arc 572"/>
            <p:cNvSpPr/>
            <p:nvPr/>
          </p:nvSpPr>
          <p:spPr>
            <a:xfrm rot="16200000">
              <a:off x="7274275" y="2493603"/>
              <a:ext cx="304800" cy="304076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4" name="Straight Connector 573"/>
            <p:cNvCxnSpPr/>
            <p:nvPr/>
          </p:nvCxnSpPr>
          <p:spPr>
            <a:xfrm>
              <a:off x="7274637" y="2644990"/>
              <a:ext cx="0" cy="8602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Straight Connector 574"/>
            <p:cNvCxnSpPr/>
            <p:nvPr/>
          </p:nvCxnSpPr>
          <p:spPr>
            <a:xfrm>
              <a:off x="7921975" y="2984500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Straight Connector 575"/>
            <p:cNvCxnSpPr/>
            <p:nvPr/>
          </p:nvCxnSpPr>
          <p:spPr>
            <a:xfrm>
              <a:off x="7778614" y="2727325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Straight Connector 576"/>
            <p:cNvCxnSpPr/>
            <p:nvPr/>
          </p:nvCxnSpPr>
          <p:spPr>
            <a:xfrm>
              <a:off x="7921975" y="2727325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>
            <a:xfrm>
              <a:off x="7778614" y="3206750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9" name="Straight Connector 578"/>
            <p:cNvCxnSpPr/>
            <p:nvPr/>
          </p:nvCxnSpPr>
          <p:spPr>
            <a:xfrm>
              <a:off x="7921975" y="3206750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0" name="Teardrop 579"/>
            <p:cNvSpPr/>
            <p:nvPr/>
          </p:nvSpPr>
          <p:spPr>
            <a:xfrm rot="2546147">
              <a:off x="7024389" y="2813225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Teardrop 580"/>
            <p:cNvSpPr/>
            <p:nvPr/>
          </p:nvSpPr>
          <p:spPr>
            <a:xfrm rot="13944170">
              <a:off x="7444911" y="2813225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2" name="Straight Connector 581"/>
            <p:cNvCxnSpPr/>
            <p:nvPr/>
          </p:nvCxnSpPr>
          <p:spPr>
            <a:xfrm>
              <a:off x="7128170" y="3112313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3" name="Teardrop 582"/>
            <p:cNvSpPr/>
            <p:nvPr/>
          </p:nvSpPr>
          <p:spPr>
            <a:xfrm rot="2546147">
              <a:off x="7024389" y="3071411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Teardrop 583"/>
            <p:cNvSpPr/>
            <p:nvPr/>
          </p:nvSpPr>
          <p:spPr>
            <a:xfrm rot="13944170">
              <a:off x="7444911" y="3071411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Teardrop 584"/>
            <p:cNvSpPr/>
            <p:nvPr/>
          </p:nvSpPr>
          <p:spPr>
            <a:xfrm rot="2546147">
              <a:off x="7024389" y="3292797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Teardrop 585"/>
            <p:cNvSpPr/>
            <p:nvPr/>
          </p:nvSpPr>
          <p:spPr>
            <a:xfrm rot="13944170">
              <a:off x="7444911" y="3292797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7" name="Straight Connector 586"/>
            <p:cNvCxnSpPr/>
            <p:nvPr/>
          </p:nvCxnSpPr>
          <p:spPr>
            <a:xfrm>
              <a:off x="7271531" y="3112313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8" name="Straight Connector 587"/>
            <p:cNvCxnSpPr/>
            <p:nvPr/>
          </p:nvCxnSpPr>
          <p:spPr>
            <a:xfrm>
              <a:off x="7128170" y="2855138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9" name="Straight Connector 588"/>
            <p:cNvCxnSpPr/>
            <p:nvPr/>
          </p:nvCxnSpPr>
          <p:spPr>
            <a:xfrm>
              <a:off x="7271531" y="2855138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0" name="Straight Connector 589"/>
            <p:cNvCxnSpPr/>
            <p:nvPr/>
          </p:nvCxnSpPr>
          <p:spPr>
            <a:xfrm>
              <a:off x="7128170" y="3334563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1" name="Straight Connector 590"/>
            <p:cNvCxnSpPr/>
            <p:nvPr/>
          </p:nvCxnSpPr>
          <p:spPr>
            <a:xfrm>
              <a:off x="7271531" y="3334563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2" name="Teardrop 591"/>
            <p:cNvSpPr/>
            <p:nvPr/>
          </p:nvSpPr>
          <p:spPr>
            <a:xfrm rot="2546147">
              <a:off x="7017245" y="2586987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3" name="Straight Connector 592"/>
            <p:cNvCxnSpPr/>
            <p:nvPr/>
          </p:nvCxnSpPr>
          <p:spPr>
            <a:xfrm>
              <a:off x="7121026" y="2628900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4" name="Teardrop 593"/>
            <p:cNvSpPr/>
            <p:nvPr/>
          </p:nvSpPr>
          <p:spPr>
            <a:xfrm rot="2546147">
              <a:off x="8322533" y="2813225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Teardrop 594"/>
            <p:cNvSpPr/>
            <p:nvPr/>
          </p:nvSpPr>
          <p:spPr>
            <a:xfrm rot="13944170">
              <a:off x="8743055" y="2813225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6" name="Straight Connector 595"/>
            <p:cNvCxnSpPr/>
            <p:nvPr/>
          </p:nvCxnSpPr>
          <p:spPr>
            <a:xfrm>
              <a:off x="8426314" y="3112313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7" name="Teardrop 596"/>
            <p:cNvSpPr/>
            <p:nvPr/>
          </p:nvSpPr>
          <p:spPr>
            <a:xfrm rot="2546147">
              <a:off x="8322533" y="3071411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Teardrop 597"/>
            <p:cNvSpPr/>
            <p:nvPr/>
          </p:nvSpPr>
          <p:spPr>
            <a:xfrm rot="13944170">
              <a:off x="8743055" y="3071411"/>
              <a:ext cx="90758" cy="93204"/>
            </a:xfrm>
            <a:prstGeom prst="teardrop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9" name="Straight Connector 598"/>
            <p:cNvCxnSpPr/>
            <p:nvPr/>
          </p:nvCxnSpPr>
          <p:spPr>
            <a:xfrm>
              <a:off x="8569675" y="3112313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0" name="Straight Connector 599"/>
            <p:cNvCxnSpPr/>
            <p:nvPr/>
          </p:nvCxnSpPr>
          <p:spPr>
            <a:xfrm>
              <a:off x="8426314" y="2855138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1" name="Straight Connector 600"/>
            <p:cNvCxnSpPr/>
            <p:nvPr/>
          </p:nvCxnSpPr>
          <p:spPr>
            <a:xfrm>
              <a:off x="8569675" y="2855138"/>
              <a:ext cx="1505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2" name="Group 601"/>
            <p:cNvGrpSpPr/>
            <p:nvPr/>
          </p:nvGrpSpPr>
          <p:grpSpPr>
            <a:xfrm>
              <a:off x="8569675" y="2588210"/>
              <a:ext cx="265361" cy="90758"/>
              <a:chOff x="8534400" y="3655010"/>
              <a:chExt cx="265361" cy="90758"/>
            </a:xfrm>
          </p:grpSpPr>
          <p:sp>
            <p:nvSpPr>
              <p:cNvPr id="624" name="Teardrop 623"/>
              <p:cNvSpPr/>
              <p:nvPr/>
            </p:nvSpPr>
            <p:spPr>
              <a:xfrm rot="13944170">
                <a:off x="8707780" y="36537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25" name="Straight Connector 624"/>
              <p:cNvCxnSpPr/>
              <p:nvPr/>
            </p:nvCxnSpPr>
            <p:spPr>
              <a:xfrm>
                <a:off x="8534400" y="36957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3" name="Group 602"/>
            <p:cNvGrpSpPr/>
            <p:nvPr/>
          </p:nvGrpSpPr>
          <p:grpSpPr>
            <a:xfrm rot="19080411">
              <a:off x="8493541" y="2401327"/>
              <a:ext cx="265361" cy="90758"/>
              <a:chOff x="8534400" y="3655010"/>
              <a:chExt cx="265361" cy="90758"/>
            </a:xfrm>
          </p:grpSpPr>
          <p:sp>
            <p:nvSpPr>
              <p:cNvPr id="622" name="Teardrop 621"/>
              <p:cNvSpPr/>
              <p:nvPr/>
            </p:nvSpPr>
            <p:spPr>
              <a:xfrm rot="13944170">
                <a:off x="8707780" y="36537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23" name="Straight Connector 622"/>
              <p:cNvCxnSpPr/>
              <p:nvPr/>
            </p:nvCxnSpPr>
            <p:spPr>
              <a:xfrm>
                <a:off x="8534400" y="36957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4" name="Group 603"/>
            <p:cNvGrpSpPr/>
            <p:nvPr/>
          </p:nvGrpSpPr>
          <p:grpSpPr>
            <a:xfrm rot="16200000">
              <a:off x="8315415" y="2315181"/>
              <a:ext cx="265361" cy="90758"/>
              <a:chOff x="8534400" y="3655010"/>
              <a:chExt cx="265361" cy="90758"/>
            </a:xfrm>
          </p:grpSpPr>
          <p:sp>
            <p:nvSpPr>
              <p:cNvPr id="620" name="Teardrop 619"/>
              <p:cNvSpPr/>
              <p:nvPr/>
            </p:nvSpPr>
            <p:spPr>
              <a:xfrm rot="13944170">
                <a:off x="8707780" y="36537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21" name="Straight Connector 620"/>
              <p:cNvCxnSpPr/>
              <p:nvPr/>
            </p:nvCxnSpPr>
            <p:spPr>
              <a:xfrm>
                <a:off x="8534400" y="36957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5" name="Group 604"/>
            <p:cNvGrpSpPr/>
            <p:nvPr/>
          </p:nvGrpSpPr>
          <p:grpSpPr>
            <a:xfrm rot="16200000">
              <a:off x="8086815" y="2310098"/>
              <a:ext cx="265361" cy="90758"/>
              <a:chOff x="8534400" y="3655010"/>
              <a:chExt cx="265361" cy="90758"/>
            </a:xfrm>
          </p:grpSpPr>
          <p:sp>
            <p:nvSpPr>
              <p:cNvPr id="618" name="Teardrop 617"/>
              <p:cNvSpPr/>
              <p:nvPr/>
            </p:nvSpPr>
            <p:spPr>
              <a:xfrm rot="13944170">
                <a:off x="8707780" y="36537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9" name="Straight Connector 618"/>
              <p:cNvCxnSpPr/>
              <p:nvPr/>
            </p:nvCxnSpPr>
            <p:spPr>
              <a:xfrm>
                <a:off x="8534400" y="36957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6" name="Group 605"/>
            <p:cNvGrpSpPr/>
            <p:nvPr/>
          </p:nvGrpSpPr>
          <p:grpSpPr>
            <a:xfrm rot="16200000">
              <a:off x="7801824" y="2310098"/>
              <a:ext cx="265361" cy="90758"/>
              <a:chOff x="8534400" y="3655010"/>
              <a:chExt cx="265361" cy="90758"/>
            </a:xfrm>
          </p:grpSpPr>
          <p:sp>
            <p:nvSpPr>
              <p:cNvPr id="616" name="Teardrop 615"/>
              <p:cNvSpPr/>
              <p:nvPr/>
            </p:nvSpPr>
            <p:spPr>
              <a:xfrm rot="13944170">
                <a:off x="8707780" y="36537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7" name="Straight Connector 616"/>
              <p:cNvCxnSpPr/>
              <p:nvPr/>
            </p:nvCxnSpPr>
            <p:spPr>
              <a:xfrm>
                <a:off x="8534400" y="36957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7" name="Group 606"/>
            <p:cNvGrpSpPr/>
            <p:nvPr/>
          </p:nvGrpSpPr>
          <p:grpSpPr>
            <a:xfrm rot="16200000">
              <a:off x="7600555" y="2310098"/>
              <a:ext cx="265361" cy="90758"/>
              <a:chOff x="8534400" y="3655010"/>
              <a:chExt cx="265361" cy="90758"/>
            </a:xfrm>
          </p:grpSpPr>
          <p:sp>
            <p:nvSpPr>
              <p:cNvPr id="614" name="Teardrop 613"/>
              <p:cNvSpPr/>
              <p:nvPr/>
            </p:nvSpPr>
            <p:spPr>
              <a:xfrm rot="13944170">
                <a:off x="8707780" y="36537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5" name="Straight Connector 614"/>
              <p:cNvCxnSpPr/>
              <p:nvPr/>
            </p:nvCxnSpPr>
            <p:spPr>
              <a:xfrm>
                <a:off x="8534400" y="36957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8" name="Group 607"/>
            <p:cNvGrpSpPr/>
            <p:nvPr/>
          </p:nvGrpSpPr>
          <p:grpSpPr>
            <a:xfrm rot="16200000">
              <a:off x="7339374" y="2310098"/>
              <a:ext cx="265361" cy="90758"/>
              <a:chOff x="8534400" y="3655010"/>
              <a:chExt cx="265361" cy="90758"/>
            </a:xfrm>
          </p:grpSpPr>
          <p:sp>
            <p:nvSpPr>
              <p:cNvPr id="612" name="Teardrop 611"/>
              <p:cNvSpPr/>
              <p:nvPr/>
            </p:nvSpPr>
            <p:spPr>
              <a:xfrm rot="13944170">
                <a:off x="8707780" y="36537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3" name="Straight Connector 612"/>
              <p:cNvCxnSpPr/>
              <p:nvPr/>
            </p:nvCxnSpPr>
            <p:spPr>
              <a:xfrm>
                <a:off x="8534400" y="36957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9" name="Group 608"/>
            <p:cNvGrpSpPr/>
            <p:nvPr/>
          </p:nvGrpSpPr>
          <p:grpSpPr>
            <a:xfrm rot="13512097">
              <a:off x="7088413" y="2397073"/>
              <a:ext cx="265361" cy="90758"/>
              <a:chOff x="8534400" y="3655010"/>
              <a:chExt cx="265361" cy="90758"/>
            </a:xfrm>
          </p:grpSpPr>
          <p:sp>
            <p:nvSpPr>
              <p:cNvPr id="610" name="Teardrop 609"/>
              <p:cNvSpPr/>
              <p:nvPr/>
            </p:nvSpPr>
            <p:spPr>
              <a:xfrm rot="13944170">
                <a:off x="8707780" y="3653787"/>
                <a:ext cx="90758" cy="93204"/>
              </a:xfrm>
              <a:prstGeom prst="teardrop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1" name="Straight Connector 610"/>
              <p:cNvCxnSpPr/>
              <p:nvPr/>
            </p:nvCxnSpPr>
            <p:spPr>
              <a:xfrm>
                <a:off x="8534400" y="3695700"/>
                <a:ext cx="1505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2014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5A8-B364-430A-8F85-3A054AB1976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5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</TotalTime>
  <Words>3030</Words>
  <Application>Microsoft Office PowerPoint</Application>
  <PresentationFormat>On-screen Show (4:3)</PresentationFormat>
  <Paragraphs>594</Paragraphs>
  <Slides>71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71</vt:i4>
      </vt:variant>
    </vt:vector>
  </HeadingPairs>
  <TitlesOfParts>
    <vt:vector size="74" baseType="lpstr">
      <vt:lpstr>Office Theme</vt:lpstr>
      <vt:lpstr>1_Office Theme</vt:lpstr>
      <vt:lpstr>2_Office Theme</vt:lpstr>
      <vt:lpstr>SB 743 CEQA Guidelines Update</vt:lpstr>
      <vt:lpstr>PowerPoint Presentation</vt:lpstr>
      <vt:lpstr>Looking Forward…</vt:lpstr>
      <vt:lpstr>Growing Urban Footprint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Problems with LOS</vt:lpstr>
      <vt:lpstr>Problems with LOS</vt:lpstr>
      <vt:lpstr>Problems with LOS</vt:lpstr>
      <vt:lpstr>Problems with LOS</vt:lpstr>
      <vt:lpstr>SB 743</vt:lpstr>
      <vt:lpstr>SB 743 - Specifics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Models and Technical Considerations in Assessing Vehicle Miles Traveled  </vt:lpstr>
      <vt:lpstr>PowerPoint Presentation</vt:lpstr>
      <vt:lpstr>PowerPoint Presentation</vt:lpstr>
      <vt:lpstr>PowerPoint Presentation</vt:lpstr>
      <vt:lpstr>Estimating VMT from Roadway Capacity Increasing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  <vt:lpstr>Extra Slides</vt:lpstr>
      <vt:lpstr>VMT Mitigation Examples</vt:lpstr>
      <vt:lpstr>Land Use and Location</vt:lpstr>
      <vt:lpstr>Destination Facilities</vt:lpstr>
      <vt:lpstr>Transit System Improvements</vt:lpstr>
      <vt:lpstr>Rural-Specific</vt:lpstr>
      <vt:lpstr>Edge- and Suburb-Specific</vt:lpstr>
      <vt:lpstr>Vehicle-Miles Traveled Impacts on the Environment, Human Health, and Fiscal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Updating CEQA from LOS to VMT</dc:title>
  <dc:creator>Christopher Ganson</dc:creator>
  <cp:lastModifiedBy>Christopher Ganson</cp:lastModifiedBy>
  <cp:revision>58</cp:revision>
  <dcterms:created xsi:type="dcterms:W3CDTF">2014-08-08T13:44:51Z</dcterms:created>
  <dcterms:modified xsi:type="dcterms:W3CDTF">2014-09-12T01:39:21Z</dcterms:modified>
</cp:coreProperties>
</file>